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317" r:id="rId3"/>
    <p:sldId id="309" r:id="rId4"/>
    <p:sldId id="311" r:id="rId5"/>
    <p:sldId id="312" r:id="rId6"/>
    <p:sldId id="313" r:id="rId7"/>
    <p:sldId id="314" r:id="rId8"/>
    <p:sldId id="315" r:id="rId9"/>
    <p:sldId id="310" r:id="rId10"/>
    <p:sldId id="319" r:id="rId11"/>
    <p:sldId id="318" r:id="rId12"/>
    <p:sldId id="320" r:id="rId13"/>
    <p:sldId id="321" r:id="rId14"/>
    <p:sldId id="322" r:id="rId15"/>
    <p:sldId id="323" r:id="rId16"/>
    <p:sldId id="324" r:id="rId17"/>
    <p:sldId id="325" r:id="rId18"/>
    <p:sldId id="326" r:id="rId19"/>
    <p:sldId id="316" r:id="rId20"/>
    <p:sldId id="258" r:id="rId21"/>
    <p:sldId id="304" r:id="rId22"/>
    <p:sldId id="305" r:id="rId23"/>
    <p:sldId id="306" r:id="rId24"/>
    <p:sldId id="259" r:id="rId25"/>
    <p:sldId id="260" r:id="rId26"/>
    <p:sldId id="307" r:id="rId27"/>
    <p:sldId id="261" r:id="rId28"/>
    <p:sldId id="262" r:id="rId29"/>
    <p:sldId id="263" r:id="rId30"/>
    <p:sldId id="330" r:id="rId31"/>
    <p:sldId id="270" r:id="rId32"/>
    <p:sldId id="331" r:id="rId33"/>
    <p:sldId id="328" r:id="rId34"/>
    <p:sldId id="329" r:id="rId35"/>
    <p:sldId id="327" r:id="rId36"/>
    <p:sldId id="264" r:id="rId37"/>
    <p:sldId id="272" r:id="rId38"/>
    <p:sldId id="277" r:id="rId39"/>
    <p:sldId id="278" r:id="rId40"/>
    <p:sldId id="265" r:id="rId41"/>
    <p:sldId id="266" r:id="rId42"/>
    <p:sldId id="267" r:id="rId43"/>
    <p:sldId id="268" r:id="rId44"/>
    <p:sldId id="269" r:id="rId45"/>
    <p:sldId id="273" r:id="rId46"/>
    <p:sldId id="274" r:id="rId47"/>
    <p:sldId id="275" r:id="rId48"/>
    <p:sldId id="279" r:id="rId49"/>
    <p:sldId id="280" r:id="rId50"/>
    <p:sldId id="281" r:id="rId51"/>
    <p:sldId id="282" r:id="rId52"/>
    <p:sldId id="283" r:id="rId53"/>
    <p:sldId id="302" r:id="rId54"/>
    <p:sldId id="284" r:id="rId55"/>
    <p:sldId id="285" r:id="rId56"/>
    <p:sldId id="286" r:id="rId57"/>
    <p:sldId id="287" r:id="rId58"/>
    <p:sldId id="288" r:id="rId59"/>
    <p:sldId id="289" r:id="rId60"/>
    <p:sldId id="290" r:id="rId61"/>
    <p:sldId id="301" r:id="rId62"/>
    <p:sldId id="291" r:id="rId63"/>
    <p:sldId id="292" r:id="rId64"/>
    <p:sldId id="293" r:id="rId65"/>
    <p:sldId id="298" r:id="rId66"/>
    <p:sldId id="294" r:id="rId67"/>
    <p:sldId id="295" r:id="rId68"/>
    <p:sldId id="297" r:id="rId69"/>
    <p:sldId id="296" r:id="rId70"/>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4713" autoAdjust="0"/>
  </p:normalViewPr>
  <p:slideViewPr>
    <p:cSldViewPr>
      <p:cViewPr>
        <p:scale>
          <a:sx n="130" d="100"/>
          <a:sy n="130" d="100"/>
        </p:scale>
        <p:origin x="210" y="15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7F9F65F0-1A58-443E-8BE1-53EDE96511A5}" type="datetimeFigureOut">
              <a:rPr lang="it-IT" smtClean="0"/>
              <a:pPr/>
              <a:t>22/01/2025</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DA2D5AF9-BE3B-4F15-AA3A-CAA686EE2866}" type="slidenum">
              <a:rPr lang="it-IT" smtClean="0"/>
              <a:pPr/>
              <a:t>‹N›</a:t>
            </a:fld>
            <a:endParaRPr lang="it-IT"/>
          </a:p>
        </p:txBody>
      </p:sp>
    </p:spTree>
    <p:extLst>
      <p:ext uri="{BB962C8B-B14F-4D97-AF65-F5344CB8AC3E}">
        <p14:creationId xmlns:p14="http://schemas.microsoft.com/office/powerpoint/2010/main" val="117980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2AB45FE-AE4A-4D2F-8356-FCADB923D329}" type="datetime1">
              <a:rPr lang="it-IT" smtClean="0"/>
              <a:pPr/>
              <a:t>22/01/2025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ECF5B0-6CFB-4871-96E3-26D1E20895D8}" type="datetime1">
              <a:rPr lang="it-IT" smtClean="0"/>
              <a:pPr/>
              <a:t>22/01/2025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EBC7FF-3BCB-4F1D-84BC-C151C719635A}" type="datetime1">
              <a:rPr lang="it-IT" smtClean="0"/>
              <a:pPr/>
              <a:t>22/01/2025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51CF73-2E7B-46E8-BAFA-DE783951677B}" type="datetime1">
              <a:rPr lang="it-IT" smtClean="0"/>
              <a:pPr/>
              <a:t>22/01/2025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D7F2869-E7FB-4495-8457-CF054612B264}" type="datetime1">
              <a:rPr lang="it-IT" smtClean="0"/>
              <a:pPr/>
              <a:t>22/01/2025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C4D1F3D-00DE-40EF-9501-49421978A128}" type="datetime1">
              <a:rPr lang="it-IT" smtClean="0"/>
              <a:pPr/>
              <a:t>22/01/2025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445FC8F-8E7D-4858-A2B9-164E34F864B1}" type="datetime1">
              <a:rPr lang="it-IT" smtClean="0"/>
              <a:pPr/>
              <a:t>22/01/2025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6A2F6CC-E8ED-4DED-B39C-15033011B5CF}" type="datetime1">
              <a:rPr lang="it-IT" smtClean="0"/>
              <a:pPr/>
              <a:t>22/01/2025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40C5DE-6327-4EB1-96F0-C4980326BD0B}" type="datetime1">
              <a:rPr lang="it-IT" smtClean="0"/>
              <a:pPr/>
              <a:t>22/01/2025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4148EE6-0B2F-480E-BFD4-AFC4E52949F1}" type="datetime1">
              <a:rPr lang="it-IT" smtClean="0"/>
              <a:pPr/>
              <a:t>22/01/2025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E5CB66-6D40-46B1-BB52-E38E90718168}" type="datetime1">
              <a:rPr lang="it-IT" smtClean="0"/>
              <a:pPr/>
              <a:t>22/01/2025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7BD457-850B-48C0-BEB1-B2ED301807B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8B99F-6F59-47BC-830A-32DD687E2049}" type="datetime1">
              <a:rPr lang="it-IT" smtClean="0"/>
              <a:pPr/>
              <a:t>22/01/2025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BD457-850B-48C0-BEB1-B2ED301807B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3.emf"/><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emf"/></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2.emf"/><Relationship Id="rId5" Type="http://schemas.openxmlformats.org/officeDocument/2006/relationships/image" Target="../media/image91.png"/><Relationship Id="rId4" Type="http://schemas.openxmlformats.org/officeDocument/2006/relationships/image" Target="../media/image90.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268760"/>
            <a:ext cx="7772400" cy="648072"/>
          </a:xfrm>
        </p:spPr>
        <p:txBody>
          <a:bodyPr>
            <a:noAutofit/>
          </a:bodyPr>
          <a:lstStyle/>
          <a:p>
            <a:r>
              <a:rPr lang="it-IT" sz="2400" b="1" dirty="0" smtClean="0">
                <a:solidFill>
                  <a:srgbClr val="FF0000"/>
                </a:solidFill>
                <a:latin typeface="+mn-lt"/>
                <a:cs typeface="Courier New" pitchFamily="49" charset="0"/>
              </a:rPr>
              <a:t> OBIETTIVO DEL CORSO</a:t>
            </a:r>
            <a:br>
              <a:rPr lang="it-IT" sz="2400" b="1" dirty="0" smtClean="0">
                <a:solidFill>
                  <a:srgbClr val="FF0000"/>
                </a:solidFill>
                <a:latin typeface="+mn-lt"/>
                <a:cs typeface="Courier New" pitchFamily="49" charset="0"/>
              </a:rPr>
            </a:br>
            <a:r>
              <a:rPr lang="it-IT" sz="2400" b="1" dirty="0" smtClean="0">
                <a:solidFill>
                  <a:srgbClr val="FF0000"/>
                </a:solidFill>
                <a:latin typeface="+mn-lt"/>
                <a:cs typeface="Courier New" pitchFamily="49" charset="0"/>
              </a:rPr>
              <a:t>Impianti a Pompa di Calore tipo VRF</a:t>
            </a:r>
            <a:endParaRPr lang="it-IT" sz="2400" b="1" dirty="0">
              <a:solidFill>
                <a:srgbClr val="FF0000"/>
              </a:solidFill>
              <a:latin typeface="+mn-lt"/>
              <a:cs typeface="Courier New" pitchFamily="49" charset="0"/>
            </a:endParaRPr>
          </a:p>
        </p:txBody>
      </p:sp>
      <p:sp>
        <p:nvSpPr>
          <p:cNvPr id="3" name="Sottotitolo 2"/>
          <p:cNvSpPr>
            <a:spLocks noGrp="1"/>
          </p:cNvSpPr>
          <p:nvPr>
            <p:ph type="subTitle" idx="1"/>
          </p:nvPr>
        </p:nvSpPr>
        <p:spPr>
          <a:xfrm>
            <a:off x="971600" y="2348880"/>
            <a:ext cx="7344816" cy="2592288"/>
          </a:xfrm>
        </p:spPr>
        <p:txBody>
          <a:bodyPr>
            <a:noAutofit/>
          </a:bodyPr>
          <a:lstStyle/>
          <a:p>
            <a:pPr algn="just"/>
            <a:r>
              <a:rPr lang="it-IT" sz="1800" b="1" dirty="0" smtClean="0">
                <a:solidFill>
                  <a:srgbClr val="0070C0"/>
                </a:solidFill>
                <a:cs typeface="Courier New" pitchFamily="49" charset="0"/>
              </a:rPr>
              <a:t>Dare al Professionista l’insieme  delle  nozioni e informazioni di base </a:t>
            </a:r>
            <a:r>
              <a:rPr lang="it-IT" sz="1800" b="1" dirty="0" err="1" smtClean="0">
                <a:solidFill>
                  <a:srgbClr val="0070C0"/>
                </a:solidFill>
                <a:cs typeface="Courier New" pitchFamily="49" charset="0"/>
              </a:rPr>
              <a:t>affinchè</a:t>
            </a:r>
            <a:r>
              <a:rPr lang="it-IT" sz="1800" b="1" dirty="0" smtClean="0">
                <a:solidFill>
                  <a:srgbClr val="0070C0"/>
                </a:solidFill>
                <a:cs typeface="Courier New" pitchFamily="49" charset="0"/>
              </a:rPr>
              <a:t> sia  in grado di ricoprire, </a:t>
            </a:r>
            <a:r>
              <a:rPr lang="it-IT" sz="1800" b="1" i="1" u="sng" dirty="0" smtClean="0">
                <a:solidFill>
                  <a:srgbClr val="FF0000"/>
                </a:solidFill>
                <a:cs typeface="Courier New" pitchFamily="49" charset="0"/>
              </a:rPr>
              <a:t>in AUTONOMIA</a:t>
            </a:r>
            <a:r>
              <a:rPr lang="it-IT" sz="1800" dirty="0" smtClean="0">
                <a:solidFill>
                  <a:srgbClr val="FF0000"/>
                </a:solidFill>
                <a:cs typeface="Courier New" pitchFamily="49" charset="0"/>
              </a:rPr>
              <a:t>, </a:t>
            </a:r>
            <a:r>
              <a:rPr lang="it-IT" sz="1800" b="1" dirty="0" smtClean="0">
                <a:solidFill>
                  <a:srgbClr val="0070C0"/>
                </a:solidFill>
                <a:cs typeface="Courier New" pitchFamily="49" charset="0"/>
              </a:rPr>
              <a:t> i seguenti ruoli :</a:t>
            </a:r>
          </a:p>
          <a:p>
            <a:pPr algn="just"/>
            <a:endParaRPr lang="it-IT" sz="1800" b="1" i="1" u="sng" dirty="0" smtClean="0">
              <a:solidFill>
                <a:srgbClr val="0070C0"/>
              </a:solidFill>
              <a:cs typeface="Courier New" pitchFamily="49" charset="0"/>
            </a:endParaRPr>
          </a:p>
          <a:p>
            <a:pPr marL="342900" indent="-342900" algn="just">
              <a:buFont typeface="+mj-lt"/>
              <a:buAutoNum type="arabicPeriod"/>
            </a:pPr>
            <a:r>
              <a:rPr lang="it-IT" sz="1800" b="1" dirty="0" smtClean="0">
                <a:solidFill>
                  <a:srgbClr val="0070C0"/>
                </a:solidFill>
                <a:cs typeface="Courier New" pitchFamily="49" charset="0"/>
              </a:rPr>
              <a:t>Redazione  di un Capitolato Lavori e Computo Metrico</a:t>
            </a:r>
          </a:p>
          <a:p>
            <a:pPr marL="342900" indent="-342900" algn="just">
              <a:buFont typeface="+mj-lt"/>
              <a:buAutoNum type="arabicPeriod"/>
            </a:pPr>
            <a:r>
              <a:rPr lang="it-IT" sz="1800" b="1" dirty="0" smtClean="0">
                <a:solidFill>
                  <a:srgbClr val="0070C0"/>
                </a:solidFill>
                <a:cs typeface="Courier New" pitchFamily="49" charset="0"/>
              </a:rPr>
              <a:t>Progetto Esecutivo</a:t>
            </a:r>
          </a:p>
          <a:p>
            <a:pPr marL="342900" indent="-342900" algn="just">
              <a:buFont typeface="+mj-lt"/>
              <a:buAutoNum type="arabicPeriod"/>
            </a:pPr>
            <a:r>
              <a:rPr lang="it-IT" sz="1800" b="1" dirty="0" smtClean="0">
                <a:solidFill>
                  <a:srgbClr val="0070C0"/>
                </a:solidFill>
                <a:cs typeface="Courier New" pitchFamily="49" charset="0"/>
              </a:rPr>
              <a:t>Direzione  Lavori</a:t>
            </a:r>
          </a:p>
          <a:p>
            <a:pPr marL="342900" indent="-342900" algn="just">
              <a:buFont typeface="+mj-lt"/>
              <a:buAutoNum type="arabicPeriod"/>
            </a:pPr>
            <a:r>
              <a:rPr lang="it-IT" sz="1800" b="1" dirty="0" smtClean="0">
                <a:solidFill>
                  <a:srgbClr val="0070C0"/>
                </a:solidFill>
                <a:cs typeface="Courier New" pitchFamily="49" charset="0"/>
              </a:rPr>
              <a:t>Collaudo</a:t>
            </a:r>
          </a:p>
          <a:p>
            <a:pPr marL="342900" indent="-342900" algn="just">
              <a:buFont typeface="+mj-lt"/>
              <a:buAutoNum type="arabicPeriod"/>
            </a:pPr>
            <a:r>
              <a:rPr lang="it-IT" sz="1800" b="1" dirty="0" smtClean="0">
                <a:solidFill>
                  <a:srgbClr val="0070C0"/>
                </a:solidFill>
                <a:cs typeface="Courier New" pitchFamily="49" charset="0"/>
              </a:rPr>
              <a:t>Manuale  di Manutenzione</a:t>
            </a:r>
          </a:p>
          <a:p>
            <a:pPr algn="just"/>
            <a:endParaRPr lang="it-IT" sz="1800" b="1" i="1" u="sng" dirty="0">
              <a:solidFill>
                <a:srgbClr val="FF0000"/>
              </a:solidFill>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egnaposto numero diapositiva 5"/>
          <p:cNvSpPr>
            <a:spLocks noGrp="1"/>
          </p:cNvSpPr>
          <p:nvPr>
            <p:ph type="sldNum" sz="quarter" idx="12"/>
          </p:nvPr>
        </p:nvSpPr>
        <p:spPr/>
        <p:txBody>
          <a:bodyPr/>
          <a:lstStyle/>
          <a:p>
            <a:fld id="{257BD457-850B-48C0-BEB1-B2ED301807B1}"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76064"/>
          </a:xfrm>
        </p:spPr>
        <p:txBody>
          <a:bodyPr>
            <a:normAutofit/>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10</a:t>
            </a:fld>
            <a:endParaRPr lang="it-IT"/>
          </a:p>
        </p:txBody>
      </p:sp>
      <p:pic>
        <p:nvPicPr>
          <p:cNvPr id="2050" name="Picture 2"/>
          <p:cNvPicPr>
            <a:picLocks noChangeAspect="1" noChangeArrowheads="1"/>
          </p:cNvPicPr>
          <p:nvPr/>
        </p:nvPicPr>
        <p:blipFill>
          <a:blip r:embed="rId4" cstate="print"/>
          <a:srcRect/>
          <a:stretch>
            <a:fillRect/>
          </a:stretch>
        </p:blipFill>
        <p:spPr bwMode="auto">
          <a:xfrm>
            <a:off x="107504" y="2348880"/>
            <a:ext cx="4186696" cy="294126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572000" y="2348880"/>
            <a:ext cx="4429000" cy="31058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11</a:t>
            </a:fld>
            <a:endParaRPr lang="it-IT"/>
          </a:p>
        </p:txBody>
      </p:sp>
      <p:sp>
        <p:nvSpPr>
          <p:cNvPr id="9" name="CasellaDiTesto 8"/>
          <p:cNvSpPr txBox="1"/>
          <p:nvPr/>
        </p:nvSpPr>
        <p:spPr>
          <a:xfrm>
            <a:off x="1403648" y="1124744"/>
            <a:ext cx="6696744" cy="1200329"/>
          </a:xfrm>
          <a:prstGeom prst="rect">
            <a:avLst/>
          </a:prstGeom>
          <a:noFill/>
        </p:spPr>
        <p:txBody>
          <a:bodyPr wrap="square" rtlCol="0">
            <a:spAutoFit/>
          </a:bodyPr>
          <a:lstStyle/>
          <a:p>
            <a:pPr algn="just"/>
            <a:r>
              <a:rPr lang="it-IT" b="1" dirty="0" smtClean="0">
                <a:solidFill>
                  <a:srgbClr val="0070C0"/>
                </a:solidFill>
              </a:rPr>
              <a:t>I sistemi MULTISPLIT e VRF sono entrambi utilizzati per climatizzare spazi residenziali, civili e commerciali, ma differiscono in operatività configurazione e principio di funzionamento, in ogni caso  per  entrambi oggi si ha  la  regolazione  inverter del compressore:</a:t>
            </a:r>
            <a:endParaRPr lang="it-IT" b="1" dirty="0">
              <a:solidFill>
                <a:srgbClr val="0070C0"/>
              </a:solidFill>
            </a:endParaRPr>
          </a:p>
        </p:txBody>
      </p:sp>
      <p:pic>
        <p:nvPicPr>
          <p:cNvPr id="3074" name="Picture 2"/>
          <p:cNvPicPr>
            <a:picLocks noChangeAspect="1" noChangeArrowheads="1"/>
          </p:cNvPicPr>
          <p:nvPr/>
        </p:nvPicPr>
        <p:blipFill>
          <a:blip r:embed="rId4" cstate="print"/>
          <a:srcRect/>
          <a:stretch>
            <a:fillRect/>
          </a:stretch>
        </p:blipFill>
        <p:spPr bwMode="auto">
          <a:xfrm>
            <a:off x="1547664" y="2492896"/>
            <a:ext cx="2889870" cy="3491927"/>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4932040" y="2492896"/>
            <a:ext cx="2408237" cy="32686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12</a:t>
            </a:fld>
            <a:endParaRPr lang="it-IT"/>
          </a:p>
        </p:txBody>
      </p:sp>
      <p:sp>
        <p:nvSpPr>
          <p:cNvPr id="9" name="CasellaDiTesto 8"/>
          <p:cNvSpPr txBox="1"/>
          <p:nvPr/>
        </p:nvSpPr>
        <p:spPr>
          <a:xfrm>
            <a:off x="1403648" y="1124744"/>
            <a:ext cx="6696744" cy="646331"/>
          </a:xfrm>
          <a:prstGeom prst="rect">
            <a:avLst/>
          </a:prstGeom>
          <a:noFill/>
        </p:spPr>
        <p:txBody>
          <a:bodyPr wrap="square" rtlCol="0">
            <a:spAutoFit/>
          </a:bodyPr>
          <a:lstStyle/>
          <a:p>
            <a:pPr algn="just"/>
            <a:r>
              <a:rPr lang="it-IT" b="1" dirty="0" smtClean="0">
                <a:solidFill>
                  <a:srgbClr val="0070C0"/>
                </a:solidFill>
              </a:rPr>
              <a:t>Le prestazioni tra i due sistemi cambiano quando si è in presenza di variazioni importanti della  temperatura  esterna:</a:t>
            </a:r>
            <a:endParaRPr lang="it-IT" b="1" dirty="0">
              <a:solidFill>
                <a:srgbClr val="0070C0"/>
              </a:solidFill>
            </a:endParaRPr>
          </a:p>
        </p:txBody>
      </p:sp>
      <p:pic>
        <p:nvPicPr>
          <p:cNvPr id="4098" name="Picture 2"/>
          <p:cNvPicPr>
            <a:picLocks noChangeAspect="1" noChangeArrowheads="1"/>
          </p:cNvPicPr>
          <p:nvPr/>
        </p:nvPicPr>
        <p:blipFill>
          <a:blip r:embed="rId4" cstate="print"/>
          <a:srcRect/>
          <a:stretch>
            <a:fillRect/>
          </a:stretch>
        </p:blipFill>
        <p:spPr bwMode="auto">
          <a:xfrm>
            <a:off x="1403648" y="2132856"/>
            <a:ext cx="6621680" cy="37872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13</a:t>
            </a:fld>
            <a:endParaRPr lang="it-IT"/>
          </a:p>
        </p:txBody>
      </p:sp>
      <p:sp>
        <p:nvSpPr>
          <p:cNvPr id="9" name="CasellaDiTesto 8"/>
          <p:cNvSpPr txBox="1"/>
          <p:nvPr/>
        </p:nvSpPr>
        <p:spPr>
          <a:xfrm>
            <a:off x="1403648" y="1628800"/>
            <a:ext cx="6696744" cy="4114334"/>
          </a:xfrm>
          <a:prstGeom prst="rect">
            <a:avLst/>
          </a:prstGeom>
          <a:noFill/>
        </p:spPr>
        <p:txBody>
          <a:bodyPr wrap="square" rtlCol="0">
            <a:spAutoFit/>
          </a:bodyPr>
          <a:lstStyle/>
          <a:p>
            <a:pPr algn="just"/>
            <a:r>
              <a:rPr lang="it-IT" b="1" dirty="0" smtClean="0">
                <a:solidFill>
                  <a:srgbClr val="0070C0"/>
                </a:solidFill>
              </a:rPr>
              <a:t>Il refrigerante viene modulato attraverso un compressore inverter, che </a:t>
            </a:r>
            <a:r>
              <a:rPr lang="it-IT" b="1" u="sng" dirty="0" smtClean="0">
                <a:solidFill>
                  <a:srgbClr val="0070C0"/>
                </a:solidFill>
              </a:rPr>
              <a:t>regola continuamente e in modo automatico la quantità di refrigerante in circolazione</a:t>
            </a:r>
            <a:r>
              <a:rPr lang="it-IT" b="1" dirty="0" smtClean="0">
                <a:solidFill>
                  <a:srgbClr val="0070C0"/>
                </a:solidFill>
              </a:rPr>
              <a:t>, in base al carico termico richiesto da ciascuna unità interna. Questo consente di ottenere un'elevata efficienza e un controllo preciso della temperatura, indirizzando più refrigerante nelle unità che registrano la maggior differenza tra temperatura rilevata e temperatura desiderata. </a:t>
            </a:r>
            <a:r>
              <a:rPr lang="it-IT" b="1" dirty="0" smtClean="0">
                <a:solidFill>
                  <a:srgbClr val="FF0000"/>
                </a:solidFill>
              </a:rPr>
              <a:t>Il </a:t>
            </a:r>
            <a:r>
              <a:rPr lang="it-IT" b="1" dirty="0" err="1" smtClean="0">
                <a:solidFill>
                  <a:srgbClr val="FF0000"/>
                </a:solidFill>
              </a:rPr>
              <a:t>multisplit</a:t>
            </a:r>
            <a:r>
              <a:rPr lang="it-IT" b="1" dirty="0" smtClean="0">
                <a:solidFill>
                  <a:srgbClr val="FF0000"/>
                </a:solidFill>
              </a:rPr>
              <a:t> rispetto al VRF è più semplice da usare, </a:t>
            </a:r>
            <a:r>
              <a:rPr lang="it-IT" b="1" i="1" u="sng" dirty="0" smtClean="0">
                <a:solidFill>
                  <a:srgbClr val="FF0000"/>
                </a:solidFill>
              </a:rPr>
              <a:t>non richiede F-GAS ogni anno</a:t>
            </a:r>
            <a:r>
              <a:rPr lang="it-IT" b="1" dirty="0" smtClean="0">
                <a:solidFill>
                  <a:srgbClr val="FF0000"/>
                </a:solidFill>
              </a:rPr>
              <a:t>. </a:t>
            </a:r>
            <a:r>
              <a:rPr lang="it-IT" b="1" dirty="0" smtClean="0">
                <a:solidFill>
                  <a:srgbClr val="0070C0"/>
                </a:solidFill>
              </a:rPr>
              <a:t>Ma la differenza sostanziale sta nel “flusso refrigerante variabile” dei sistemi VRF, caratteristica che consente a ciascuna unità interna dell’impianto la possibilità di regolare il flusso di gas che la attraversa in modo indipendente, </a:t>
            </a:r>
            <a:r>
              <a:rPr lang="it-IT" b="1" i="1" u="sng" dirty="0" smtClean="0">
                <a:solidFill>
                  <a:srgbClr val="FF0000"/>
                </a:solidFill>
              </a:rPr>
              <a:t>in funzione delle necessità del singolo ambiente.</a:t>
            </a:r>
          </a:p>
          <a:p>
            <a:pPr algn="just"/>
            <a:endParaRPr lang="it-IT" b="1"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14</a:t>
            </a:fld>
            <a:endParaRPr lang="it-IT"/>
          </a:p>
        </p:txBody>
      </p:sp>
      <p:pic>
        <p:nvPicPr>
          <p:cNvPr id="5122" name="Picture 2"/>
          <p:cNvPicPr>
            <a:picLocks noChangeAspect="1" noChangeArrowheads="1"/>
          </p:cNvPicPr>
          <p:nvPr/>
        </p:nvPicPr>
        <p:blipFill>
          <a:blip r:embed="rId4" cstate="print"/>
          <a:srcRect/>
          <a:stretch>
            <a:fillRect/>
          </a:stretch>
        </p:blipFill>
        <p:spPr bwMode="auto">
          <a:xfrm>
            <a:off x="1187624" y="1340768"/>
            <a:ext cx="6912767" cy="474058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Recupero del Calore</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15</a:t>
            </a:fld>
            <a:endParaRPr lang="it-IT"/>
          </a:p>
        </p:txBody>
      </p:sp>
      <p:pic>
        <p:nvPicPr>
          <p:cNvPr id="6146" name="Picture 2"/>
          <p:cNvPicPr>
            <a:picLocks noChangeAspect="1" noChangeArrowheads="1"/>
          </p:cNvPicPr>
          <p:nvPr/>
        </p:nvPicPr>
        <p:blipFill>
          <a:blip r:embed="rId4" cstate="print"/>
          <a:srcRect/>
          <a:stretch>
            <a:fillRect/>
          </a:stretch>
        </p:blipFill>
        <p:spPr bwMode="auto">
          <a:xfrm>
            <a:off x="2627784" y="1124744"/>
            <a:ext cx="3856037" cy="1882775"/>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251520" y="3284984"/>
            <a:ext cx="4300101" cy="2304256"/>
          </a:xfrm>
          <a:prstGeom prst="rect">
            <a:avLst/>
          </a:prstGeom>
          <a:noFill/>
          <a:ln w="9525">
            <a:noFill/>
            <a:miter lim="800000"/>
            <a:headEnd/>
            <a:tailEnd/>
          </a:ln>
        </p:spPr>
      </p:pic>
      <p:pic>
        <p:nvPicPr>
          <p:cNvPr id="6148" name="Picture 4"/>
          <p:cNvPicPr>
            <a:picLocks noChangeAspect="1" noChangeArrowheads="1"/>
          </p:cNvPicPr>
          <p:nvPr/>
        </p:nvPicPr>
        <p:blipFill>
          <a:blip r:embed="rId6" cstate="print"/>
          <a:srcRect/>
          <a:stretch>
            <a:fillRect/>
          </a:stretch>
        </p:blipFill>
        <p:spPr bwMode="auto">
          <a:xfrm>
            <a:off x="4788024" y="3356992"/>
            <a:ext cx="4193097" cy="223224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Recupero del Calore</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16</a:t>
            </a:fld>
            <a:endParaRPr lang="it-IT"/>
          </a:p>
        </p:txBody>
      </p:sp>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333333"/>
                </a:solidFill>
                <a:effectLst/>
                <a:latin typeface="Helvetica" pitchFamily="34" charset="0"/>
                <a:ea typeface="Times New Roman" pitchFamily="18" charset="0"/>
                <a:cs typeface="Arial" pitchFamily="34" charset="0"/>
              </a:rPr>
              <a:t>I sistemi VRF a recupero di calore, invece, permettono di operare contemporaneamente in riscaldamento e raffrescamento in diverse aree dello stesso edificio. Questa funzionalità viene gestita attraverso un dispositivo di controllo, noto come BC Controller (Branch Circuit Controller), che permette di indirizzare il flusso di refrigerante caldo o freddo verso le unità interne secondo le necessità specifiche di ciascun ambiente. Nel recupero di calore, il calore sottratto da un’area in raffrescamento può essere ridistribuito verso un’area che necessita di riscaldamento, ottimizzando ulteriormente il consumo energetico. In tal modo, l’energia termica non viene dispersa, ma riutilizzata per rispondere alla domanda termica totale dell’edificio.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333333"/>
                </a:solidFill>
                <a:effectLst/>
                <a:latin typeface="Helvetica" pitchFamily="34" charset="0"/>
                <a:ea typeface="Times New Roman" pitchFamily="18" charset="0"/>
                <a:cs typeface="Arial" pitchFamily="34" charset="0"/>
              </a:rPr>
              <a:t>I sistemi VRF a recupero di calore, invece, permettono di operare contemporaneamente in riscaldamento e raffrescamento in diverse aree dello stesso edificio. Questa funzionalità viene gestita attraverso un dispositivo di controllo, noto come BC Controller (Branch Circuit Controller), che permette di indirizzare il flusso di refrigerante caldo o freddo verso le unità interne secondo le necessità specifiche di ciascun ambiente. Nel recupero di calore, il calore sottratto da un’area in raffrescamento può essere ridistribuito verso un’area che necessita di riscaldamento, ottimizzando ulteriormente il consumo energetico. In tal modo, l’energia termica non viene dispersa, ma riutilizzata per rispondere alla domanda termica totale dell’edificio.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CasellaDiTesto 11"/>
          <p:cNvSpPr txBox="1"/>
          <p:nvPr/>
        </p:nvSpPr>
        <p:spPr>
          <a:xfrm>
            <a:off x="827584" y="1844824"/>
            <a:ext cx="7488832" cy="3139321"/>
          </a:xfrm>
          <a:prstGeom prst="rect">
            <a:avLst/>
          </a:prstGeom>
          <a:noFill/>
        </p:spPr>
        <p:txBody>
          <a:bodyPr wrap="square" rtlCol="0">
            <a:spAutoFit/>
          </a:bodyPr>
          <a:lstStyle/>
          <a:p>
            <a:pPr algn="just"/>
            <a:r>
              <a:rPr lang="it-IT" b="1" dirty="0" smtClean="0">
                <a:solidFill>
                  <a:srgbClr val="0070C0"/>
                </a:solidFill>
              </a:rPr>
              <a:t>I sistemi VRF a recupero di calore permettono di operare contempo- </a:t>
            </a:r>
            <a:r>
              <a:rPr lang="it-IT" b="1" dirty="0" err="1" smtClean="0">
                <a:solidFill>
                  <a:srgbClr val="0070C0"/>
                </a:solidFill>
              </a:rPr>
              <a:t>raneamente</a:t>
            </a:r>
            <a:r>
              <a:rPr lang="it-IT" b="1" dirty="0" smtClean="0">
                <a:solidFill>
                  <a:srgbClr val="0070C0"/>
                </a:solidFill>
              </a:rPr>
              <a:t> in riscaldamento e </a:t>
            </a:r>
            <a:r>
              <a:rPr lang="it-IT" b="1" dirty="0" err="1" smtClean="0">
                <a:solidFill>
                  <a:srgbClr val="0070C0"/>
                </a:solidFill>
              </a:rPr>
              <a:t>raffrescamento</a:t>
            </a:r>
            <a:r>
              <a:rPr lang="it-IT" b="1" dirty="0" smtClean="0">
                <a:solidFill>
                  <a:srgbClr val="0070C0"/>
                </a:solidFill>
              </a:rPr>
              <a:t> in diverse aree dello stesso edificio. Questa funzionalità viene gestita attraverso un impianto del tipo a tre tubi e collettore di distribuzione. Così è possibile indirizzare il flusso di refrigerante caldo o freddo verso le unità interne secondo le necessità specifiche di ciascun ambiente. Nel recupero di calore, il calore sottratto da un’area in </a:t>
            </a:r>
            <a:r>
              <a:rPr lang="it-IT" b="1" dirty="0" err="1" smtClean="0">
                <a:solidFill>
                  <a:srgbClr val="0070C0"/>
                </a:solidFill>
              </a:rPr>
              <a:t>raffrescamento</a:t>
            </a:r>
            <a:r>
              <a:rPr lang="it-IT" b="1" dirty="0" smtClean="0">
                <a:solidFill>
                  <a:srgbClr val="0070C0"/>
                </a:solidFill>
              </a:rPr>
              <a:t> può essere ridistribuito verso un’area che necessita di riscaldamento, ottimizzando ulteriormente il consumo energetico. In tal modo, l’energia termica non viene dispersa, ma riutilizzata per rispondere alla domanda termica totale dell’edificio.</a:t>
            </a: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Recupero del Calore</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17</a:t>
            </a:fld>
            <a:endParaRPr lang="it-IT"/>
          </a:p>
        </p:txBody>
      </p:sp>
      <p:pic>
        <p:nvPicPr>
          <p:cNvPr id="9" name="Immagine 8" descr="Capture.jpg"/>
          <p:cNvPicPr/>
          <p:nvPr/>
        </p:nvPicPr>
        <p:blipFill>
          <a:blip r:embed="rId4" cstate="print"/>
          <a:stretch>
            <a:fillRect/>
          </a:stretch>
        </p:blipFill>
        <p:spPr>
          <a:xfrm>
            <a:off x="1475656" y="1196752"/>
            <a:ext cx="6192688" cy="2736304"/>
          </a:xfrm>
          <a:prstGeom prst="rect">
            <a:avLst/>
          </a:prstGeom>
        </p:spPr>
      </p:pic>
      <p:pic>
        <p:nvPicPr>
          <p:cNvPr id="10" name="Immagine 9" descr="Capture.jpg"/>
          <p:cNvPicPr/>
          <p:nvPr/>
        </p:nvPicPr>
        <p:blipFill>
          <a:blip r:embed="rId5" cstate="print"/>
          <a:stretch>
            <a:fillRect/>
          </a:stretch>
        </p:blipFill>
        <p:spPr>
          <a:xfrm>
            <a:off x="3491880" y="4005064"/>
            <a:ext cx="2484001" cy="18066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rmAutofit fontScale="90000"/>
          </a:bodyPr>
          <a:lstStyle/>
          <a:p>
            <a:r>
              <a:rPr lang="it-IT" sz="2400" b="1" dirty="0" smtClean="0">
                <a:solidFill>
                  <a:srgbClr val="FF0000"/>
                </a:solidFill>
                <a:latin typeface="+mn-lt"/>
                <a:cs typeface="Courier New" pitchFamily="49" charset="0"/>
              </a:rPr>
              <a:t>Recupero del Calore</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18</a:t>
            </a:fld>
            <a:endParaRPr lang="it-IT"/>
          </a:p>
        </p:txBody>
      </p:sp>
      <p:pic>
        <p:nvPicPr>
          <p:cNvPr id="79874" name="Picture 2"/>
          <p:cNvPicPr>
            <a:picLocks noChangeAspect="1" noChangeArrowheads="1"/>
          </p:cNvPicPr>
          <p:nvPr/>
        </p:nvPicPr>
        <p:blipFill>
          <a:blip r:embed="rId4" cstate="print"/>
          <a:srcRect/>
          <a:stretch>
            <a:fillRect/>
          </a:stretch>
        </p:blipFill>
        <p:spPr bwMode="auto">
          <a:xfrm>
            <a:off x="1043608" y="1700808"/>
            <a:ext cx="6871064" cy="334540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268760"/>
            <a:ext cx="7772400" cy="648072"/>
          </a:xfrm>
        </p:spPr>
        <p:txBody>
          <a:bodyPr>
            <a:normAutofit/>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611560" y="2636912"/>
            <a:ext cx="3673475" cy="203517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4499992" y="2348880"/>
            <a:ext cx="4237037" cy="2751137"/>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257BD457-850B-48C0-BEB1-B2ED301807B1}" type="slidenum">
              <a:rPr lang="it-IT" smtClean="0"/>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268760"/>
            <a:ext cx="7772400" cy="648072"/>
          </a:xfrm>
        </p:spPr>
        <p:txBody>
          <a:bodyPr>
            <a:noAutofit/>
          </a:bodyPr>
          <a:lstStyle/>
          <a:p>
            <a:r>
              <a:rPr lang="it-IT" sz="2400" b="1" dirty="0" smtClean="0">
                <a:solidFill>
                  <a:srgbClr val="FF0000"/>
                </a:solidFill>
                <a:latin typeface="+mn-lt"/>
                <a:cs typeface="Courier New" pitchFamily="49" charset="0"/>
              </a:rPr>
              <a:t>Impianto CDZ</a:t>
            </a:r>
            <a:br>
              <a:rPr lang="it-IT" sz="2400" b="1" dirty="0" smtClean="0">
                <a:solidFill>
                  <a:srgbClr val="FF0000"/>
                </a:solidFill>
                <a:latin typeface="+mn-lt"/>
                <a:cs typeface="Courier New" pitchFamily="49" charset="0"/>
              </a:rPr>
            </a:br>
            <a:r>
              <a:rPr lang="it-IT" sz="2400" b="1" dirty="0" smtClean="0">
                <a:solidFill>
                  <a:srgbClr val="FF0000"/>
                </a:solidFill>
                <a:latin typeface="+mn-lt"/>
                <a:cs typeface="Courier New" pitchFamily="49" charset="0"/>
              </a:rPr>
              <a:t>con Pompa di Calore tipo VRF</a:t>
            </a:r>
            <a:endParaRPr lang="it-IT" sz="2400" b="1" dirty="0">
              <a:solidFill>
                <a:srgbClr val="FF0000"/>
              </a:solidFill>
              <a:latin typeface="+mn-lt"/>
              <a:cs typeface="Courier New" pitchFamily="49" charset="0"/>
            </a:endParaRPr>
          </a:p>
        </p:txBody>
      </p:sp>
      <p:sp>
        <p:nvSpPr>
          <p:cNvPr id="3" name="Sottotitolo 2"/>
          <p:cNvSpPr>
            <a:spLocks noGrp="1"/>
          </p:cNvSpPr>
          <p:nvPr>
            <p:ph type="subTitle" idx="1"/>
          </p:nvPr>
        </p:nvSpPr>
        <p:spPr>
          <a:xfrm>
            <a:off x="1403648" y="2348880"/>
            <a:ext cx="6400800" cy="2592288"/>
          </a:xfrm>
        </p:spPr>
        <p:txBody>
          <a:bodyPr>
            <a:noAutofit/>
          </a:bodyPr>
          <a:lstStyle/>
          <a:p>
            <a:pPr algn="l">
              <a:buFont typeface="Arial" pitchFamily="34" charset="0"/>
              <a:buChar char="•"/>
            </a:pPr>
            <a:r>
              <a:rPr lang="it-IT" sz="1800" b="1" dirty="0" smtClean="0">
                <a:solidFill>
                  <a:srgbClr val="0070C0"/>
                </a:solidFill>
                <a:cs typeface="Courier New" pitchFamily="49" charset="0"/>
              </a:rPr>
              <a:t>Generalità</a:t>
            </a:r>
          </a:p>
          <a:p>
            <a:pPr algn="l">
              <a:buFont typeface="Arial" pitchFamily="34" charset="0"/>
              <a:buChar char="•"/>
            </a:pPr>
            <a:r>
              <a:rPr lang="it-IT" sz="1800" b="1" dirty="0" smtClean="0">
                <a:solidFill>
                  <a:srgbClr val="0070C0"/>
                </a:solidFill>
                <a:cs typeface="Courier New" pitchFamily="49" charset="0"/>
              </a:rPr>
              <a:t>Principi di funzionamento</a:t>
            </a:r>
          </a:p>
          <a:p>
            <a:pPr algn="l">
              <a:buFont typeface="Arial" pitchFamily="34" charset="0"/>
              <a:buChar char="•"/>
            </a:pPr>
            <a:r>
              <a:rPr lang="it-IT" sz="1800" b="1" dirty="0" smtClean="0">
                <a:solidFill>
                  <a:srgbClr val="0070C0"/>
                </a:solidFill>
                <a:cs typeface="Courier New" pitchFamily="49" charset="0"/>
              </a:rPr>
              <a:t>Gas refrigeranti</a:t>
            </a:r>
          </a:p>
          <a:p>
            <a:pPr algn="l">
              <a:buFont typeface="Arial" pitchFamily="34" charset="0"/>
              <a:buChar char="•"/>
            </a:pPr>
            <a:r>
              <a:rPr lang="it-IT" sz="1800" b="1" dirty="0" smtClean="0">
                <a:solidFill>
                  <a:srgbClr val="0070C0"/>
                </a:solidFill>
                <a:cs typeface="Courier New" pitchFamily="49" charset="0"/>
              </a:rPr>
              <a:t>Richiami di Termodinamica</a:t>
            </a:r>
          </a:p>
          <a:p>
            <a:pPr algn="l">
              <a:buFont typeface="Arial" pitchFamily="34" charset="0"/>
              <a:buChar char="•"/>
            </a:pPr>
            <a:r>
              <a:rPr lang="it-IT" sz="1800" b="1" dirty="0" smtClean="0">
                <a:solidFill>
                  <a:srgbClr val="0070C0"/>
                </a:solidFill>
                <a:cs typeface="Courier New" pitchFamily="49" charset="0"/>
              </a:rPr>
              <a:t>Schemi di Impianto</a:t>
            </a:r>
          </a:p>
          <a:p>
            <a:pPr algn="l">
              <a:buFont typeface="Arial" pitchFamily="34" charset="0"/>
              <a:buChar char="•"/>
            </a:pPr>
            <a:r>
              <a:rPr lang="it-IT" sz="1800" b="1" dirty="0" smtClean="0">
                <a:solidFill>
                  <a:srgbClr val="0070C0"/>
                </a:solidFill>
                <a:cs typeface="Courier New" pitchFamily="49" charset="0"/>
              </a:rPr>
              <a:t>Modelli di Progettazione</a:t>
            </a:r>
          </a:p>
          <a:p>
            <a:pPr algn="l">
              <a:buFont typeface="Arial" pitchFamily="34" charset="0"/>
              <a:buChar char="•"/>
            </a:pPr>
            <a:r>
              <a:rPr lang="it-IT" sz="1800" b="1" dirty="0" smtClean="0">
                <a:solidFill>
                  <a:srgbClr val="0070C0"/>
                </a:solidFill>
                <a:cs typeface="Courier New" pitchFamily="49" charset="0"/>
              </a:rPr>
              <a:t>Caso Studio</a:t>
            </a:r>
          </a:p>
          <a:p>
            <a:pPr algn="l">
              <a:buFont typeface="Arial" pitchFamily="34" charset="0"/>
              <a:buChar char="•"/>
            </a:pPr>
            <a:r>
              <a:rPr lang="it-IT" sz="1800" b="1" dirty="0" smtClean="0">
                <a:solidFill>
                  <a:srgbClr val="0070C0"/>
                </a:solidFill>
                <a:cs typeface="Courier New" pitchFamily="49" charset="0"/>
              </a:rPr>
              <a:t>Strumenti di Calcolo</a:t>
            </a:r>
            <a:endParaRPr lang="it-IT" sz="1800" b="1" dirty="0">
              <a:solidFill>
                <a:srgbClr val="0070C0"/>
              </a:solidFill>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egnaposto numero diapositiva 5"/>
          <p:cNvSpPr>
            <a:spLocks noGrp="1"/>
          </p:cNvSpPr>
          <p:nvPr>
            <p:ph type="sldNum" sz="quarter" idx="12"/>
          </p:nvPr>
        </p:nvSpPr>
        <p:spPr/>
        <p:txBody>
          <a:bodyPr/>
          <a:lstStyle/>
          <a:p>
            <a:fld id="{257BD457-850B-48C0-BEB1-B2ED301807B1}" type="slidenum">
              <a:rPr lang="it-IT" smtClean="0"/>
              <a:pPr/>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052736"/>
            <a:ext cx="7772400" cy="504056"/>
          </a:xfrm>
        </p:spPr>
        <p:txBody>
          <a:bodyPr>
            <a:normAutofit/>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763688" y="1772816"/>
            <a:ext cx="2304256" cy="1276602"/>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4572000" y="1772816"/>
            <a:ext cx="2736304" cy="1776701"/>
          </a:xfrm>
          <a:prstGeom prst="rect">
            <a:avLst/>
          </a:prstGeom>
          <a:noFill/>
          <a:ln w="9525">
            <a:noFill/>
            <a:miter lim="800000"/>
            <a:headEnd/>
            <a:tailEnd/>
          </a:ln>
        </p:spPr>
      </p:pic>
      <p:sp>
        <p:nvSpPr>
          <p:cNvPr id="9" name="CasellaDiTesto 8"/>
          <p:cNvSpPr txBox="1"/>
          <p:nvPr/>
        </p:nvSpPr>
        <p:spPr>
          <a:xfrm>
            <a:off x="1691680" y="3717032"/>
            <a:ext cx="2448272" cy="369332"/>
          </a:xfrm>
          <a:prstGeom prst="rect">
            <a:avLst/>
          </a:prstGeom>
          <a:noFill/>
        </p:spPr>
        <p:txBody>
          <a:bodyPr wrap="square" rtlCol="0">
            <a:spAutoFit/>
          </a:bodyPr>
          <a:lstStyle/>
          <a:p>
            <a:r>
              <a:rPr lang="it-IT" dirty="0">
                <a:latin typeface="Arial" pitchFamily="34" charset="0"/>
                <a:cs typeface="Arial" pitchFamily="34" charset="0"/>
              </a:rPr>
              <a:t> </a:t>
            </a:r>
            <a:r>
              <a:rPr lang="it-IT" dirty="0" smtClean="0">
                <a:latin typeface="Arial" pitchFamily="34" charset="0"/>
                <a:cs typeface="Arial" pitchFamily="34" charset="0"/>
              </a:rPr>
              <a:t>  </a:t>
            </a:r>
            <a:r>
              <a:rPr lang="el-GR" dirty="0" smtClean="0">
                <a:latin typeface="Arial" pitchFamily="34" charset="0"/>
                <a:cs typeface="Arial" pitchFamily="34" charset="0"/>
              </a:rPr>
              <a:t>η</a:t>
            </a:r>
            <a:r>
              <a:rPr lang="it-IT" dirty="0" smtClean="0">
                <a:latin typeface="Arial" pitchFamily="34" charset="0"/>
                <a:cs typeface="Arial" pitchFamily="34" charset="0"/>
              </a:rPr>
              <a:t> = Q</a:t>
            </a:r>
            <a:r>
              <a:rPr lang="it-IT" sz="1000" dirty="0" smtClean="0">
                <a:latin typeface="Arial" pitchFamily="34" charset="0"/>
                <a:cs typeface="Arial" pitchFamily="34" charset="0"/>
              </a:rPr>
              <a:t>A </a:t>
            </a:r>
            <a:r>
              <a:rPr lang="it-IT" dirty="0" smtClean="0">
                <a:latin typeface="Arial" pitchFamily="34" charset="0"/>
                <a:cs typeface="Arial" pitchFamily="34" charset="0"/>
              </a:rPr>
              <a:t>/ </a:t>
            </a:r>
            <a:r>
              <a:rPr lang="it-IT" dirty="0" err="1" smtClean="0">
                <a:latin typeface="Arial" pitchFamily="34" charset="0"/>
                <a:cs typeface="Arial" pitchFamily="34" charset="0"/>
              </a:rPr>
              <a:t>G</a:t>
            </a:r>
            <a:r>
              <a:rPr lang="it-IT" sz="1000" dirty="0" err="1" smtClean="0">
                <a:latin typeface="Arial" pitchFamily="34" charset="0"/>
                <a:cs typeface="Arial" pitchFamily="34" charset="0"/>
              </a:rPr>
              <a:t>Nmc</a:t>
            </a:r>
            <a:r>
              <a:rPr lang="it-IT" dirty="0" smtClean="0">
                <a:latin typeface="Arial" pitchFamily="34" charset="0"/>
                <a:cs typeface="Arial" pitchFamily="34" charset="0"/>
              </a:rPr>
              <a:t> 8600 </a:t>
            </a:r>
            <a:endParaRPr lang="it-IT" dirty="0">
              <a:latin typeface="Arial" pitchFamily="34" charset="0"/>
              <a:cs typeface="Arial" pitchFamily="34" charset="0"/>
            </a:endParaRPr>
          </a:p>
        </p:txBody>
      </p:sp>
      <p:sp>
        <p:nvSpPr>
          <p:cNvPr id="10" name="CasellaDiTesto 9"/>
          <p:cNvSpPr txBox="1"/>
          <p:nvPr/>
        </p:nvSpPr>
        <p:spPr>
          <a:xfrm>
            <a:off x="4788024" y="3717032"/>
            <a:ext cx="2880320" cy="369332"/>
          </a:xfrm>
          <a:prstGeom prst="rect">
            <a:avLst/>
          </a:prstGeom>
          <a:noFill/>
        </p:spPr>
        <p:txBody>
          <a:bodyPr wrap="square" rtlCol="0">
            <a:spAutoFit/>
          </a:bodyPr>
          <a:lstStyle/>
          <a:p>
            <a:r>
              <a:rPr lang="it-IT" dirty="0" smtClean="0">
                <a:latin typeface="Arial" pitchFamily="34" charset="0"/>
                <a:cs typeface="Arial" pitchFamily="34" charset="0"/>
              </a:rPr>
              <a:t>       COP              EER </a:t>
            </a:r>
            <a:endParaRPr lang="it-IT" dirty="0">
              <a:latin typeface="Arial" pitchFamily="34" charset="0"/>
              <a:cs typeface="Arial" pitchFamily="34" charset="0"/>
            </a:endParaRPr>
          </a:p>
        </p:txBody>
      </p:sp>
      <p:sp>
        <p:nvSpPr>
          <p:cNvPr id="11" name="CasellaDiTesto 10"/>
          <p:cNvSpPr txBox="1"/>
          <p:nvPr/>
        </p:nvSpPr>
        <p:spPr>
          <a:xfrm>
            <a:off x="4644008" y="4077072"/>
            <a:ext cx="2880320" cy="923330"/>
          </a:xfrm>
          <a:prstGeom prst="rect">
            <a:avLst/>
          </a:prstGeom>
          <a:noFill/>
        </p:spPr>
        <p:txBody>
          <a:bodyPr wrap="square" rtlCol="0">
            <a:spAutoFit/>
          </a:bodyPr>
          <a:lstStyle/>
          <a:p>
            <a:r>
              <a:rPr lang="it-IT" sz="1200" dirty="0" smtClean="0">
                <a:latin typeface="Arial" pitchFamily="34" charset="0"/>
                <a:cs typeface="Arial" pitchFamily="34" charset="0"/>
              </a:rPr>
              <a:t>COP </a:t>
            </a:r>
            <a:r>
              <a:rPr lang="it-IT" sz="1200" dirty="0" smtClean="0">
                <a:latin typeface="Arial" pitchFamily="34" charset="0"/>
                <a:cs typeface="Arial" pitchFamily="34" charset="0"/>
                <a:sym typeface="Wingdings" pitchFamily="2" charset="2"/>
              </a:rPr>
              <a:t>  </a:t>
            </a:r>
            <a:r>
              <a:rPr lang="it-IT" sz="1200" dirty="0" err="1" smtClean="0">
                <a:latin typeface="Arial" pitchFamily="34" charset="0"/>
                <a:cs typeface="Arial" pitchFamily="34" charset="0"/>
                <a:sym typeface="Wingdings" pitchFamily="2" charset="2"/>
              </a:rPr>
              <a:t>Coefficient</a:t>
            </a:r>
            <a:r>
              <a:rPr lang="it-IT" sz="1200" dirty="0" smtClean="0">
                <a:latin typeface="Arial" pitchFamily="34" charset="0"/>
                <a:cs typeface="Arial" pitchFamily="34" charset="0"/>
                <a:sym typeface="Wingdings" pitchFamily="2" charset="2"/>
              </a:rPr>
              <a:t> </a:t>
            </a:r>
            <a:r>
              <a:rPr lang="it-IT" sz="1200" dirty="0" err="1" smtClean="0">
                <a:latin typeface="Arial" pitchFamily="34" charset="0"/>
                <a:cs typeface="Arial" pitchFamily="34" charset="0"/>
                <a:sym typeface="Wingdings" pitchFamily="2" charset="2"/>
              </a:rPr>
              <a:t>of</a:t>
            </a:r>
            <a:r>
              <a:rPr lang="it-IT" sz="1200" dirty="0" smtClean="0">
                <a:latin typeface="Arial" pitchFamily="34" charset="0"/>
                <a:cs typeface="Arial" pitchFamily="34" charset="0"/>
                <a:sym typeface="Wingdings" pitchFamily="2" charset="2"/>
              </a:rPr>
              <a:t> Performance</a:t>
            </a:r>
          </a:p>
          <a:p>
            <a:r>
              <a:rPr lang="it-IT" sz="1200" dirty="0" smtClean="0">
                <a:latin typeface="Arial" pitchFamily="34" charset="0"/>
                <a:cs typeface="Arial" pitchFamily="34" charset="0"/>
                <a:sym typeface="Wingdings" pitchFamily="2" charset="2"/>
              </a:rPr>
              <a:t>SCOP  </a:t>
            </a:r>
            <a:r>
              <a:rPr lang="it-IT" sz="1200" dirty="0" err="1" smtClean="0">
                <a:latin typeface="Arial" pitchFamily="34" charset="0"/>
                <a:cs typeface="Arial" pitchFamily="34" charset="0"/>
                <a:sym typeface="Wingdings" pitchFamily="2" charset="2"/>
              </a:rPr>
              <a:t>Seasonal</a:t>
            </a:r>
            <a:r>
              <a:rPr lang="it-IT" sz="1200" dirty="0" smtClean="0">
                <a:latin typeface="Arial" pitchFamily="34" charset="0"/>
                <a:cs typeface="Arial" pitchFamily="34" charset="0"/>
                <a:sym typeface="Wingdings" pitchFamily="2" charset="2"/>
              </a:rPr>
              <a:t> </a:t>
            </a:r>
            <a:r>
              <a:rPr lang="it-IT" sz="1200" dirty="0" err="1" smtClean="0">
                <a:latin typeface="Arial" pitchFamily="34" charset="0"/>
                <a:cs typeface="Arial" pitchFamily="34" charset="0"/>
                <a:sym typeface="Wingdings" pitchFamily="2" charset="2"/>
              </a:rPr>
              <a:t>Coefficient</a:t>
            </a:r>
            <a:r>
              <a:rPr lang="it-IT" sz="1200" dirty="0" smtClean="0">
                <a:latin typeface="Arial" pitchFamily="34" charset="0"/>
                <a:cs typeface="Arial" pitchFamily="34" charset="0"/>
                <a:sym typeface="Wingdings" pitchFamily="2" charset="2"/>
              </a:rPr>
              <a:t> </a:t>
            </a:r>
            <a:r>
              <a:rPr lang="it-IT" sz="1200" dirty="0" err="1" smtClean="0">
                <a:latin typeface="Arial" pitchFamily="34" charset="0"/>
                <a:cs typeface="Arial" pitchFamily="34" charset="0"/>
                <a:sym typeface="Wingdings" pitchFamily="2" charset="2"/>
              </a:rPr>
              <a:t>of</a:t>
            </a:r>
            <a:endParaRPr lang="it-IT" sz="1200" dirty="0" smtClean="0">
              <a:latin typeface="Arial" pitchFamily="34" charset="0"/>
              <a:cs typeface="Arial" pitchFamily="34" charset="0"/>
              <a:sym typeface="Wingdings" pitchFamily="2" charset="2"/>
            </a:endParaRPr>
          </a:p>
          <a:p>
            <a:r>
              <a:rPr lang="it-IT" sz="1200" dirty="0" smtClean="0">
                <a:latin typeface="Arial" pitchFamily="34" charset="0"/>
                <a:cs typeface="Arial" pitchFamily="34" charset="0"/>
                <a:sym typeface="Wingdings" pitchFamily="2" charset="2"/>
              </a:rPr>
              <a:t>                Performance</a:t>
            </a:r>
          </a:p>
          <a:p>
            <a:r>
              <a:rPr lang="it-IT" sz="1200" dirty="0" smtClean="0">
                <a:latin typeface="Arial" pitchFamily="34" charset="0"/>
                <a:cs typeface="Arial" pitchFamily="34" charset="0"/>
                <a:sym typeface="Wingdings" pitchFamily="2" charset="2"/>
              </a:rPr>
              <a:t>EER    </a:t>
            </a:r>
            <a:r>
              <a:rPr lang="it-IT" sz="1200" dirty="0" err="1" smtClean="0">
                <a:latin typeface="Arial" pitchFamily="34" charset="0"/>
                <a:cs typeface="Arial" pitchFamily="34" charset="0"/>
                <a:sym typeface="Wingdings" pitchFamily="2" charset="2"/>
              </a:rPr>
              <a:t>Eneregy</a:t>
            </a:r>
            <a:r>
              <a:rPr lang="it-IT" sz="1200" dirty="0" smtClean="0">
                <a:latin typeface="Arial" pitchFamily="34" charset="0"/>
                <a:cs typeface="Arial" pitchFamily="34" charset="0"/>
                <a:sym typeface="Wingdings" pitchFamily="2" charset="2"/>
              </a:rPr>
              <a:t> </a:t>
            </a:r>
            <a:r>
              <a:rPr lang="it-IT" sz="1200" dirty="0" err="1" smtClean="0">
                <a:latin typeface="Arial" pitchFamily="34" charset="0"/>
                <a:cs typeface="Arial" pitchFamily="34" charset="0"/>
                <a:sym typeface="Wingdings" pitchFamily="2" charset="2"/>
              </a:rPr>
              <a:t>Efficiency</a:t>
            </a:r>
            <a:r>
              <a:rPr lang="it-IT" sz="1200" dirty="0" smtClean="0">
                <a:latin typeface="Arial" pitchFamily="34" charset="0"/>
                <a:cs typeface="Arial" pitchFamily="34" charset="0"/>
                <a:sym typeface="Wingdings" pitchFamily="2" charset="2"/>
              </a:rPr>
              <a:t> </a:t>
            </a:r>
            <a:r>
              <a:rPr lang="it-IT" sz="1200" dirty="0" err="1" smtClean="0">
                <a:latin typeface="Arial" pitchFamily="34" charset="0"/>
                <a:cs typeface="Arial" pitchFamily="34" charset="0"/>
                <a:sym typeface="Wingdings" pitchFamily="2" charset="2"/>
              </a:rPr>
              <a:t>Ratio</a:t>
            </a:r>
            <a:r>
              <a:rPr lang="it-IT" sz="1200" dirty="0" smtClean="0">
                <a:latin typeface="Arial" pitchFamily="34" charset="0"/>
                <a:cs typeface="Arial" pitchFamily="34" charset="0"/>
                <a:sym typeface="Wingdings" pitchFamily="2" charset="2"/>
              </a:rPr>
              <a:t> </a:t>
            </a:r>
            <a:r>
              <a:rPr lang="it-IT" dirty="0" smtClean="0">
                <a:latin typeface="Arial" pitchFamily="34" charset="0"/>
                <a:cs typeface="Arial" pitchFamily="34" charset="0"/>
              </a:rPr>
              <a:t> </a:t>
            </a:r>
            <a:endParaRPr lang="it-IT" dirty="0">
              <a:latin typeface="Arial" pitchFamily="34" charset="0"/>
              <a:cs typeface="Arial" pitchFamily="34" charset="0"/>
            </a:endParaRPr>
          </a:p>
        </p:txBody>
      </p:sp>
      <p:sp>
        <p:nvSpPr>
          <p:cNvPr id="12" name="CasellaDiTesto 11"/>
          <p:cNvSpPr txBox="1"/>
          <p:nvPr/>
        </p:nvSpPr>
        <p:spPr>
          <a:xfrm>
            <a:off x="1979712" y="5157192"/>
            <a:ext cx="4775666" cy="923330"/>
          </a:xfrm>
          <a:prstGeom prst="rect">
            <a:avLst/>
          </a:prstGeom>
          <a:noFill/>
        </p:spPr>
        <p:txBody>
          <a:bodyPr wrap="none" rtlCol="0">
            <a:spAutoFit/>
          </a:bodyPr>
          <a:lstStyle/>
          <a:p>
            <a:r>
              <a:rPr lang="it-IT" dirty="0" smtClean="0"/>
              <a:t>Resa </a:t>
            </a:r>
            <a:r>
              <a:rPr lang="it-IT" dirty="0" err="1" smtClean="0"/>
              <a:t>PdC</a:t>
            </a:r>
            <a:r>
              <a:rPr lang="it-IT" dirty="0" smtClean="0"/>
              <a:t>  = Effetto utile / Lavoro compressore</a:t>
            </a:r>
          </a:p>
          <a:p>
            <a:r>
              <a:rPr lang="it-IT" dirty="0" smtClean="0"/>
              <a:t>COP = Effetto utile (</a:t>
            </a:r>
            <a:r>
              <a:rPr lang="it-IT" dirty="0" err="1" smtClean="0"/>
              <a:t>Qa</a:t>
            </a:r>
            <a:r>
              <a:rPr lang="it-IT" dirty="0" smtClean="0"/>
              <a:t>)/ Lavoro compressore (</a:t>
            </a:r>
            <a:r>
              <a:rPr lang="it-IT" dirty="0" err="1" smtClean="0"/>
              <a:t>Lc</a:t>
            </a:r>
            <a:r>
              <a:rPr lang="it-IT" dirty="0" smtClean="0"/>
              <a:t>)</a:t>
            </a:r>
          </a:p>
          <a:p>
            <a:r>
              <a:rPr lang="it-IT" dirty="0" smtClean="0"/>
              <a:t>EER = Effetto Utile (</a:t>
            </a:r>
            <a:r>
              <a:rPr lang="it-IT" dirty="0" err="1" smtClean="0"/>
              <a:t>Qe</a:t>
            </a:r>
            <a:r>
              <a:rPr lang="it-IT" dirty="0" smtClean="0"/>
              <a:t>)/ Lavoro compressore (</a:t>
            </a:r>
            <a:r>
              <a:rPr lang="it-IT" dirty="0" err="1" smtClean="0"/>
              <a:t>Lc</a:t>
            </a:r>
            <a:r>
              <a:rPr lang="it-IT" dirty="0" smtClean="0"/>
              <a:t>) </a:t>
            </a:r>
            <a:endParaRPr lang="it-IT" dirty="0"/>
          </a:p>
        </p:txBody>
      </p:sp>
      <p:sp>
        <p:nvSpPr>
          <p:cNvPr id="13" name="Segnaposto numero diapositiva 12"/>
          <p:cNvSpPr>
            <a:spLocks noGrp="1"/>
          </p:cNvSpPr>
          <p:nvPr>
            <p:ph type="sldNum" sz="quarter" idx="12"/>
          </p:nvPr>
        </p:nvSpPr>
        <p:spPr/>
        <p:txBody>
          <a:bodyPr/>
          <a:lstStyle/>
          <a:p>
            <a:fld id="{257BD457-850B-48C0-BEB1-B2ED301807B1}" type="slidenum">
              <a:rPr lang="it-IT" smtClean="0"/>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052736"/>
            <a:ext cx="7772400" cy="504056"/>
          </a:xfrm>
        </p:spPr>
        <p:txBody>
          <a:bodyPr>
            <a:normAutofit/>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539552" y="1556792"/>
            <a:ext cx="7848872" cy="2308324"/>
          </a:xfrm>
          <a:prstGeom prst="rect">
            <a:avLst/>
          </a:prstGeom>
          <a:noFill/>
        </p:spPr>
        <p:txBody>
          <a:bodyPr wrap="square" rtlCol="0">
            <a:spAutoFit/>
          </a:bodyPr>
          <a:lstStyle/>
          <a:p>
            <a:pPr algn="just"/>
            <a:r>
              <a:rPr lang="it-IT" b="1" dirty="0" smtClean="0">
                <a:solidFill>
                  <a:srgbClr val="0070C0"/>
                </a:solidFill>
              </a:rPr>
              <a:t>SCOP</a:t>
            </a:r>
            <a:r>
              <a:rPr lang="it-IT" dirty="0" smtClean="0">
                <a:solidFill>
                  <a:srgbClr val="0070C0"/>
                </a:solidFill>
              </a:rPr>
              <a:t> (</a:t>
            </a:r>
            <a:r>
              <a:rPr lang="it-IT" dirty="0" err="1" smtClean="0">
                <a:solidFill>
                  <a:srgbClr val="0070C0"/>
                </a:solidFill>
              </a:rPr>
              <a:t>Seasonal</a:t>
            </a:r>
            <a:r>
              <a:rPr lang="it-IT" dirty="0" smtClean="0">
                <a:solidFill>
                  <a:srgbClr val="0070C0"/>
                </a:solidFill>
              </a:rPr>
              <a:t> </a:t>
            </a:r>
            <a:r>
              <a:rPr lang="it-IT" dirty="0" err="1" smtClean="0">
                <a:solidFill>
                  <a:srgbClr val="0070C0"/>
                </a:solidFill>
              </a:rPr>
              <a:t>Coefficent</a:t>
            </a:r>
            <a:r>
              <a:rPr lang="it-IT" dirty="0" smtClean="0">
                <a:solidFill>
                  <a:srgbClr val="0070C0"/>
                </a:solidFill>
              </a:rPr>
              <a:t> </a:t>
            </a:r>
            <a:r>
              <a:rPr lang="it-IT" dirty="0" err="1" smtClean="0">
                <a:solidFill>
                  <a:srgbClr val="0070C0"/>
                </a:solidFill>
              </a:rPr>
              <a:t>Of</a:t>
            </a:r>
            <a:r>
              <a:rPr lang="it-IT" dirty="0" smtClean="0">
                <a:solidFill>
                  <a:srgbClr val="0070C0"/>
                </a:solidFill>
              </a:rPr>
              <a:t> Performance) è il COP medio annuale influenzato anche dai cicli di sbrinamento. Quando una </a:t>
            </a:r>
            <a:r>
              <a:rPr lang="it-IT" dirty="0" err="1" smtClean="0">
                <a:solidFill>
                  <a:srgbClr val="0070C0"/>
                </a:solidFill>
              </a:rPr>
              <a:t>PdC</a:t>
            </a:r>
            <a:r>
              <a:rPr lang="it-IT" dirty="0" smtClean="0">
                <a:solidFill>
                  <a:srgbClr val="0070C0"/>
                </a:solidFill>
              </a:rPr>
              <a:t> deve sbrinare l’unità esterna, il COP è nullo o addirittura negativo. Un evaporatore ghiacciato compromette Note-</a:t>
            </a:r>
          </a:p>
          <a:p>
            <a:pPr algn="just"/>
            <a:r>
              <a:rPr lang="it-IT" dirty="0" err="1" smtClean="0">
                <a:solidFill>
                  <a:srgbClr val="0070C0"/>
                </a:solidFill>
              </a:rPr>
              <a:t>volmente</a:t>
            </a:r>
            <a:r>
              <a:rPr lang="it-IT" dirty="0" smtClean="0">
                <a:solidFill>
                  <a:srgbClr val="0070C0"/>
                </a:solidFill>
              </a:rPr>
              <a:t> la trasmissione di calore peggiorando di conseguenza il coefficiente di prestazione della pompa di calore. Tuttavia se si effettua lo sbrinamento troppo spesso, il consumo energetico per lo sbrinamento (</a:t>
            </a:r>
            <a:r>
              <a:rPr lang="it-IT" dirty="0" err="1" smtClean="0">
                <a:solidFill>
                  <a:srgbClr val="0070C0"/>
                </a:solidFill>
              </a:rPr>
              <a:t>defrosting</a:t>
            </a:r>
            <a:r>
              <a:rPr lang="it-IT" dirty="0" smtClean="0">
                <a:solidFill>
                  <a:srgbClr val="0070C0"/>
                </a:solidFill>
              </a:rPr>
              <a:t>) aumenta e il </a:t>
            </a:r>
            <a:r>
              <a:rPr lang="it-IT" dirty="0" err="1" smtClean="0">
                <a:solidFill>
                  <a:srgbClr val="0070C0"/>
                </a:solidFill>
              </a:rPr>
              <a:t>coef-</a:t>
            </a:r>
            <a:r>
              <a:rPr lang="it-IT" dirty="0" smtClean="0">
                <a:solidFill>
                  <a:srgbClr val="0070C0"/>
                </a:solidFill>
              </a:rPr>
              <a:t> </a:t>
            </a:r>
            <a:r>
              <a:rPr lang="it-IT" dirty="0" err="1" smtClean="0">
                <a:solidFill>
                  <a:srgbClr val="0070C0"/>
                </a:solidFill>
              </a:rPr>
              <a:t>ficiente</a:t>
            </a:r>
            <a:r>
              <a:rPr lang="it-IT" dirty="0" smtClean="0">
                <a:solidFill>
                  <a:srgbClr val="0070C0"/>
                </a:solidFill>
              </a:rPr>
              <a:t> di prestazione della pompa diminuisce. Per questo è importante trovare l’equilibrio ideale tra «ghiaccio» e «sbrinamento» con l’impostazione corretta.</a:t>
            </a:r>
            <a:endParaRPr lang="it-IT" dirty="0">
              <a:solidFill>
                <a:srgbClr val="0070C0"/>
              </a:solidFill>
            </a:endParaRPr>
          </a:p>
        </p:txBody>
      </p:sp>
      <p:pic>
        <p:nvPicPr>
          <p:cNvPr id="3" name="Picture 2"/>
          <p:cNvPicPr>
            <a:picLocks noChangeAspect="1" noChangeArrowheads="1"/>
          </p:cNvPicPr>
          <p:nvPr/>
        </p:nvPicPr>
        <p:blipFill>
          <a:blip r:embed="rId4" cstate="print"/>
          <a:srcRect/>
          <a:stretch>
            <a:fillRect/>
          </a:stretch>
        </p:blipFill>
        <p:spPr bwMode="auto">
          <a:xfrm>
            <a:off x="1475656" y="3861048"/>
            <a:ext cx="5400600" cy="2551799"/>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20688"/>
            <a:ext cx="7772400" cy="648072"/>
          </a:xfrm>
        </p:spPr>
        <p:txBody>
          <a:bodyPr>
            <a:normAutofit/>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539552" y="1340768"/>
            <a:ext cx="7848872" cy="2031325"/>
          </a:xfrm>
          <a:prstGeom prst="rect">
            <a:avLst/>
          </a:prstGeom>
          <a:noFill/>
        </p:spPr>
        <p:txBody>
          <a:bodyPr wrap="square" rtlCol="0">
            <a:spAutoFit/>
          </a:bodyPr>
          <a:lstStyle/>
          <a:p>
            <a:pPr algn="just"/>
            <a:r>
              <a:rPr lang="it-IT" dirty="0" smtClean="0">
                <a:solidFill>
                  <a:srgbClr val="0070C0"/>
                </a:solidFill>
              </a:rPr>
              <a:t>Ogni </a:t>
            </a:r>
            <a:r>
              <a:rPr lang="it-IT" b="1" dirty="0" smtClean="0">
                <a:solidFill>
                  <a:srgbClr val="0070C0"/>
                </a:solidFill>
              </a:rPr>
              <a:t>ciclo di sbrinamento</a:t>
            </a:r>
            <a:r>
              <a:rPr lang="it-IT" dirty="0" smtClean="0">
                <a:solidFill>
                  <a:srgbClr val="0070C0"/>
                </a:solidFill>
              </a:rPr>
              <a:t>, a parità di energia elettrica assorbita, comporta una perdita di resa di circa il 10% con conseguente aumento del consumo elettrico del 20 ÷ 30% rispetto ai valori dichiarati dal catalogo del costruttore, ma anche la  </a:t>
            </a:r>
            <a:r>
              <a:rPr lang="it-IT" b="1" dirty="0" smtClean="0">
                <a:solidFill>
                  <a:srgbClr val="0070C0"/>
                </a:solidFill>
              </a:rPr>
              <a:t>diminuzione del COP della pompa di calore</a:t>
            </a:r>
            <a:r>
              <a:rPr lang="it-IT" dirty="0" smtClean="0">
                <a:solidFill>
                  <a:srgbClr val="0070C0"/>
                </a:solidFill>
              </a:rPr>
              <a:t>. La minor resa è causata dal ghiaccio che ostacola lo </a:t>
            </a:r>
            <a:r>
              <a:rPr lang="it-IT" b="1" dirty="0" smtClean="0">
                <a:solidFill>
                  <a:srgbClr val="0070C0"/>
                </a:solidFill>
              </a:rPr>
              <a:t>scambio termico</a:t>
            </a:r>
            <a:r>
              <a:rPr lang="it-IT" dirty="0" smtClean="0">
                <a:solidFill>
                  <a:srgbClr val="0070C0"/>
                </a:solidFill>
              </a:rPr>
              <a:t> della </a:t>
            </a:r>
            <a:r>
              <a:rPr lang="it-IT" b="1" dirty="0" smtClean="0">
                <a:solidFill>
                  <a:srgbClr val="0070C0"/>
                </a:solidFill>
              </a:rPr>
              <a:t>batteria alettata</a:t>
            </a:r>
            <a:r>
              <a:rPr lang="it-IT" dirty="0" smtClean="0">
                <a:solidFill>
                  <a:srgbClr val="0070C0"/>
                </a:solidFill>
              </a:rPr>
              <a:t> e dalla </a:t>
            </a:r>
            <a:r>
              <a:rPr lang="it-IT" b="1" dirty="0" smtClean="0">
                <a:solidFill>
                  <a:srgbClr val="0070C0"/>
                </a:solidFill>
              </a:rPr>
              <a:t>diminuzione della portata d’aria</a:t>
            </a:r>
            <a:r>
              <a:rPr lang="it-IT" dirty="0" smtClean="0">
                <a:solidFill>
                  <a:srgbClr val="0070C0"/>
                </a:solidFill>
              </a:rPr>
              <a:t>, facendo assorbire più energia elettrica alla pompa di calore per mantenere l’utenza alla temperatura impostata.</a:t>
            </a:r>
            <a:endParaRPr lang="it-IT" dirty="0">
              <a:solidFill>
                <a:srgbClr val="0070C0"/>
              </a:solidFill>
            </a:endParaRP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Ogni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ciclo di sbrinamento</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a parità di energia elettrica assorbita, comporta una perdita di resa di circa il 10% con conseguente aumento del consumo elettrico del 20 ÷ 30% rispetto ai valori dichiarati dal catalogo del costruttore, ma anche la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diminuzione del COP della pompa di calore</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La minor resa è causata dal ghiaccio che ostacola lo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scambio termico</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della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batteria alettata</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e dalla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diminuzione della portata d’aria</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facendo assorbire più energia elettrica alla pompa di calore per mantenere l’utenza alla temperatura impostata.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magine 7" descr="Capture.jpg"/>
          <p:cNvPicPr/>
          <p:nvPr/>
        </p:nvPicPr>
        <p:blipFill>
          <a:blip r:embed="rId4" cstate="print"/>
          <a:stretch>
            <a:fillRect/>
          </a:stretch>
        </p:blipFill>
        <p:spPr>
          <a:xfrm>
            <a:off x="1835696" y="3501008"/>
            <a:ext cx="2376264" cy="2740969"/>
          </a:xfrm>
          <a:prstGeom prst="rect">
            <a:avLst/>
          </a:prstGeom>
        </p:spPr>
      </p:pic>
      <p:pic>
        <p:nvPicPr>
          <p:cNvPr id="9" name="Immagine 8" descr="Capture.jpg"/>
          <p:cNvPicPr/>
          <p:nvPr/>
        </p:nvPicPr>
        <p:blipFill>
          <a:blip r:embed="rId5" cstate="print"/>
          <a:stretch>
            <a:fillRect/>
          </a:stretch>
        </p:blipFill>
        <p:spPr>
          <a:xfrm>
            <a:off x="4644008" y="3429000"/>
            <a:ext cx="2232248" cy="2836831"/>
          </a:xfrm>
          <a:prstGeom prst="rect">
            <a:avLst/>
          </a:prstGeom>
        </p:spPr>
      </p:pic>
      <p:sp>
        <p:nvSpPr>
          <p:cNvPr id="10" name="Segnaposto numero diapositiva 9"/>
          <p:cNvSpPr>
            <a:spLocks noGrp="1"/>
          </p:cNvSpPr>
          <p:nvPr>
            <p:ph type="sldNum" sz="quarter" idx="12"/>
          </p:nvPr>
        </p:nvSpPr>
        <p:spPr/>
        <p:txBody>
          <a:bodyPr/>
          <a:lstStyle/>
          <a:p>
            <a:fld id="{257BD457-850B-48C0-BEB1-B2ED301807B1}" type="slidenum">
              <a:rPr lang="it-IT" smtClean="0"/>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20688"/>
            <a:ext cx="7772400" cy="648072"/>
          </a:xfrm>
        </p:spPr>
        <p:txBody>
          <a:bodyPr>
            <a:normAutofit/>
          </a:bodyPr>
          <a:lstStyle/>
          <a:p>
            <a:r>
              <a:rPr lang="it-IT" sz="2400" b="1" dirty="0" smtClean="0">
                <a:solidFill>
                  <a:srgbClr val="FF0000"/>
                </a:solidFill>
                <a:latin typeface="+mn-lt"/>
                <a:cs typeface="Courier New" pitchFamily="49" charset="0"/>
              </a:rPr>
              <a:t>Produzione dell’Energia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539552" y="1484784"/>
            <a:ext cx="2376264" cy="2092881"/>
          </a:xfrm>
          <a:prstGeom prst="rect">
            <a:avLst/>
          </a:prstGeom>
          <a:noFill/>
        </p:spPr>
        <p:txBody>
          <a:bodyPr wrap="square" rtlCol="0">
            <a:spAutoFit/>
          </a:bodyPr>
          <a:lstStyle/>
          <a:p>
            <a:pPr algn="just"/>
            <a:r>
              <a:rPr lang="it-IT" sz="1400" b="1" dirty="0" smtClean="0">
                <a:solidFill>
                  <a:srgbClr val="0070C0"/>
                </a:solidFill>
              </a:rPr>
              <a:t>A: sbrinamento con </a:t>
            </a:r>
            <a:r>
              <a:rPr lang="it-IT" sz="1400" b="1" dirty="0" err="1" smtClean="0">
                <a:solidFill>
                  <a:srgbClr val="0070C0"/>
                </a:solidFill>
              </a:rPr>
              <a:t>inver-</a:t>
            </a:r>
            <a:r>
              <a:rPr lang="it-IT" sz="1400" b="1" dirty="0" smtClean="0">
                <a:solidFill>
                  <a:srgbClr val="0070C0"/>
                </a:solidFill>
              </a:rPr>
              <a:t> </a:t>
            </a:r>
            <a:r>
              <a:rPr lang="it-IT" sz="1400" b="1" dirty="0" err="1" smtClean="0">
                <a:solidFill>
                  <a:srgbClr val="0070C0"/>
                </a:solidFill>
              </a:rPr>
              <a:t>sione</a:t>
            </a:r>
            <a:r>
              <a:rPr lang="it-IT" sz="1400" b="1" dirty="0" smtClean="0">
                <a:solidFill>
                  <a:srgbClr val="0070C0"/>
                </a:solidFill>
              </a:rPr>
              <a:t> del processo  </a:t>
            </a:r>
          </a:p>
          <a:p>
            <a:pPr algn="just"/>
            <a:r>
              <a:rPr lang="it-IT" sz="1400" b="1" dirty="0" smtClean="0">
                <a:solidFill>
                  <a:srgbClr val="0070C0"/>
                </a:solidFill>
              </a:rPr>
              <a:t>(80% degli impianti</a:t>
            </a:r>
            <a:r>
              <a:rPr lang="it-IT" sz="1400" dirty="0" smtClean="0">
                <a:solidFill>
                  <a:srgbClr val="0070C0"/>
                </a:solidFill>
              </a:rPr>
              <a:t>)</a:t>
            </a:r>
          </a:p>
          <a:p>
            <a:pPr algn="just"/>
            <a:r>
              <a:rPr lang="it-IT" sz="1400" dirty="0" smtClean="0">
                <a:solidFill>
                  <a:srgbClr val="0070C0"/>
                </a:solidFill>
              </a:rPr>
              <a:t>Si inverte il ciclo del  </a:t>
            </a:r>
            <a:r>
              <a:rPr lang="it-IT" sz="1400" dirty="0" err="1" smtClean="0">
                <a:solidFill>
                  <a:srgbClr val="0070C0"/>
                </a:solidFill>
              </a:rPr>
              <a:t>refri-</a:t>
            </a:r>
            <a:r>
              <a:rPr lang="it-IT" sz="1400" dirty="0" smtClean="0">
                <a:solidFill>
                  <a:srgbClr val="0070C0"/>
                </a:solidFill>
              </a:rPr>
              <a:t> </a:t>
            </a:r>
            <a:r>
              <a:rPr lang="it-IT" sz="1400" dirty="0" err="1" smtClean="0">
                <a:solidFill>
                  <a:srgbClr val="0070C0"/>
                </a:solidFill>
              </a:rPr>
              <a:t>gerante</a:t>
            </a:r>
            <a:r>
              <a:rPr lang="it-IT" sz="1400" dirty="0" smtClean="0">
                <a:solidFill>
                  <a:srgbClr val="0070C0"/>
                </a:solidFill>
              </a:rPr>
              <a:t>. L’evaporatore  </a:t>
            </a:r>
            <a:r>
              <a:rPr lang="it-IT" sz="1400" dirty="0" err="1" smtClean="0">
                <a:solidFill>
                  <a:srgbClr val="0070C0"/>
                </a:solidFill>
              </a:rPr>
              <a:t>diven-</a:t>
            </a:r>
            <a:endParaRPr lang="it-IT" sz="1400" dirty="0" smtClean="0">
              <a:solidFill>
                <a:srgbClr val="0070C0"/>
              </a:solidFill>
            </a:endParaRPr>
          </a:p>
          <a:p>
            <a:pPr algn="just"/>
            <a:r>
              <a:rPr lang="it-IT" sz="1400" dirty="0" err="1" smtClean="0">
                <a:solidFill>
                  <a:srgbClr val="0070C0"/>
                </a:solidFill>
              </a:rPr>
              <a:t>ta</a:t>
            </a:r>
            <a:r>
              <a:rPr lang="it-IT" sz="1400" dirty="0" smtClean="0">
                <a:solidFill>
                  <a:srgbClr val="0070C0"/>
                </a:solidFill>
              </a:rPr>
              <a:t> un condensatore e il calore scioglie il ghiaccio. Durante  questo tempo il </a:t>
            </a:r>
            <a:r>
              <a:rPr lang="it-IT" sz="1400" dirty="0" err="1" smtClean="0">
                <a:solidFill>
                  <a:srgbClr val="0070C0"/>
                </a:solidFill>
              </a:rPr>
              <a:t>riscaldamen-</a:t>
            </a:r>
            <a:endParaRPr lang="it-IT" sz="1400" dirty="0" smtClean="0">
              <a:solidFill>
                <a:srgbClr val="0070C0"/>
              </a:solidFill>
            </a:endParaRPr>
          </a:p>
          <a:p>
            <a:pPr algn="just"/>
            <a:r>
              <a:rPr lang="it-IT" sz="1400" dirty="0" err="1" smtClean="0">
                <a:solidFill>
                  <a:srgbClr val="0070C0"/>
                </a:solidFill>
              </a:rPr>
              <a:t>to</a:t>
            </a:r>
            <a:r>
              <a:rPr lang="it-IT" sz="1400" dirty="0" smtClean="0">
                <a:solidFill>
                  <a:srgbClr val="0070C0"/>
                </a:solidFill>
              </a:rPr>
              <a:t> non può funzionare  </a:t>
            </a:r>
            <a:r>
              <a:rPr lang="it-IT" b="1" dirty="0" smtClean="0">
                <a:solidFill>
                  <a:srgbClr val="0070C0"/>
                </a:solidFill>
              </a:rPr>
              <a:t> </a:t>
            </a:r>
            <a:endParaRPr lang="it-IT" dirty="0">
              <a:solidFill>
                <a:srgbClr val="0070C0"/>
              </a:solidFill>
            </a:endParaRP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Ogni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ciclo di sbrinamento</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a parità di energia elettrica assorbita, comporta una perdita di resa di circa il 10% con conseguente aumento del consumo elettrico del 20 ÷ 30% rispetto ai valori dichiarati dal catalogo del costruttore, ma anche la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diminuzione del COP della pompa di calore</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La minor resa è causata dal ghiaccio che ostacola lo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scambio termico</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della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batteria alettata</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e dalla </a:t>
            </a:r>
            <a:r>
              <a:rPr kumimoji="0" lang="it-IT" sz="1000" b="1" i="0" u="none" strike="noStrike" cap="none" normalizeH="0" baseline="0" smtClean="0">
                <a:ln>
                  <a:noFill/>
                </a:ln>
                <a:solidFill>
                  <a:srgbClr val="313131"/>
                </a:solidFill>
                <a:effectLst/>
                <a:latin typeface="inherit"/>
                <a:ea typeface="Times New Roman" pitchFamily="18" charset="0"/>
                <a:cs typeface="Arial" pitchFamily="34" charset="0"/>
              </a:rPr>
              <a:t>diminuzione della portata d’aria</a:t>
            </a:r>
            <a:r>
              <a:rPr kumimoji="0" lang="it-IT" sz="1000" b="0" i="0" u="none" strike="noStrike" cap="none" normalizeH="0" baseline="0" smtClean="0">
                <a:ln>
                  <a:noFill/>
                </a:ln>
                <a:solidFill>
                  <a:srgbClr val="313131"/>
                </a:solidFill>
                <a:effectLst/>
                <a:latin typeface="Arial" pitchFamily="34" charset="0"/>
                <a:ea typeface="Times New Roman" pitchFamily="18" charset="0"/>
                <a:cs typeface="Arial" pitchFamily="34" charset="0"/>
              </a:rPr>
              <a:t>, facendo assorbire più energia elettrica alla pompa di calore per mantenere l’utenza alla temperatura impostata.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asellaDiTesto 9"/>
          <p:cNvSpPr txBox="1"/>
          <p:nvPr/>
        </p:nvSpPr>
        <p:spPr>
          <a:xfrm>
            <a:off x="3275856" y="1484784"/>
            <a:ext cx="2376264" cy="2092881"/>
          </a:xfrm>
          <a:prstGeom prst="rect">
            <a:avLst/>
          </a:prstGeom>
          <a:noFill/>
        </p:spPr>
        <p:txBody>
          <a:bodyPr wrap="square" rtlCol="0">
            <a:spAutoFit/>
          </a:bodyPr>
          <a:lstStyle/>
          <a:p>
            <a:pPr algn="just"/>
            <a:r>
              <a:rPr lang="it-IT" sz="1400" b="1" dirty="0" smtClean="0">
                <a:solidFill>
                  <a:srgbClr val="0070C0"/>
                </a:solidFill>
              </a:rPr>
              <a:t>B: sbrinamento a gas caldo con bypass:</a:t>
            </a:r>
          </a:p>
          <a:p>
            <a:pPr algn="just"/>
            <a:r>
              <a:rPr lang="it-IT" sz="1400" dirty="0" smtClean="0">
                <a:solidFill>
                  <a:srgbClr val="0070C0"/>
                </a:solidFill>
              </a:rPr>
              <a:t>Immediatamente dopo il compressore,  il gas caldo è  </a:t>
            </a:r>
          </a:p>
          <a:p>
            <a:pPr algn="just"/>
            <a:r>
              <a:rPr lang="it-IT" sz="1400" dirty="0" smtClean="0">
                <a:solidFill>
                  <a:srgbClr val="0070C0"/>
                </a:solidFill>
              </a:rPr>
              <a:t>è condotto all’evaporatore e lo sbrina. Durante questo tempo il riscaldamento non può funzionare (riduzione della potenza).  </a:t>
            </a:r>
            <a:r>
              <a:rPr lang="it-IT" b="1" dirty="0" smtClean="0">
                <a:solidFill>
                  <a:srgbClr val="0070C0"/>
                </a:solidFill>
              </a:rPr>
              <a:t> </a:t>
            </a:r>
            <a:endParaRPr lang="it-IT" dirty="0">
              <a:solidFill>
                <a:srgbClr val="0070C0"/>
              </a:solidFill>
            </a:endParaRPr>
          </a:p>
        </p:txBody>
      </p:sp>
      <p:sp>
        <p:nvSpPr>
          <p:cNvPr id="11" name="CasellaDiTesto 10"/>
          <p:cNvSpPr txBox="1"/>
          <p:nvPr/>
        </p:nvSpPr>
        <p:spPr>
          <a:xfrm>
            <a:off x="6012160" y="1484784"/>
            <a:ext cx="2376264" cy="2308324"/>
          </a:xfrm>
          <a:prstGeom prst="rect">
            <a:avLst/>
          </a:prstGeom>
          <a:noFill/>
        </p:spPr>
        <p:txBody>
          <a:bodyPr wrap="square" rtlCol="0">
            <a:spAutoFit/>
          </a:bodyPr>
          <a:lstStyle/>
          <a:p>
            <a:pPr algn="just"/>
            <a:r>
              <a:rPr lang="it-IT" sz="1400" b="1" dirty="0" smtClean="0">
                <a:solidFill>
                  <a:srgbClr val="0070C0"/>
                </a:solidFill>
              </a:rPr>
              <a:t>C: sbrinamento naturale (fino a 5 °C)</a:t>
            </a:r>
          </a:p>
          <a:p>
            <a:pPr algn="just"/>
            <a:r>
              <a:rPr lang="it-IT" sz="1400" dirty="0" smtClean="0">
                <a:solidFill>
                  <a:srgbClr val="0070C0"/>
                </a:solidFill>
              </a:rPr>
              <a:t>Lo sbrinamento naturale funziona fino a una tempera-</a:t>
            </a:r>
          </a:p>
          <a:p>
            <a:pPr algn="just"/>
            <a:r>
              <a:rPr lang="it-IT" sz="1400" dirty="0" smtClean="0">
                <a:solidFill>
                  <a:srgbClr val="0070C0"/>
                </a:solidFill>
              </a:rPr>
              <a:t>tura esterna di 5 °C. A tale scopo la pompa di calore vie-</a:t>
            </a:r>
          </a:p>
          <a:p>
            <a:pPr algn="just"/>
            <a:r>
              <a:rPr lang="it-IT" sz="1400" dirty="0" smtClean="0">
                <a:solidFill>
                  <a:srgbClr val="0070C0"/>
                </a:solidFill>
              </a:rPr>
              <a:t>ne spenta e i ventilatori continuano a funzionare. </a:t>
            </a:r>
          </a:p>
          <a:p>
            <a:pPr algn="just"/>
            <a:r>
              <a:rPr lang="it-IT" sz="1400" dirty="0" smtClean="0">
                <a:solidFill>
                  <a:srgbClr val="0070C0"/>
                </a:solidFill>
              </a:rPr>
              <a:t>L’aria ambientale «calda» scioglie il ghiaccio. </a:t>
            </a:r>
            <a:endParaRPr lang="it-IT" dirty="0">
              <a:solidFill>
                <a:srgbClr val="0070C0"/>
              </a:solidFill>
            </a:endParaRPr>
          </a:p>
        </p:txBody>
      </p:sp>
      <p:sp>
        <p:nvSpPr>
          <p:cNvPr id="12" name="CasellaDiTesto 11"/>
          <p:cNvSpPr txBox="1"/>
          <p:nvPr/>
        </p:nvSpPr>
        <p:spPr>
          <a:xfrm>
            <a:off x="611560" y="3933056"/>
            <a:ext cx="2376264" cy="1231106"/>
          </a:xfrm>
          <a:prstGeom prst="rect">
            <a:avLst/>
          </a:prstGeom>
          <a:noFill/>
        </p:spPr>
        <p:txBody>
          <a:bodyPr wrap="square" rtlCol="0">
            <a:spAutoFit/>
          </a:bodyPr>
          <a:lstStyle/>
          <a:p>
            <a:pPr algn="just"/>
            <a:r>
              <a:rPr lang="it-IT" sz="1400" b="1" dirty="0" smtClean="0">
                <a:solidFill>
                  <a:srgbClr val="0070C0"/>
                </a:solidFill>
              </a:rPr>
              <a:t>D: sbrinamento elettrico</a:t>
            </a:r>
          </a:p>
          <a:p>
            <a:pPr algn="just"/>
            <a:r>
              <a:rPr lang="it-IT" sz="1400" dirty="0" smtClean="0">
                <a:solidFill>
                  <a:srgbClr val="0070C0"/>
                </a:solidFill>
              </a:rPr>
              <a:t>L’evaporatore è sbrinato con un elemento elettrico. </a:t>
            </a:r>
            <a:r>
              <a:rPr lang="it-IT" sz="1400" dirty="0" err="1" smtClean="0">
                <a:solidFill>
                  <a:srgbClr val="0070C0"/>
                </a:solidFill>
              </a:rPr>
              <a:t>Sempli-</a:t>
            </a:r>
            <a:endParaRPr lang="it-IT" sz="1400" dirty="0" smtClean="0">
              <a:solidFill>
                <a:srgbClr val="0070C0"/>
              </a:solidFill>
            </a:endParaRPr>
          </a:p>
          <a:p>
            <a:pPr algn="just"/>
            <a:r>
              <a:rPr lang="it-IT" sz="1400" dirty="0" smtClean="0">
                <a:solidFill>
                  <a:srgbClr val="0070C0"/>
                </a:solidFill>
              </a:rPr>
              <a:t>ce, ma non efficiente a livello energetico.   </a:t>
            </a:r>
            <a:r>
              <a:rPr lang="it-IT" dirty="0" smtClean="0">
                <a:solidFill>
                  <a:srgbClr val="0070C0"/>
                </a:solidFill>
              </a:rPr>
              <a:t> </a:t>
            </a:r>
            <a:endParaRPr lang="it-IT" dirty="0">
              <a:solidFill>
                <a:srgbClr val="0070C0"/>
              </a:solidFill>
            </a:endParaRPr>
          </a:p>
        </p:txBody>
      </p:sp>
      <p:sp>
        <p:nvSpPr>
          <p:cNvPr id="15" name="CasellaDiTesto 14"/>
          <p:cNvSpPr txBox="1"/>
          <p:nvPr/>
        </p:nvSpPr>
        <p:spPr>
          <a:xfrm>
            <a:off x="3491880" y="3933056"/>
            <a:ext cx="4896544" cy="1661993"/>
          </a:xfrm>
          <a:prstGeom prst="rect">
            <a:avLst/>
          </a:prstGeom>
          <a:noFill/>
        </p:spPr>
        <p:txBody>
          <a:bodyPr wrap="square" rtlCol="0">
            <a:spAutoFit/>
          </a:bodyPr>
          <a:lstStyle/>
          <a:p>
            <a:pPr fontAlgn="base"/>
            <a:r>
              <a:rPr lang="it-IT" sz="1400" b="1" dirty="0" smtClean="0">
                <a:solidFill>
                  <a:srgbClr val="0070C0"/>
                </a:solidFill>
              </a:rPr>
              <a:t>Il processo di </a:t>
            </a:r>
            <a:r>
              <a:rPr lang="it-IT" sz="1400" b="1" dirty="0" err="1" smtClean="0">
                <a:solidFill>
                  <a:srgbClr val="0070C0"/>
                </a:solidFill>
              </a:rPr>
              <a:t>brinamento</a:t>
            </a:r>
            <a:r>
              <a:rPr lang="it-IT" sz="1400" b="1" dirty="0" smtClean="0">
                <a:solidFill>
                  <a:srgbClr val="0070C0"/>
                </a:solidFill>
              </a:rPr>
              <a:t> avviene quando:</a:t>
            </a:r>
          </a:p>
          <a:p>
            <a:pPr fontAlgn="base"/>
            <a:r>
              <a:rPr lang="it-IT" sz="1400" dirty="0" smtClean="0">
                <a:solidFill>
                  <a:srgbClr val="0070C0"/>
                </a:solidFill>
              </a:rPr>
              <a:t>1 – la temperatura dell’aria esterna va dai 5°C ai -15°C in quanto in questo </a:t>
            </a:r>
            <a:r>
              <a:rPr lang="it-IT" sz="1400" dirty="0" err="1" smtClean="0">
                <a:solidFill>
                  <a:srgbClr val="0070C0"/>
                </a:solidFill>
              </a:rPr>
              <a:t>range</a:t>
            </a:r>
            <a:r>
              <a:rPr lang="it-IT" sz="1400" dirty="0" smtClean="0">
                <a:solidFill>
                  <a:srgbClr val="0070C0"/>
                </a:solidFill>
              </a:rPr>
              <a:t> possiede una significativa quantità di umidità relativa UR;</a:t>
            </a:r>
          </a:p>
          <a:p>
            <a:pPr fontAlgn="base"/>
            <a:r>
              <a:rPr lang="it-IT" sz="1400" dirty="0" smtClean="0">
                <a:solidFill>
                  <a:srgbClr val="0070C0"/>
                </a:solidFill>
              </a:rPr>
              <a:t>2 – l’umidità dell’aria esterna viene considerata con valori di UR che vanno dal 65% al 100%.</a:t>
            </a:r>
          </a:p>
          <a:p>
            <a:pPr algn="just"/>
            <a:endParaRPr lang="it-IT" dirty="0"/>
          </a:p>
        </p:txBody>
      </p:sp>
      <p:sp>
        <p:nvSpPr>
          <p:cNvPr id="14" name="Segnaposto numero diapositiva 13"/>
          <p:cNvSpPr>
            <a:spLocks noGrp="1"/>
          </p:cNvSpPr>
          <p:nvPr>
            <p:ph type="sldNum" sz="quarter" idx="12"/>
          </p:nvPr>
        </p:nvSpPr>
        <p:spPr/>
        <p:txBody>
          <a:bodyPr/>
          <a:lstStyle/>
          <a:p>
            <a:fld id="{257BD457-850B-48C0-BEB1-B2ED301807B1}" type="slidenum">
              <a:rPr lang="it-IT" smtClean="0"/>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052736"/>
            <a:ext cx="7772400" cy="576064"/>
          </a:xfrm>
        </p:spPr>
        <p:txBody>
          <a:bodyPr>
            <a:normAutofit/>
          </a:bodyPr>
          <a:lstStyle/>
          <a:p>
            <a:r>
              <a:rPr lang="it-IT" sz="2400" b="1" dirty="0" smtClean="0">
                <a:solidFill>
                  <a:srgbClr val="FF0000"/>
                </a:solidFill>
                <a:latin typeface="+mn-lt"/>
                <a:cs typeface="Courier New" pitchFamily="49" charset="0"/>
              </a:rPr>
              <a:t>Schema Funzionale </a:t>
            </a:r>
            <a:r>
              <a:rPr lang="it-IT" sz="2400" b="1" dirty="0" err="1" smtClean="0">
                <a:solidFill>
                  <a:srgbClr val="FF0000"/>
                </a:solidFill>
                <a:latin typeface="+mn-lt"/>
                <a:cs typeface="Courier New" pitchFamily="49" charset="0"/>
              </a:rPr>
              <a:t>Pdc</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1" name="CasellaDiTesto 10"/>
          <p:cNvSpPr txBox="1"/>
          <p:nvPr/>
        </p:nvSpPr>
        <p:spPr>
          <a:xfrm>
            <a:off x="971600" y="4437112"/>
            <a:ext cx="6984776" cy="2123658"/>
          </a:xfrm>
          <a:prstGeom prst="rect">
            <a:avLst/>
          </a:prstGeom>
          <a:noFill/>
        </p:spPr>
        <p:txBody>
          <a:bodyPr wrap="square" rtlCol="0">
            <a:spAutoFit/>
          </a:bodyPr>
          <a:lstStyle/>
          <a:p>
            <a:pPr marL="228600" indent="-228600">
              <a:buFont typeface="+mj-lt"/>
              <a:buAutoNum type="alphaLcParenR"/>
            </a:pPr>
            <a:r>
              <a:rPr lang="it-IT" sz="1400" b="1" dirty="0" smtClean="0">
                <a:solidFill>
                  <a:srgbClr val="0070C0"/>
                </a:solidFill>
                <a:latin typeface="Arial" pitchFamily="34" charset="0"/>
                <a:cs typeface="Arial" pitchFamily="34" charset="0"/>
                <a:sym typeface="Wingdings" pitchFamily="2" charset="2"/>
              </a:rPr>
              <a:t> Se la potenza assorbita dal compressore venisse utilizzata per riscaldamento con effetto JOULE,  in 1ora si otterrebbero    </a:t>
            </a:r>
            <a:r>
              <a:rPr lang="it-IT" sz="1400" b="1" dirty="0" err="1" smtClean="0">
                <a:solidFill>
                  <a:srgbClr val="0070C0"/>
                </a:solidFill>
                <a:latin typeface="Arial" pitchFamily="34" charset="0"/>
                <a:cs typeface="Arial" pitchFamily="34" charset="0"/>
                <a:sym typeface="Wingdings" pitchFamily="2" charset="2"/>
              </a:rPr>
              <a:t>a=</a:t>
            </a:r>
            <a:r>
              <a:rPr lang="it-IT" sz="1400" b="1" dirty="0" smtClean="0">
                <a:solidFill>
                  <a:srgbClr val="0070C0"/>
                </a:solidFill>
                <a:latin typeface="Arial" pitchFamily="34" charset="0"/>
                <a:cs typeface="Arial" pitchFamily="34" charset="0"/>
                <a:sym typeface="Wingdings" pitchFamily="2" charset="2"/>
              </a:rPr>
              <a:t> Nc*860  Kcal</a:t>
            </a:r>
          </a:p>
          <a:p>
            <a:endParaRPr lang="it-IT" sz="1200" b="1" dirty="0" smtClean="0">
              <a:solidFill>
                <a:srgbClr val="0070C0"/>
              </a:solidFill>
              <a:latin typeface="Arial" pitchFamily="34" charset="0"/>
              <a:cs typeface="Arial" pitchFamily="34" charset="0"/>
              <a:sym typeface="Wingdings" pitchFamily="2" charset="2"/>
            </a:endParaRPr>
          </a:p>
          <a:p>
            <a:pPr marL="228600" indent="-228600">
              <a:buFont typeface="+mj-lt"/>
              <a:buAutoNum type="alphaLcParenR" startAt="2"/>
            </a:pPr>
            <a:r>
              <a:rPr lang="it-IT" sz="1400" b="1" dirty="0" smtClean="0">
                <a:solidFill>
                  <a:srgbClr val="0070C0"/>
                </a:solidFill>
                <a:latin typeface="Arial" pitchFamily="34" charset="0"/>
                <a:cs typeface="Arial" pitchFamily="34" charset="0"/>
                <a:sym typeface="Wingdings" pitchFamily="2" charset="2"/>
              </a:rPr>
              <a:t> L’impiego di una </a:t>
            </a:r>
            <a:r>
              <a:rPr lang="it-IT" sz="1400" b="1" dirty="0" err="1" smtClean="0">
                <a:solidFill>
                  <a:srgbClr val="0070C0"/>
                </a:solidFill>
                <a:latin typeface="Arial" pitchFamily="34" charset="0"/>
                <a:cs typeface="Arial" pitchFamily="34" charset="0"/>
                <a:sym typeface="Wingdings" pitchFamily="2" charset="2"/>
              </a:rPr>
              <a:t>PdC</a:t>
            </a:r>
            <a:r>
              <a:rPr lang="it-IT" sz="1400" b="1" dirty="0" smtClean="0">
                <a:solidFill>
                  <a:srgbClr val="0070C0"/>
                </a:solidFill>
                <a:latin typeface="Arial" pitchFamily="34" charset="0"/>
                <a:cs typeface="Arial" pitchFamily="34" charset="0"/>
                <a:sym typeface="Wingdings" pitchFamily="2" charset="2"/>
              </a:rPr>
              <a:t> con stessa potenza in 1 ora sarebbe in grado di produrre</a:t>
            </a:r>
          </a:p>
          <a:p>
            <a:pPr marL="228600" indent="-228600"/>
            <a:r>
              <a:rPr lang="it-IT" sz="1400" b="1" dirty="0" smtClean="0">
                <a:solidFill>
                  <a:srgbClr val="0070C0"/>
                </a:solidFill>
                <a:latin typeface="Arial" pitchFamily="34" charset="0"/>
                <a:cs typeface="Arial" pitchFamily="34" charset="0"/>
                <a:sym typeface="Wingdings" pitchFamily="2" charset="2"/>
              </a:rPr>
              <a:t>       </a:t>
            </a:r>
            <a:r>
              <a:rPr lang="it-IT" sz="1400" b="1" dirty="0" err="1" smtClean="0">
                <a:solidFill>
                  <a:srgbClr val="0070C0"/>
                </a:solidFill>
                <a:latin typeface="Arial" pitchFamily="34" charset="0"/>
                <a:cs typeface="Arial" pitchFamily="34" charset="0"/>
                <a:sym typeface="Wingdings" pitchFamily="2" charset="2"/>
              </a:rPr>
              <a:t>b=</a:t>
            </a:r>
            <a:r>
              <a:rPr lang="it-IT" sz="1400" b="1" dirty="0" smtClean="0">
                <a:solidFill>
                  <a:srgbClr val="0070C0"/>
                </a:solidFill>
                <a:latin typeface="Arial" pitchFamily="34" charset="0"/>
                <a:cs typeface="Arial" pitchFamily="34" charset="0"/>
                <a:sym typeface="Wingdings" pitchFamily="2" charset="2"/>
              </a:rPr>
              <a:t> COP*Nc*860  </a:t>
            </a:r>
            <a:r>
              <a:rPr lang="it-IT" sz="1400" b="1" dirty="0" err="1" smtClean="0">
                <a:solidFill>
                  <a:srgbClr val="0070C0"/>
                </a:solidFill>
                <a:latin typeface="Arial" pitchFamily="34" charset="0"/>
                <a:cs typeface="Arial" pitchFamily="34" charset="0"/>
                <a:sym typeface="Wingdings" pitchFamily="2" charset="2"/>
              </a:rPr>
              <a:t>kCal</a:t>
            </a:r>
            <a:endParaRPr lang="it-IT" sz="1400" b="1" dirty="0" smtClean="0">
              <a:solidFill>
                <a:srgbClr val="0070C0"/>
              </a:solidFill>
              <a:latin typeface="Arial" pitchFamily="34" charset="0"/>
              <a:cs typeface="Arial" pitchFamily="34" charset="0"/>
              <a:sym typeface="Wingdings" pitchFamily="2" charset="2"/>
            </a:endParaRPr>
          </a:p>
          <a:p>
            <a:pPr marL="228600" indent="-228600">
              <a:buFont typeface="+mj-lt"/>
              <a:buAutoNum type="alphaLcParenR" startAt="2"/>
            </a:pPr>
            <a:endParaRPr lang="it-IT" sz="800" b="1" dirty="0">
              <a:solidFill>
                <a:srgbClr val="0070C0"/>
              </a:solidFill>
              <a:latin typeface="Arial" pitchFamily="34" charset="0"/>
              <a:cs typeface="Arial" pitchFamily="34" charset="0"/>
              <a:sym typeface="Wingdings" pitchFamily="2" charset="2"/>
            </a:endParaRPr>
          </a:p>
          <a:p>
            <a:pPr marL="228600" indent="-228600"/>
            <a:r>
              <a:rPr lang="it-IT" sz="2400" b="1" dirty="0" smtClean="0">
                <a:solidFill>
                  <a:srgbClr val="0070C0"/>
                </a:solidFill>
                <a:latin typeface="Arial" pitchFamily="34" charset="0"/>
                <a:cs typeface="Arial" pitchFamily="34" charset="0"/>
                <a:sym typeface="Wingdings" pitchFamily="2" charset="2"/>
              </a:rPr>
              <a:t>                              b = 3÷4 a  </a:t>
            </a:r>
            <a:endParaRPr lang="it-IT" sz="2400" b="1" dirty="0">
              <a:solidFill>
                <a:srgbClr val="0070C0"/>
              </a:solidFill>
              <a:latin typeface="Arial" pitchFamily="34" charset="0"/>
              <a:cs typeface="Arial" pitchFamily="34" charset="0"/>
              <a:sym typeface="Wingdings" pitchFamily="2" charset="2"/>
            </a:endParaRPr>
          </a:p>
          <a:p>
            <a:r>
              <a:rPr lang="it-IT" sz="1200" dirty="0" smtClean="0">
                <a:latin typeface="Arial" pitchFamily="34" charset="0"/>
                <a:cs typeface="Arial" pitchFamily="34" charset="0"/>
                <a:sym typeface="Wingdings" pitchFamily="2" charset="2"/>
              </a:rPr>
              <a:t>  </a:t>
            </a:r>
            <a:r>
              <a:rPr lang="it-IT" dirty="0" smtClean="0">
                <a:latin typeface="Arial" pitchFamily="34" charset="0"/>
                <a:cs typeface="Arial" pitchFamily="34" charset="0"/>
              </a:rPr>
              <a:t> </a:t>
            </a:r>
            <a:endParaRPr lang="it-IT" dirty="0">
              <a:latin typeface="Arial" pitchFamily="34" charset="0"/>
              <a:cs typeface="Arial"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2123728" y="1700809"/>
            <a:ext cx="4680520" cy="2592288"/>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052736"/>
            <a:ext cx="7772400" cy="576064"/>
          </a:xfrm>
        </p:spPr>
        <p:txBody>
          <a:bodyPr>
            <a:normAutofit/>
          </a:bodyPr>
          <a:lstStyle/>
          <a:p>
            <a:r>
              <a:rPr lang="it-IT" sz="2400" b="1" dirty="0" err="1" smtClean="0">
                <a:solidFill>
                  <a:srgbClr val="FF0000"/>
                </a:solidFill>
                <a:latin typeface="+mn-lt"/>
                <a:cs typeface="Courier New" pitchFamily="49" charset="0"/>
              </a:rPr>
              <a:t>Pdc</a:t>
            </a:r>
            <a:r>
              <a:rPr lang="it-IT" sz="2400" b="1" dirty="0">
                <a:solidFill>
                  <a:srgbClr val="FF0000"/>
                </a:solidFill>
                <a:latin typeface="+mn-lt"/>
                <a:cs typeface="Courier New" pitchFamily="49" charset="0"/>
              </a:rPr>
              <a:t> </a:t>
            </a:r>
            <a:r>
              <a:rPr lang="it-IT" sz="2400" b="1" dirty="0" smtClean="0">
                <a:solidFill>
                  <a:srgbClr val="FF0000"/>
                </a:solidFill>
                <a:latin typeface="+mn-lt"/>
                <a:cs typeface="Courier New" pitchFamily="49" charset="0"/>
              </a:rPr>
              <a:t>Ciclo reversibile</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7" name="Immagine 6"/>
          <p:cNvPicPr/>
          <p:nvPr/>
        </p:nvPicPr>
        <p:blipFill>
          <a:blip r:embed="rId4" cstate="print"/>
          <a:srcRect/>
          <a:stretch>
            <a:fillRect/>
          </a:stretch>
        </p:blipFill>
        <p:spPr bwMode="auto">
          <a:xfrm>
            <a:off x="1259632" y="1484784"/>
            <a:ext cx="6120130" cy="2539629"/>
          </a:xfrm>
          <a:prstGeom prst="rect">
            <a:avLst/>
          </a:prstGeom>
          <a:noFill/>
          <a:ln w="9525">
            <a:noFill/>
            <a:miter lim="800000"/>
            <a:headEnd/>
            <a:tailEnd/>
          </a:ln>
        </p:spPr>
      </p:pic>
      <p:pic>
        <p:nvPicPr>
          <p:cNvPr id="8" name="Immagine 7"/>
          <p:cNvPicPr/>
          <p:nvPr/>
        </p:nvPicPr>
        <p:blipFill>
          <a:blip r:embed="rId5" cstate="print"/>
          <a:srcRect/>
          <a:stretch>
            <a:fillRect/>
          </a:stretch>
        </p:blipFill>
        <p:spPr bwMode="auto">
          <a:xfrm>
            <a:off x="899592" y="4149080"/>
            <a:ext cx="3302635" cy="2122170"/>
          </a:xfrm>
          <a:prstGeom prst="rect">
            <a:avLst/>
          </a:prstGeom>
          <a:noFill/>
          <a:ln w="9525">
            <a:noFill/>
            <a:miter lim="800000"/>
            <a:headEnd/>
            <a:tailEnd/>
          </a:ln>
        </p:spPr>
      </p:pic>
      <p:pic>
        <p:nvPicPr>
          <p:cNvPr id="9" name="Immagine 8"/>
          <p:cNvPicPr/>
          <p:nvPr/>
        </p:nvPicPr>
        <p:blipFill>
          <a:blip r:embed="rId6" cstate="print"/>
          <a:srcRect/>
          <a:stretch>
            <a:fillRect/>
          </a:stretch>
        </p:blipFill>
        <p:spPr bwMode="auto">
          <a:xfrm>
            <a:off x="4427984" y="4149080"/>
            <a:ext cx="3240360" cy="2108835"/>
          </a:xfrm>
          <a:prstGeom prst="rect">
            <a:avLst/>
          </a:prstGeom>
          <a:noFill/>
          <a:ln w="9525">
            <a:noFill/>
            <a:miter lim="800000"/>
            <a:headEnd/>
            <a:tailEnd/>
          </a:ln>
        </p:spPr>
      </p:pic>
      <p:sp>
        <p:nvSpPr>
          <p:cNvPr id="10" name="Segnaposto numero diapositiva 9"/>
          <p:cNvSpPr>
            <a:spLocks noGrp="1"/>
          </p:cNvSpPr>
          <p:nvPr>
            <p:ph type="sldNum" sz="quarter" idx="12"/>
          </p:nvPr>
        </p:nvSpPr>
        <p:spPr/>
        <p:txBody>
          <a:bodyPr/>
          <a:lstStyle/>
          <a:p>
            <a:fld id="{257BD457-850B-48C0-BEB1-B2ED301807B1}" type="slidenum">
              <a:rPr lang="it-IT" smtClean="0"/>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052736"/>
            <a:ext cx="7772400" cy="576064"/>
          </a:xfrm>
        </p:spPr>
        <p:txBody>
          <a:bodyPr>
            <a:normAutofit/>
          </a:bodyPr>
          <a:lstStyle/>
          <a:p>
            <a:r>
              <a:rPr lang="it-IT" sz="2400" b="1" dirty="0" err="1" smtClean="0">
                <a:solidFill>
                  <a:srgbClr val="FF0000"/>
                </a:solidFill>
                <a:latin typeface="+mn-lt"/>
                <a:cs typeface="Courier New" pitchFamily="49" charset="0"/>
              </a:rPr>
              <a:t>Pdc</a:t>
            </a:r>
            <a:r>
              <a:rPr lang="it-IT" sz="2400" b="1" dirty="0">
                <a:solidFill>
                  <a:srgbClr val="FF0000"/>
                </a:solidFill>
                <a:latin typeface="+mn-lt"/>
                <a:cs typeface="Courier New" pitchFamily="49" charset="0"/>
              </a:rPr>
              <a:t> </a:t>
            </a:r>
            <a:r>
              <a:rPr lang="it-IT" sz="2400" b="1" dirty="0" smtClean="0">
                <a:solidFill>
                  <a:srgbClr val="FF0000"/>
                </a:solidFill>
                <a:latin typeface="+mn-lt"/>
                <a:cs typeface="Courier New" pitchFamily="49" charset="0"/>
              </a:rPr>
              <a:t>Ciclo reversibile</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7" name="Immagine 6" descr="Capture.jpg"/>
          <p:cNvPicPr>
            <a:picLocks noChangeAspect="1"/>
          </p:cNvPicPr>
          <p:nvPr/>
        </p:nvPicPr>
        <p:blipFill>
          <a:blip r:embed="rId4" cstate="print"/>
          <a:stretch>
            <a:fillRect/>
          </a:stretch>
        </p:blipFill>
        <p:spPr>
          <a:xfrm>
            <a:off x="1907704" y="1628800"/>
            <a:ext cx="5040560" cy="4383096"/>
          </a:xfrm>
          <a:prstGeom prst="rect">
            <a:avLst/>
          </a:prstGeom>
        </p:spPr>
      </p:pic>
      <p:sp>
        <p:nvSpPr>
          <p:cNvPr id="6" name="Segnaposto numero diapositiva 5"/>
          <p:cNvSpPr>
            <a:spLocks noGrp="1"/>
          </p:cNvSpPr>
          <p:nvPr>
            <p:ph type="sldNum" sz="quarter" idx="12"/>
          </p:nvPr>
        </p:nvSpPr>
        <p:spPr/>
        <p:txBody>
          <a:bodyPr/>
          <a:lstStyle/>
          <a:p>
            <a:fld id="{257BD457-850B-48C0-BEB1-B2ED301807B1}" type="slidenum">
              <a:rPr lang="it-IT" smtClean="0"/>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4098" name="Picture 2"/>
          <p:cNvPicPr>
            <a:picLocks noChangeAspect="1" noChangeArrowheads="1"/>
          </p:cNvPicPr>
          <p:nvPr/>
        </p:nvPicPr>
        <p:blipFill>
          <a:blip r:embed="rId4" cstate="print"/>
          <a:srcRect/>
          <a:stretch>
            <a:fillRect/>
          </a:stretch>
        </p:blipFill>
        <p:spPr bwMode="auto">
          <a:xfrm>
            <a:off x="179512" y="980728"/>
            <a:ext cx="6696744" cy="5386188"/>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7020272" y="2708920"/>
            <a:ext cx="1872208" cy="2053756"/>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cstate="print"/>
          <a:stretch>
            <a:fillRect/>
          </a:stretch>
        </p:blipFill>
        <p:spPr bwMode="auto">
          <a:xfrm>
            <a:off x="6948264" y="1412776"/>
            <a:ext cx="1971338" cy="966767"/>
          </a:xfrm>
          <a:prstGeom prst="rect">
            <a:avLst/>
          </a:prstGeom>
          <a:noFill/>
          <a:ln>
            <a:noFill/>
          </a:ln>
        </p:spPr>
      </p:pic>
      <p:sp>
        <p:nvSpPr>
          <p:cNvPr id="7" name="Segnaposto numero diapositiva 6"/>
          <p:cNvSpPr>
            <a:spLocks noGrp="1"/>
          </p:cNvSpPr>
          <p:nvPr>
            <p:ph type="sldNum" sz="quarter" idx="12"/>
          </p:nvPr>
        </p:nvSpPr>
        <p:spPr/>
        <p:txBody>
          <a:bodyPr/>
          <a:lstStyle/>
          <a:p>
            <a:fld id="{257BD457-850B-48C0-BEB1-B2ED301807B1}" type="slidenum">
              <a:rPr lang="it-IT" smtClean="0"/>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4100" name="Picture 4"/>
          <p:cNvPicPr>
            <a:picLocks noChangeAspect="1" noChangeArrowheads="1"/>
          </p:cNvPicPr>
          <p:nvPr/>
        </p:nvPicPr>
        <p:blipFill>
          <a:blip r:embed="rId4" cstate="print"/>
          <a:srcRect/>
          <a:stretch>
            <a:fillRect/>
          </a:stretch>
        </p:blipFill>
        <p:spPr bwMode="auto">
          <a:xfrm>
            <a:off x="6516216" y="1776470"/>
            <a:ext cx="2236466" cy="1089851"/>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6804248" y="3192028"/>
            <a:ext cx="2075681" cy="2276959"/>
          </a:xfrm>
          <a:prstGeom prst="rect">
            <a:avLst/>
          </a:prstGeom>
          <a:noFill/>
          <a:ln w="9525">
            <a:noFill/>
            <a:miter lim="800000"/>
            <a:headEnd/>
            <a:tailEnd/>
          </a:ln>
          <a:effectLst/>
        </p:spPr>
      </p:pic>
      <p:pic>
        <p:nvPicPr>
          <p:cNvPr id="7" name="Immagine 6"/>
          <p:cNvPicPr/>
          <p:nvPr/>
        </p:nvPicPr>
        <p:blipFill>
          <a:blip r:embed="rId6" cstate="print"/>
          <a:srcRect/>
          <a:stretch>
            <a:fillRect/>
          </a:stretch>
        </p:blipFill>
        <p:spPr bwMode="auto">
          <a:xfrm>
            <a:off x="251520" y="1772816"/>
            <a:ext cx="5909047" cy="3816424"/>
          </a:xfrm>
          <a:prstGeom prst="rect">
            <a:avLst/>
          </a:prstGeom>
          <a:noFill/>
          <a:ln w="9525">
            <a:noFill/>
            <a:miter lim="800000"/>
            <a:headEnd/>
            <a:tailEnd/>
          </a:ln>
        </p:spPr>
      </p:pic>
      <p:sp>
        <p:nvSpPr>
          <p:cNvPr id="8" name="Titolo 1"/>
          <p:cNvSpPr>
            <a:spLocks noGrp="1"/>
          </p:cNvSpPr>
          <p:nvPr>
            <p:ph type="ctrTitle"/>
          </p:nvPr>
        </p:nvSpPr>
        <p:spPr>
          <a:xfrm>
            <a:off x="539552" y="1052736"/>
            <a:ext cx="7772400" cy="576064"/>
          </a:xfrm>
        </p:spPr>
        <p:txBody>
          <a:bodyPr>
            <a:normAutofit/>
          </a:bodyPr>
          <a:lstStyle/>
          <a:p>
            <a:r>
              <a:rPr lang="it-IT" sz="2000" b="1" dirty="0" err="1" smtClean="0">
                <a:solidFill>
                  <a:srgbClr val="FF0000"/>
                </a:solidFill>
                <a:latin typeface="+mn-lt"/>
                <a:cs typeface="Courier New" pitchFamily="49" charset="0"/>
              </a:rPr>
              <a:t>Pdc</a:t>
            </a:r>
            <a:r>
              <a:rPr lang="it-IT" sz="2000" b="1" dirty="0">
                <a:solidFill>
                  <a:srgbClr val="FF0000"/>
                </a:solidFill>
                <a:latin typeface="+mn-lt"/>
                <a:cs typeface="Courier New" pitchFamily="49" charset="0"/>
              </a:rPr>
              <a:t> </a:t>
            </a:r>
            <a:r>
              <a:rPr lang="it-IT" sz="2000" b="1" dirty="0" smtClean="0">
                <a:solidFill>
                  <a:srgbClr val="FF0000"/>
                </a:solidFill>
                <a:latin typeface="+mn-lt"/>
                <a:cs typeface="Courier New" pitchFamily="49" charset="0"/>
              </a:rPr>
              <a:t>Ciclo reversibile</a:t>
            </a:r>
            <a:endParaRPr lang="it-IT" sz="2000" b="1" dirty="0">
              <a:solidFill>
                <a:srgbClr val="FF0000"/>
              </a:solidFill>
              <a:latin typeface="+mn-lt"/>
              <a:cs typeface="Courier New" pitchFamily="49" charset="0"/>
            </a:endParaRPr>
          </a:p>
        </p:txBody>
      </p:sp>
      <p:sp>
        <p:nvSpPr>
          <p:cNvPr id="9" name="Segnaposto numero diapositiva 8"/>
          <p:cNvSpPr>
            <a:spLocks noGrp="1"/>
          </p:cNvSpPr>
          <p:nvPr>
            <p:ph type="sldNum" sz="quarter" idx="12"/>
          </p:nvPr>
        </p:nvSpPr>
        <p:spPr/>
        <p:txBody>
          <a:bodyPr/>
          <a:lstStyle/>
          <a:p>
            <a:fld id="{257BD457-850B-48C0-BEB1-B2ED301807B1}"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2400" b="1" dirty="0" smtClean="0">
                <a:solidFill>
                  <a:srgbClr val="FF0000"/>
                </a:solidFill>
                <a:latin typeface="+mn-lt"/>
                <a:cs typeface="Courier New" pitchFamily="49" charset="0"/>
              </a:rPr>
              <a:t>Produzione  dell’Energia Impianto VRF</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115616" y="1916832"/>
            <a:ext cx="2520280" cy="1396283"/>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5292080" y="1916832"/>
            <a:ext cx="2880320" cy="1870211"/>
          </a:xfrm>
          <a:prstGeom prst="rect">
            <a:avLst/>
          </a:prstGeom>
          <a:noFill/>
          <a:ln w="9525">
            <a:noFill/>
            <a:miter lim="800000"/>
            <a:headEnd/>
            <a:tailEnd/>
          </a:ln>
        </p:spPr>
      </p:pic>
      <p:sp>
        <p:nvSpPr>
          <p:cNvPr id="9" name="CasellaDiTesto 8"/>
          <p:cNvSpPr txBox="1"/>
          <p:nvPr/>
        </p:nvSpPr>
        <p:spPr>
          <a:xfrm>
            <a:off x="251520" y="4149080"/>
            <a:ext cx="4320480" cy="1354217"/>
          </a:xfrm>
          <a:prstGeom prst="rect">
            <a:avLst/>
          </a:prstGeom>
          <a:noFill/>
        </p:spPr>
        <p:txBody>
          <a:bodyPr wrap="square" rtlCol="0">
            <a:spAutoFit/>
          </a:bodyPr>
          <a:lstStyle/>
          <a:p>
            <a:r>
              <a:rPr lang="it-IT" b="1" dirty="0" smtClean="0">
                <a:solidFill>
                  <a:srgbClr val="0070C0"/>
                </a:solidFill>
              </a:rPr>
              <a:t>Potenza Generatore   </a:t>
            </a:r>
            <a:r>
              <a:rPr lang="it-IT" sz="3200" b="1" dirty="0" smtClean="0">
                <a:solidFill>
                  <a:srgbClr val="0070C0"/>
                </a:solidFill>
              </a:rPr>
              <a:t> ̴ </a:t>
            </a:r>
            <a:r>
              <a:rPr lang="it-IT" b="1" dirty="0" smtClean="0">
                <a:solidFill>
                  <a:srgbClr val="0070C0"/>
                </a:solidFill>
              </a:rPr>
              <a:t>Fabbisogno Termico</a:t>
            </a:r>
          </a:p>
          <a:p>
            <a:r>
              <a:rPr lang="it-IT" b="1" dirty="0" err="1" smtClean="0">
                <a:solidFill>
                  <a:srgbClr val="0070C0"/>
                </a:solidFill>
              </a:rPr>
              <a:t>P</a:t>
            </a:r>
            <a:r>
              <a:rPr lang="it-IT" sz="1200" b="1" dirty="0" err="1" smtClean="0">
                <a:solidFill>
                  <a:srgbClr val="0070C0"/>
                </a:solidFill>
              </a:rPr>
              <a:t>cald</a:t>
            </a:r>
            <a:r>
              <a:rPr lang="it-IT" sz="1200" b="1" dirty="0" smtClean="0">
                <a:solidFill>
                  <a:srgbClr val="0070C0"/>
                </a:solidFill>
              </a:rPr>
              <a:t>  </a:t>
            </a:r>
            <a:r>
              <a:rPr lang="it-IT" b="1" dirty="0" smtClean="0">
                <a:solidFill>
                  <a:srgbClr val="0070C0"/>
                </a:solidFill>
              </a:rPr>
              <a:t>   </a:t>
            </a:r>
            <a:r>
              <a:rPr lang="it-IT" sz="3200" b="1" dirty="0" smtClean="0">
                <a:solidFill>
                  <a:srgbClr val="0070C0"/>
                </a:solidFill>
              </a:rPr>
              <a:t> ̴ </a:t>
            </a:r>
            <a:r>
              <a:rPr lang="it-IT" b="1" dirty="0" smtClean="0">
                <a:solidFill>
                  <a:srgbClr val="0070C0"/>
                </a:solidFill>
              </a:rPr>
              <a:t>Dispersioni Edificio</a:t>
            </a:r>
          </a:p>
          <a:p>
            <a:endParaRPr lang="it-IT" dirty="0"/>
          </a:p>
        </p:txBody>
      </p:sp>
      <p:sp>
        <p:nvSpPr>
          <p:cNvPr id="10" name="CasellaDiTesto 9"/>
          <p:cNvSpPr txBox="1"/>
          <p:nvPr/>
        </p:nvSpPr>
        <p:spPr>
          <a:xfrm>
            <a:off x="4644008" y="4293096"/>
            <a:ext cx="4176464" cy="984885"/>
          </a:xfrm>
          <a:prstGeom prst="rect">
            <a:avLst/>
          </a:prstGeom>
          <a:noFill/>
        </p:spPr>
        <p:txBody>
          <a:bodyPr wrap="square" rtlCol="0">
            <a:spAutoFit/>
          </a:bodyPr>
          <a:lstStyle/>
          <a:p>
            <a:r>
              <a:rPr lang="it-IT" b="1" dirty="0" smtClean="0">
                <a:solidFill>
                  <a:srgbClr val="0070C0"/>
                </a:solidFill>
              </a:rPr>
              <a:t>Potenza Generatore </a:t>
            </a:r>
            <a:r>
              <a:rPr lang="it-IT" sz="2000" b="1" dirty="0" smtClean="0">
                <a:solidFill>
                  <a:srgbClr val="0070C0"/>
                </a:solidFill>
              </a:rPr>
              <a:t>&gt;</a:t>
            </a:r>
            <a:r>
              <a:rPr lang="it-IT" b="1" dirty="0" smtClean="0">
                <a:solidFill>
                  <a:srgbClr val="0070C0"/>
                </a:solidFill>
              </a:rPr>
              <a:t> Fabbisogno Termico</a:t>
            </a:r>
          </a:p>
          <a:p>
            <a:endParaRPr lang="it-IT" b="1" dirty="0" smtClean="0">
              <a:solidFill>
                <a:srgbClr val="0070C0"/>
              </a:solidFill>
            </a:endParaRPr>
          </a:p>
          <a:p>
            <a:r>
              <a:rPr lang="it-IT" b="1" dirty="0" err="1" smtClean="0">
                <a:solidFill>
                  <a:srgbClr val="0070C0"/>
                </a:solidFill>
              </a:rPr>
              <a:t>P</a:t>
            </a:r>
            <a:r>
              <a:rPr lang="it-IT" sz="1200" b="1" dirty="0" err="1" smtClean="0">
                <a:solidFill>
                  <a:srgbClr val="0070C0"/>
                </a:solidFill>
              </a:rPr>
              <a:t>pdc</a:t>
            </a:r>
            <a:r>
              <a:rPr lang="it-IT" b="1" dirty="0" smtClean="0">
                <a:solidFill>
                  <a:srgbClr val="0070C0"/>
                </a:solidFill>
              </a:rPr>
              <a:t> </a:t>
            </a:r>
            <a:r>
              <a:rPr lang="it-IT" sz="2000" b="1" dirty="0" smtClean="0">
                <a:solidFill>
                  <a:srgbClr val="0070C0"/>
                </a:solidFill>
              </a:rPr>
              <a:t>&gt;</a:t>
            </a:r>
            <a:r>
              <a:rPr lang="it-IT" b="1" dirty="0" smtClean="0">
                <a:solidFill>
                  <a:srgbClr val="0070C0"/>
                </a:solidFill>
              </a:rPr>
              <a:t> Dispersioni Edificio</a:t>
            </a:r>
            <a:endParaRPr lang="it-IT" b="1" dirty="0">
              <a:solidFill>
                <a:srgbClr val="0070C0"/>
              </a:solidFill>
            </a:endParaRPr>
          </a:p>
        </p:txBody>
      </p:sp>
      <p:sp>
        <p:nvSpPr>
          <p:cNvPr id="11" name="Segnaposto numero diapositiva 10"/>
          <p:cNvSpPr>
            <a:spLocks noGrp="1"/>
          </p:cNvSpPr>
          <p:nvPr>
            <p:ph type="sldNum" sz="quarter" idx="12"/>
          </p:nvPr>
        </p:nvSpPr>
        <p:spPr/>
        <p:txBody>
          <a:bodyPr/>
          <a:lstStyle/>
          <a:p>
            <a:fld id="{257BD457-850B-48C0-BEB1-B2ED301807B1}"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764704"/>
            <a:ext cx="7772400" cy="648072"/>
          </a:xfrm>
        </p:spPr>
        <p:txBody>
          <a:bodyPr>
            <a:noAutofit/>
          </a:bodyPr>
          <a:lstStyle/>
          <a:p>
            <a:r>
              <a:rPr lang="it-IT" sz="2400" b="1" dirty="0" smtClean="0">
                <a:solidFill>
                  <a:srgbClr val="FF0000"/>
                </a:solidFill>
                <a:cs typeface="Courier New" pitchFamily="49" charset="0"/>
              </a:rPr>
              <a:t>NOMENCLATURA</a:t>
            </a:r>
            <a:endParaRPr lang="it-IT" sz="2400" b="1" dirty="0">
              <a:solidFill>
                <a:srgbClr val="FF0000"/>
              </a:solidFill>
              <a:cs typeface="Courier New" pitchFamily="49" charset="0"/>
            </a:endParaRPr>
          </a:p>
        </p:txBody>
      </p:sp>
      <p:sp>
        <p:nvSpPr>
          <p:cNvPr id="3" name="Sottotitolo 2"/>
          <p:cNvSpPr>
            <a:spLocks noGrp="1"/>
          </p:cNvSpPr>
          <p:nvPr>
            <p:ph type="subTitle" idx="1"/>
          </p:nvPr>
        </p:nvSpPr>
        <p:spPr>
          <a:xfrm>
            <a:off x="971600" y="2204864"/>
            <a:ext cx="7056784" cy="3384376"/>
          </a:xfrm>
        </p:spPr>
        <p:txBody>
          <a:bodyPr>
            <a:normAutofit fontScale="92500" lnSpcReduction="10000"/>
          </a:bodyPr>
          <a:lstStyle/>
          <a:p>
            <a:pPr algn="l"/>
            <a:r>
              <a:rPr lang="it-IT" sz="2400" b="1" dirty="0" err="1" smtClean="0">
                <a:solidFill>
                  <a:srgbClr val="0070C0"/>
                </a:solidFill>
                <a:cs typeface="Courier New" pitchFamily="49" charset="0"/>
              </a:rPr>
              <a:t>CFC-</a:t>
            </a:r>
            <a:r>
              <a:rPr lang="it-IT" sz="1600" b="1" dirty="0" err="1" smtClean="0">
                <a:solidFill>
                  <a:srgbClr val="0070C0"/>
                </a:solidFill>
                <a:cs typeface="Courier New" pitchFamily="49" charset="0"/>
              </a:rPr>
              <a:t>Cloro</a:t>
            </a:r>
            <a:r>
              <a:rPr lang="it-IT" sz="1600" b="1" dirty="0" smtClean="0">
                <a:solidFill>
                  <a:srgbClr val="0070C0"/>
                </a:solidFill>
                <a:cs typeface="Courier New" pitchFamily="49" charset="0"/>
              </a:rPr>
              <a:t> Fluoro Carbonio (R12)-(</a:t>
            </a:r>
            <a:r>
              <a:rPr lang="it-IT" sz="1600" b="1" dirty="0" err="1" smtClean="0">
                <a:solidFill>
                  <a:srgbClr val="FF0000"/>
                </a:solidFill>
                <a:cs typeface="Courier New" pitchFamily="49" charset="0"/>
              </a:rPr>
              <a:t>N.A</a:t>
            </a:r>
            <a:r>
              <a:rPr lang="it-IT" sz="1600" b="1" dirty="0" smtClean="0">
                <a:solidFill>
                  <a:srgbClr val="0070C0"/>
                </a:solidFill>
                <a:cs typeface="Courier New" pitchFamily="49" charset="0"/>
              </a:rPr>
              <a:t>)</a:t>
            </a:r>
          </a:p>
          <a:p>
            <a:pPr algn="l"/>
            <a:r>
              <a:rPr lang="it-IT" sz="2400" b="1" dirty="0" err="1" smtClean="0">
                <a:solidFill>
                  <a:srgbClr val="0070C0"/>
                </a:solidFill>
                <a:cs typeface="Courier New" pitchFamily="49" charset="0"/>
              </a:rPr>
              <a:t>HCFC-</a:t>
            </a:r>
            <a:r>
              <a:rPr lang="it-IT" sz="1600" b="1" dirty="0" err="1" smtClean="0">
                <a:solidFill>
                  <a:srgbClr val="0070C0"/>
                </a:solidFill>
                <a:cs typeface="Courier New" pitchFamily="49" charset="0"/>
              </a:rPr>
              <a:t>Idrogeno</a:t>
            </a:r>
            <a:r>
              <a:rPr lang="it-IT" sz="1600" b="1" dirty="0" smtClean="0">
                <a:solidFill>
                  <a:srgbClr val="0070C0"/>
                </a:solidFill>
                <a:cs typeface="Courier New" pitchFamily="49" charset="0"/>
              </a:rPr>
              <a:t> Cloro Fluoro Carbonio (R22-Freon-</a:t>
            </a:r>
            <a:r>
              <a:rPr lang="it-IT" sz="1600" b="1" dirty="0" smtClean="0">
                <a:solidFill>
                  <a:srgbClr val="FF0000"/>
                </a:solidFill>
                <a:cs typeface="Courier New" pitchFamily="49" charset="0"/>
              </a:rPr>
              <a:t>N.A</a:t>
            </a:r>
            <a:r>
              <a:rPr lang="it-IT" sz="1600" b="1" dirty="0" smtClean="0">
                <a:solidFill>
                  <a:srgbClr val="0070C0"/>
                </a:solidFill>
                <a:cs typeface="Courier New" pitchFamily="49" charset="0"/>
              </a:rPr>
              <a:t>)</a:t>
            </a:r>
          </a:p>
          <a:p>
            <a:pPr algn="l"/>
            <a:r>
              <a:rPr lang="it-IT" sz="2400" b="1" dirty="0" err="1" smtClean="0">
                <a:solidFill>
                  <a:srgbClr val="0070C0"/>
                </a:solidFill>
                <a:cs typeface="Courier New" pitchFamily="49" charset="0"/>
              </a:rPr>
              <a:t>HFC-</a:t>
            </a:r>
            <a:r>
              <a:rPr lang="it-IT" sz="1600" b="1" dirty="0" err="1" smtClean="0">
                <a:solidFill>
                  <a:srgbClr val="0070C0"/>
                </a:solidFill>
                <a:cs typeface="Courier New" pitchFamily="49" charset="0"/>
              </a:rPr>
              <a:t>Idrogeno</a:t>
            </a:r>
            <a:r>
              <a:rPr lang="it-IT" sz="1600" b="1" dirty="0" smtClean="0">
                <a:solidFill>
                  <a:srgbClr val="0070C0"/>
                </a:solidFill>
                <a:cs typeface="Courier New" pitchFamily="49" charset="0"/>
              </a:rPr>
              <a:t> Fluoro Carbonio (R407-R410-R134-R32)</a:t>
            </a:r>
          </a:p>
          <a:p>
            <a:pPr algn="l"/>
            <a:r>
              <a:rPr lang="it-IT" sz="1600" b="1" dirty="0" smtClean="0">
                <a:solidFill>
                  <a:srgbClr val="0070C0"/>
                </a:solidFill>
                <a:cs typeface="Courier New" pitchFamily="49" charset="0"/>
              </a:rPr>
              <a:t>      [1°atomi di Fluoro-2°atomi di Idrogeno+1-3°atomi di  </a:t>
            </a:r>
          </a:p>
          <a:p>
            <a:pPr algn="l"/>
            <a:r>
              <a:rPr lang="it-IT" sz="1600" b="1" dirty="0" smtClean="0">
                <a:solidFill>
                  <a:srgbClr val="0070C0"/>
                </a:solidFill>
                <a:cs typeface="Courier New" pitchFamily="49" charset="0"/>
              </a:rPr>
              <a:t>      Carbonio-1] presenti nella molecola </a:t>
            </a:r>
          </a:p>
          <a:p>
            <a:pPr algn="l"/>
            <a:r>
              <a:rPr lang="it-IT" sz="2400" b="1" dirty="0" smtClean="0">
                <a:solidFill>
                  <a:srgbClr val="FF0000"/>
                </a:solidFill>
                <a:cs typeface="Courier New" pitchFamily="49" charset="0"/>
              </a:rPr>
              <a:t>Idrocarburi Refrigeranti</a:t>
            </a:r>
            <a:r>
              <a:rPr lang="it-IT" sz="1600" b="1" dirty="0" smtClean="0">
                <a:solidFill>
                  <a:srgbClr val="FF0000"/>
                </a:solidFill>
                <a:cs typeface="Courier New" pitchFamily="49" charset="0"/>
              </a:rPr>
              <a:t> (Solo IDRONICHE)</a:t>
            </a:r>
            <a:endParaRPr lang="it-IT" sz="2400" b="1" dirty="0" smtClean="0">
              <a:solidFill>
                <a:srgbClr val="FF0000"/>
              </a:solidFill>
              <a:cs typeface="Courier New" pitchFamily="49" charset="0"/>
            </a:endParaRPr>
          </a:p>
          <a:p>
            <a:pPr algn="l"/>
            <a:r>
              <a:rPr lang="it-IT" sz="1600" b="1" dirty="0" err="1" smtClean="0">
                <a:solidFill>
                  <a:srgbClr val="FF0000"/>
                </a:solidFill>
                <a:cs typeface="Courier New" pitchFamily="49" charset="0"/>
              </a:rPr>
              <a:t>Propano–Isobutano-Propilene</a:t>
            </a:r>
            <a:endParaRPr lang="it-IT" sz="1600" b="1" dirty="0" smtClean="0">
              <a:solidFill>
                <a:srgbClr val="FF0000"/>
              </a:solidFill>
              <a:cs typeface="Courier New" pitchFamily="49" charset="0"/>
            </a:endParaRPr>
          </a:p>
          <a:p>
            <a:pPr algn="just"/>
            <a:r>
              <a:rPr lang="it-IT" sz="2400" b="1" dirty="0" err="1" smtClean="0">
                <a:solidFill>
                  <a:srgbClr val="0070C0"/>
                </a:solidFill>
                <a:cs typeface="Courier New" pitchFamily="49" charset="0"/>
              </a:rPr>
              <a:t>GWP-</a:t>
            </a:r>
            <a:r>
              <a:rPr lang="it-IT" sz="1600" b="1" dirty="0" err="1" smtClean="0">
                <a:solidFill>
                  <a:srgbClr val="0070C0"/>
                </a:solidFill>
                <a:cs typeface="Courier New" pitchFamily="49" charset="0"/>
              </a:rPr>
              <a:t>Global</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Warming</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Potential</a:t>
            </a:r>
            <a:r>
              <a:rPr lang="it-IT" sz="1600" b="1" dirty="0" smtClean="0">
                <a:solidFill>
                  <a:srgbClr val="0070C0"/>
                </a:solidFill>
                <a:cs typeface="Courier New" pitchFamily="49" charset="0"/>
              </a:rPr>
              <a:t>, codice del potenziale  di riscaldamento, ovvero il contributo del gas all’effetto serra.   </a:t>
            </a:r>
          </a:p>
          <a:p>
            <a:pPr algn="l"/>
            <a:r>
              <a:rPr lang="it-IT" sz="2400" b="1" dirty="0" smtClean="0">
                <a:solidFill>
                  <a:srgbClr val="0070C0"/>
                </a:solidFill>
                <a:latin typeface="Courier New" pitchFamily="49" charset="0"/>
                <a:cs typeface="Courier New" pitchFamily="49" charset="0"/>
              </a:rPr>
              <a:t> </a:t>
            </a:r>
          </a:p>
          <a:p>
            <a:pPr algn="l"/>
            <a:endParaRPr lang="it-IT" sz="2400" b="1" dirty="0" smtClean="0">
              <a:solidFill>
                <a:srgbClr val="0070C0"/>
              </a:solidFill>
              <a:latin typeface="Courier New" pitchFamily="49" charset="0"/>
              <a:cs typeface="Courier New" pitchFamily="49" charset="0"/>
            </a:endParaRPr>
          </a:p>
          <a:p>
            <a:pPr algn="l"/>
            <a:endParaRPr lang="it-IT" sz="2400" b="1" dirty="0">
              <a:solidFill>
                <a:srgbClr val="0070C0"/>
              </a:solidFill>
              <a:latin typeface="Courier New" pitchFamily="49" charset="0"/>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ottotitolo 2"/>
          <p:cNvSpPr txBox="1">
            <a:spLocks/>
          </p:cNvSpPr>
          <p:nvPr/>
        </p:nvSpPr>
        <p:spPr>
          <a:xfrm>
            <a:off x="2051720" y="1412776"/>
            <a:ext cx="4824536" cy="432048"/>
          </a:xfrm>
          <a:prstGeom prst="rect">
            <a:avLst/>
          </a:prstGeom>
          <a:ln w="12700">
            <a:solidFill>
              <a:srgbClr val="007A37"/>
            </a:solidFill>
            <a:prstDash val="solid"/>
          </a:ln>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1" i="0" u="none" strike="noStrike" kern="1200" cap="none" spc="0" normalizeH="0" baseline="0" noProof="0" dirty="0" smtClean="0">
                <a:ln>
                  <a:noFill/>
                </a:ln>
                <a:solidFill>
                  <a:srgbClr val="0070C0"/>
                </a:solidFill>
                <a:effectLst/>
                <a:uLnTx/>
                <a:uFillTx/>
                <a:ea typeface="+mn-ea"/>
                <a:cs typeface="Courier New" pitchFamily="49" charset="0"/>
              </a:rPr>
              <a:t>GAS Refrigeranti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sp>
        <p:nvSpPr>
          <p:cNvPr id="13" name="Segnaposto numero diapositiva 12"/>
          <p:cNvSpPr>
            <a:spLocks noGrp="1"/>
          </p:cNvSpPr>
          <p:nvPr>
            <p:ph type="sldNum" sz="quarter" idx="12"/>
          </p:nvPr>
        </p:nvSpPr>
        <p:spPr/>
        <p:txBody>
          <a:bodyPr/>
          <a:lstStyle/>
          <a:p>
            <a:fld id="{257BD457-850B-48C0-BEB1-B2ED301807B1}" type="slidenum">
              <a:rPr lang="it-IT" smtClean="0"/>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Le Linee Frigorifere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899592" y="4221088"/>
            <a:ext cx="3384376" cy="2462213"/>
          </a:xfrm>
          <a:prstGeom prst="rect">
            <a:avLst/>
          </a:prstGeom>
          <a:noFill/>
        </p:spPr>
        <p:txBody>
          <a:bodyPr wrap="square" rtlCol="0">
            <a:spAutoFit/>
          </a:bodyPr>
          <a:lstStyle/>
          <a:p>
            <a:pPr algn="just"/>
            <a:r>
              <a:rPr lang="it-IT" sz="1400" b="1" dirty="0" smtClean="0">
                <a:solidFill>
                  <a:srgbClr val="0070C0"/>
                </a:solidFill>
              </a:rPr>
              <a:t>Le tubazioni nei sistemi VRF sono due:  una  per  il vapore, una  per  il liquido. Esse hanno diametri diversi con il vapore di diametro maggiore  rispetto al liquido. Il dimensionamento andrà sempre effettuato  per  il funzionamento estivo, poiché   nel funzionamento invernale il transito del vapore ad alta temperatura provoca  perdite di carico (</a:t>
            </a:r>
            <a:r>
              <a:rPr lang="it-IT" sz="1400" b="1" dirty="0" err="1" smtClean="0">
                <a:solidFill>
                  <a:srgbClr val="0070C0"/>
                </a:solidFill>
              </a:rPr>
              <a:t>PdC</a:t>
            </a:r>
            <a:r>
              <a:rPr lang="it-IT" sz="1400" b="1" dirty="0" smtClean="0">
                <a:solidFill>
                  <a:srgbClr val="0070C0"/>
                </a:solidFill>
              </a:rPr>
              <a:t>) molto inferiori rispetto a quelle  del funzionamento estivo.  </a:t>
            </a:r>
            <a:endParaRPr lang="it-IT" sz="1400" b="1" dirty="0">
              <a:solidFill>
                <a:srgbClr val="0070C0"/>
              </a:solidFill>
            </a:endParaRPr>
          </a:p>
        </p:txBody>
      </p:sp>
      <p:pic>
        <p:nvPicPr>
          <p:cNvPr id="2050" name="Picture 2"/>
          <p:cNvPicPr>
            <a:picLocks noChangeAspect="1" noChangeArrowheads="1"/>
          </p:cNvPicPr>
          <p:nvPr/>
        </p:nvPicPr>
        <p:blipFill>
          <a:blip r:embed="rId4" cstate="print"/>
          <a:srcRect/>
          <a:stretch>
            <a:fillRect/>
          </a:stretch>
        </p:blipFill>
        <p:spPr bwMode="auto">
          <a:xfrm>
            <a:off x="827584" y="1628800"/>
            <a:ext cx="3171825" cy="24193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644008" y="1628800"/>
            <a:ext cx="3344741" cy="2376264"/>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4716016" y="4149080"/>
            <a:ext cx="3240360" cy="2306208"/>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257BD457-850B-48C0-BEB1-B2ED301807B1}" type="slidenum">
              <a:rPr lang="it-IT" smtClean="0"/>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2000" b="1" dirty="0" smtClean="0">
                <a:solidFill>
                  <a:srgbClr val="FF0000"/>
                </a:solidFill>
                <a:latin typeface="Courier New" pitchFamily="49" charset="0"/>
                <a:cs typeface="Courier New" pitchFamily="49" charset="0"/>
              </a:rPr>
              <a:t> </a:t>
            </a:r>
            <a:r>
              <a:rPr lang="it-IT" sz="1800" b="1" dirty="0" smtClean="0">
                <a:solidFill>
                  <a:srgbClr val="FF0000"/>
                </a:solidFill>
                <a:latin typeface="+mn-lt"/>
                <a:cs typeface="Courier New" pitchFamily="49" charset="0"/>
              </a:rPr>
              <a:t>Le Linee Frigorifere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9" name="CasellaDiTesto 8"/>
          <p:cNvSpPr txBox="1"/>
          <p:nvPr/>
        </p:nvSpPr>
        <p:spPr>
          <a:xfrm>
            <a:off x="323528" y="1340768"/>
            <a:ext cx="8712968" cy="1600438"/>
          </a:xfrm>
          <a:prstGeom prst="rect">
            <a:avLst/>
          </a:prstGeom>
          <a:noFill/>
        </p:spPr>
        <p:txBody>
          <a:bodyPr wrap="square" rtlCol="0">
            <a:spAutoFit/>
          </a:bodyPr>
          <a:lstStyle/>
          <a:p>
            <a:pPr algn="just"/>
            <a:r>
              <a:rPr lang="it-IT" sz="1400" dirty="0" smtClean="0">
                <a:solidFill>
                  <a:srgbClr val="0070C0"/>
                </a:solidFill>
              </a:rPr>
              <a:t>Nel loro funzionamento I sistemi VRF sono impianti che operano e  modulano su parametri di precisione. E’ quindi fondamentale che le modalità di installazione e i materiali usati presentino le stesse caratteristiche qualitative, a garanzia di un funzionamento senza problemi a lungo termine. È indispensabile l’utilizzo di tubazioni in rame frigorifero certificate di qualità. Le tubazioni in rame devono essere scelte considerando la maggiore pressione operativa del gas refrigerante R410A e la maggiore pressione in circolo nel sistema prodotta dal funzionamento a ciclo inverso. </a:t>
            </a:r>
            <a:r>
              <a:rPr lang="it-IT" sz="1400" dirty="0" smtClean="0">
                <a:solidFill>
                  <a:srgbClr val="FF0000"/>
                </a:solidFill>
              </a:rPr>
              <a:t>Tutti i materiali e i dispositivi utilizzati dovranno essere conformi agli standard europei dettati dalla  Norma EN12735</a:t>
            </a:r>
            <a:endParaRPr lang="it-IT" dirty="0"/>
          </a:p>
        </p:txBody>
      </p:sp>
      <p:sp>
        <p:nvSpPr>
          <p:cNvPr id="8" name="Segnaposto numero diapositiva 7"/>
          <p:cNvSpPr>
            <a:spLocks noGrp="1"/>
          </p:cNvSpPr>
          <p:nvPr>
            <p:ph type="sldNum" sz="quarter" idx="12"/>
          </p:nvPr>
        </p:nvSpPr>
        <p:spPr/>
        <p:txBody>
          <a:bodyPr/>
          <a:lstStyle/>
          <a:p>
            <a:fld id="{257BD457-850B-48C0-BEB1-B2ED301807B1}" type="slidenum">
              <a:rPr lang="it-IT" smtClean="0"/>
              <a:pPr/>
              <a:t>31</a:t>
            </a:fld>
            <a:endParaRPr lang="it-IT" dirty="0"/>
          </a:p>
        </p:txBody>
      </p:sp>
      <p:sp>
        <p:nvSpPr>
          <p:cNvPr id="10" name="CasellaDiTesto 9"/>
          <p:cNvSpPr txBox="1"/>
          <p:nvPr/>
        </p:nvSpPr>
        <p:spPr>
          <a:xfrm>
            <a:off x="467544" y="3717032"/>
            <a:ext cx="8208912" cy="2246769"/>
          </a:xfrm>
          <a:prstGeom prst="rect">
            <a:avLst/>
          </a:prstGeom>
          <a:noFill/>
        </p:spPr>
        <p:txBody>
          <a:bodyPr wrap="square" rtlCol="0">
            <a:spAutoFit/>
          </a:bodyPr>
          <a:lstStyle/>
          <a:p>
            <a:pPr algn="just"/>
            <a:r>
              <a:rPr lang="it-IT" sz="1400" dirty="0" smtClean="0">
                <a:solidFill>
                  <a:srgbClr val="0070C0"/>
                </a:solidFill>
              </a:rPr>
              <a:t>Il rispetto degli standard assume particolare importanza per le giunzioni semplici di collegamento in derivazione tra le unità interne, nonché per i collettori di collegamento in parallelo. Le tubazioni e le derivazioni, </a:t>
            </a:r>
            <a:r>
              <a:rPr lang="it-IT" sz="1400" b="1" i="1" u="sng" dirty="0" smtClean="0">
                <a:solidFill>
                  <a:srgbClr val="FF0000"/>
                </a:solidFill>
              </a:rPr>
              <a:t>opportunamente CALCOLATE e DIMENSIONATE </a:t>
            </a:r>
            <a:r>
              <a:rPr lang="it-IT" sz="1400" dirty="0" smtClean="0">
                <a:solidFill>
                  <a:srgbClr val="0070C0"/>
                </a:solidFill>
              </a:rPr>
              <a:t>dovranno essere installate secondo le prescrizioni di progetto garantire i flussi di refrigerante secondo lo standard europeo E378:2017. Tutte le saldature di collegamento dovranno essere effettuate in ambiente  neutro (leggera </a:t>
            </a:r>
            <a:r>
              <a:rPr lang="it-IT" sz="1400" dirty="0" err="1" smtClean="0">
                <a:solidFill>
                  <a:srgbClr val="0070C0"/>
                </a:solidFill>
              </a:rPr>
              <a:t>sovrapressione</a:t>
            </a:r>
            <a:r>
              <a:rPr lang="it-IT" sz="1400" dirty="0" smtClean="0">
                <a:solidFill>
                  <a:srgbClr val="0070C0"/>
                </a:solidFill>
              </a:rPr>
              <a:t> pressione di azoto) per prevenire l’ossidazione della superficie interna delle tubazioni in rame. Durante l’installazione dovrà in ogni caso essere evitato l’ingresso accidentale di condensa, polvere e di qualsiasi altro agente contaminante. Al termine dell’installazione dovrà essere eseguito un test di tenuta per le perdite di </a:t>
            </a:r>
            <a:r>
              <a:rPr lang="it-IT" sz="1400" b="1" dirty="0" smtClean="0">
                <a:solidFill>
                  <a:srgbClr val="0070C0"/>
                </a:solidFill>
              </a:rPr>
              <a:t>refrigerante con azoto in pressione. </a:t>
            </a:r>
            <a:endParaRPr lang="it-IT" sz="1400" dirty="0" smtClean="0">
              <a:solidFill>
                <a:srgbClr val="0070C0"/>
              </a:solidFill>
            </a:endParaRPr>
          </a:p>
          <a:p>
            <a:r>
              <a:rPr lang="it-IT" sz="1400" dirty="0" smtClean="0"/>
              <a:t>d </a:t>
            </a:r>
            <a:endParaRPr lang="it-IT" sz="1400" dirty="0"/>
          </a:p>
        </p:txBody>
      </p:sp>
      <p:sp>
        <p:nvSpPr>
          <p:cNvPr id="11" name="Titolo 1"/>
          <p:cNvSpPr txBox="1">
            <a:spLocks/>
          </p:cNvSpPr>
          <p:nvPr/>
        </p:nvSpPr>
        <p:spPr>
          <a:xfrm>
            <a:off x="611560" y="3284984"/>
            <a:ext cx="7772400"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baseline="0" noProof="0" dirty="0" smtClean="0">
                <a:ln>
                  <a:noFill/>
                </a:ln>
                <a:solidFill>
                  <a:srgbClr val="FF0000"/>
                </a:solidFill>
                <a:effectLst/>
                <a:uLnTx/>
                <a:uFillTx/>
                <a:latin typeface="Courier New" pitchFamily="49" charset="0"/>
                <a:ea typeface="+mj-ea"/>
                <a:cs typeface="Courier New" pitchFamily="49" charset="0"/>
              </a:rPr>
              <a:t> </a:t>
            </a:r>
            <a:r>
              <a:rPr kumimoji="0" lang="it-IT" sz="1800" b="1" i="0" u="none" strike="noStrike" kern="1200" cap="none" spc="0" normalizeH="0" baseline="0" noProof="0" dirty="0" smtClean="0">
                <a:ln>
                  <a:noFill/>
                </a:ln>
                <a:solidFill>
                  <a:srgbClr val="FF0000"/>
                </a:solidFill>
                <a:effectLst/>
                <a:uLnTx/>
                <a:uFillTx/>
                <a:latin typeface="+mn-lt"/>
                <a:ea typeface="+mj-ea"/>
                <a:cs typeface="Courier New" pitchFamily="49" charset="0"/>
              </a:rPr>
              <a:t>Le Giunzioni</a:t>
            </a:r>
            <a:endParaRPr kumimoji="0" lang="it-IT" sz="1800" b="1" i="0" u="none" strike="noStrike" kern="1200" cap="none" spc="0" normalizeH="0" baseline="0" noProof="0" dirty="0">
              <a:ln>
                <a:noFill/>
              </a:ln>
              <a:solidFill>
                <a:srgbClr val="FF0000"/>
              </a:solidFill>
              <a:effectLst/>
              <a:uLnTx/>
              <a:uFillTx/>
              <a:latin typeface="+mn-lt"/>
              <a:ea typeface="+mj-ea"/>
              <a:cs typeface="Courier New"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2000" b="1" dirty="0" smtClean="0">
                <a:solidFill>
                  <a:srgbClr val="FF0000"/>
                </a:solidFill>
                <a:latin typeface="Courier New" pitchFamily="49" charset="0"/>
                <a:cs typeface="Courier New" pitchFamily="49" charset="0"/>
              </a:rPr>
              <a:t> </a:t>
            </a:r>
            <a:r>
              <a:rPr lang="it-IT" sz="1800" b="1" dirty="0" smtClean="0">
                <a:solidFill>
                  <a:srgbClr val="FF0000"/>
                </a:solidFill>
                <a:latin typeface="+mn-lt"/>
                <a:cs typeface="Courier New" pitchFamily="49" charset="0"/>
              </a:rPr>
              <a:t>Le Linee Frigorifere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32</a:t>
            </a:fld>
            <a:endParaRPr lang="it-IT" dirty="0"/>
          </a:p>
        </p:txBody>
      </p:sp>
      <p:sp>
        <p:nvSpPr>
          <p:cNvPr id="11" name="Titolo 1"/>
          <p:cNvSpPr txBox="1">
            <a:spLocks/>
          </p:cNvSpPr>
          <p:nvPr/>
        </p:nvSpPr>
        <p:spPr>
          <a:xfrm>
            <a:off x="611560" y="3284984"/>
            <a:ext cx="7772400"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baseline="0" noProof="0" dirty="0" smtClean="0">
                <a:ln>
                  <a:noFill/>
                </a:ln>
                <a:solidFill>
                  <a:srgbClr val="FF0000"/>
                </a:solidFill>
                <a:effectLst/>
                <a:uLnTx/>
                <a:uFillTx/>
                <a:latin typeface="Courier New" pitchFamily="49" charset="0"/>
                <a:ea typeface="+mj-ea"/>
                <a:cs typeface="Courier New" pitchFamily="49" charset="0"/>
              </a:rPr>
              <a:t> </a:t>
            </a:r>
            <a:r>
              <a:rPr kumimoji="0" lang="it-IT" sz="1800" b="1" i="0" u="none" strike="noStrike" kern="1200" cap="none" spc="0" normalizeH="0" baseline="0" noProof="0" dirty="0" smtClean="0">
                <a:ln>
                  <a:noFill/>
                </a:ln>
                <a:solidFill>
                  <a:srgbClr val="FF0000"/>
                </a:solidFill>
                <a:effectLst/>
                <a:uLnTx/>
                <a:uFillTx/>
                <a:latin typeface="+mn-lt"/>
                <a:ea typeface="+mj-ea"/>
                <a:cs typeface="Courier New" pitchFamily="49" charset="0"/>
              </a:rPr>
              <a:t>Le Giunzioni</a:t>
            </a:r>
            <a:endParaRPr kumimoji="0" lang="it-IT" sz="1800" b="1" i="0" u="none" strike="noStrike" kern="1200" cap="none" spc="0" normalizeH="0" baseline="0" noProof="0" dirty="0">
              <a:ln>
                <a:noFill/>
              </a:ln>
              <a:solidFill>
                <a:srgbClr val="FF0000"/>
              </a:solidFill>
              <a:effectLst/>
              <a:uLnTx/>
              <a:uFillTx/>
              <a:latin typeface="+mn-lt"/>
              <a:ea typeface="+mj-ea"/>
              <a:cs typeface="Courier New" pitchFamily="49" charset="0"/>
            </a:endParaRPr>
          </a:p>
        </p:txBody>
      </p:sp>
      <p:pic>
        <p:nvPicPr>
          <p:cNvPr id="12" name="Immagine 11"/>
          <p:cNvPicPr/>
          <p:nvPr/>
        </p:nvPicPr>
        <p:blipFill>
          <a:blip r:embed="rId4" cstate="print"/>
          <a:srcRect/>
          <a:stretch>
            <a:fillRect/>
          </a:stretch>
        </p:blipFill>
        <p:spPr bwMode="auto">
          <a:xfrm>
            <a:off x="3633663" y="1268760"/>
            <a:ext cx="1728194" cy="885770"/>
          </a:xfrm>
          <a:prstGeom prst="rect">
            <a:avLst/>
          </a:prstGeom>
          <a:noFill/>
          <a:ln w="9525">
            <a:noFill/>
            <a:miter lim="800000"/>
            <a:headEnd/>
            <a:tailEnd/>
          </a:ln>
        </p:spPr>
      </p:pic>
      <p:pic>
        <p:nvPicPr>
          <p:cNvPr id="13" name="Immagine 12"/>
          <p:cNvPicPr/>
          <p:nvPr/>
        </p:nvPicPr>
        <p:blipFill>
          <a:blip r:embed="rId5" cstate="print"/>
          <a:srcRect/>
          <a:stretch>
            <a:fillRect/>
          </a:stretch>
        </p:blipFill>
        <p:spPr bwMode="auto">
          <a:xfrm>
            <a:off x="795235" y="2171532"/>
            <a:ext cx="7737205" cy="4137788"/>
          </a:xfrm>
          <a:prstGeom prst="rect">
            <a:avLst/>
          </a:prstGeom>
          <a:noFill/>
          <a:ln w="9525">
            <a:noFill/>
            <a:miter lim="800000"/>
            <a:headEnd/>
            <a:tailEnd/>
          </a:ln>
        </p:spPr>
      </p:pic>
    </p:spTree>
    <p:extLst>
      <p:ext uri="{BB962C8B-B14F-4D97-AF65-F5344CB8AC3E}">
        <p14:creationId xmlns:p14="http://schemas.microsoft.com/office/powerpoint/2010/main" val="3095028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33</a:t>
            </a:fld>
            <a:endParaRPr lang="it-IT" dirty="0"/>
          </a:p>
        </p:txBody>
      </p:sp>
      <p:sp>
        <p:nvSpPr>
          <p:cNvPr id="11" name="Titolo 1"/>
          <p:cNvSpPr txBox="1">
            <a:spLocks/>
          </p:cNvSpPr>
          <p:nvPr/>
        </p:nvSpPr>
        <p:spPr>
          <a:xfrm>
            <a:off x="611560" y="764704"/>
            <a:ext cx="7772400"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baseline="0" noProof="0" dirty="0" smtClean="0">
                <a:ln>
                  <a:noFill/>
                </a:ln>
                <a:solidFill>
                  <a:srgbClr val="FF0000"/>
                </a:solidFill>
                <a:effectLst/>
                <a:uLnTx/>
                <a:uFillTx/>
                <a:latin typeface="Courier New" pitchFamily="49" charset="0"/>
                <a:ea typeface="+mj-ea"/>
                <a:cs typeface="Courier New" pitchFamily="49" charset="0"/>
              </a:rPr>
              <a:t> </a:t>
            </a:r>
            <a:r>
              <a:rPr kumimoji="0" lang="it-IT" sz="1800" b="1" i="0" u="none" strike="noStrike" kern="1200" cap="none" spc="0" normalizeH="0" baseline="0" noProof="0" dirty="0" smtClean="0">
                <a:ln>
                  <a:noFill/>
                </a:ln>
                <a:solidFill>
                  <a:srgbClr val="FF0000"/>
                </a:solidFill>
                <a:effectLst/>
                <a:uLnTx/>
                <a:uFillTx/>
                <a:latin typeface="+mn-lt"/>
                <a:ea typeface="+mj-ea"/>
                <a:cs typeface="Courier New" pitchFamily="49" charset="0"/>
              </a:rPr>
              <a:t>Le Giunzioni</a:t>
            </a:r>
            <a:endParaRPr kumimoji="0" lang="it-IT" sz="1800" b="1" i="0" u="none" strike="noStrike" kern="1200" cap="none" spc="0" normalizeH="0" baseline="0" noProof="0" dirty="0">
              <a:ln>
                <a:noFill/>
              </a:ln>
              <a:solidFill>
                <a:srgbClr val="FF0000"/>
              </a:solidFill>
              <a:effectLst/>
              <a:uLnTx/>
              <a:uFillTx/>
              <a:latin typeface="+mn-lt"/>
              <a:ea typeface="+mj-ea"/>
              <a:cs typeface="Courier New" pitchFamily="49" charset="0"/>
            </a:endParaRPr>
          </a:p>
        </p:txBody>
      </p:sp>
      <p:pic>
        <p:nvPicPr>
          <p:cNvPr id="13" name="Immagine 12" descr="Capture.jpg"/>
          <p:cNvPicPr/>
          <p:nvPr/>
        </p:nvPicPr>
        <p:blipFill>
          <a:blip r:embed="rId4" cstate="print"/>
          <a:stretch>
            <a:fillRect/>
          </a:stretch>
        </p:blipFill>
        <p:spPr>
          <a:xfrm>
            <a:off x="179512" y="1556792"/>
            <a:ext cx="2160240" cy="1800200"/>
          </a:xfrm>
          <a:prstGeom prst="rect">
            <a:avLst/>
          </a:prstGeom>
        </p:spPr>
      </p:pic>
      <p:pic>
        <p:nvPicPr>
          <p:cNvPr id="14" name="Immagine 13" descr="Capture.jpg"/>
          <p:cNvPicPr/>
          <p:nvPr/>
        </p:nvPicPr>
        <p:blipFill>
          <a:blip r:embed="rId5" cstate="print"/>
          <a:stretch>
            <a:fillRect/>
          </a:stretch>
        </p:blipFill>
        <p:spPr>
          <a:xfrm>
            <a:off x="2987824" y="1484784"/>
            <a:ext cx="2376264" cy="1748606"/>
          </a:xfrm>
          <a:prstGeom prst="rect">
            <a:avLst/>
          </a:prstGeom>
        </p:spPr>
      </p:pic>
      <p:pic>
        <p:nvPicPr>
          <p:cNvPr id="15" name="Immagine 14" descr="Capture.jpg"/>
          <p:cNvPicPr/>
          <p:nvPr/>
        </p:nvPicPr>
        <p:blipFill>
          <a:blip r:embed="rId6" cstate="print"/>
          <a:stretch>
            <a:fillRect/>
          </a:stretch>
        </p:blipFill>
        <p:spPr>
          <a:xfrm>
            <a:off x="6012160" y="1340768"/>
            <a:ext cx="1728192" cy="1878905"/>
          </a:xfrm>
          <a:prstGeom prst="rect">
            <a:avLst/>
          </a:prstGeom>
        </p:spPr>
      </p:pic>
      <p:pic>
        <p:nvPicPr>
          <p:cNvPr id="16" name="Immagine 15" descr="Capture.jpg"/>
          <p:cNvPicPr/>
          <p:nvPr/>
        </p:nvPicPr>
        <p:blipFill>
          <a:blip r:embed="rId7" cstate="print"/>
          <a:stretch>
            <a:fillRect/>
          </a:stretch>
        </p:blipFill>
        <p:spPr>
          <a:xfrm>
            <a:off x="323528" y="3573016"/>
            <a:ext cx="2126555" cy="2175892"/>
          </a:xfrm>
          <a:prstGeom prst="rect">
            <a:avLst/>
          </a:prstGeom>
        </p:spPr>
      </p:pic>
      <p:pic>
        <p:nvPicPr>
          <p:cNvPr id="17" name="Immagine 16" descr="Capture.jpg"/>
          <p:cNvPicPr/>
          <p:nvPr/>
        </p:nvPicPr>
        <p:blipFill>
          <a:blip r:embed="rId8" cstate="print"/>
          <a:stretch>
            <a:fillRect/>
          </a:stretch>
        </p:blipFill>
        <p:spPr>
          <a:xfrm>
            <a:off x="2843808" y="3645024"/>
            <a:ext cx="5688632" cy="196182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34</a:t>
            </a:fld>
            <a:endParaRPr lang="it-IT" dirty="0"/>
          </a:p>
        </p:txBody>
      </p:sp>
      <p:sp>
        <p:nvSpPr>
          <p:cNvPr id="11" name="Titolo 1"/>
          <p:cNvSpPr txBox="1">
            <a:spLocks/>
          </p:cNvSpPr>
          <p:nvPr/>
        </p:nvSpPr>
        <p:spPr>
          <a:xfrm>
            <a:off x="611560" y="764704"/>
            <a:ext cx="7772400"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baseline="0" noProof="0" dirty="0" smtClean="0">
                <a:ln>
                  <a:noFill/>
                </a:ln>
                <a:solidFill>
                  <a:srgbClr val="FF0000"/>
                </a:solidFill>
                <a:effectLst/>
                <a:uLnTx/>
                <a:uFillTx/>
                <a:latin typeface="Courier New" pitchFamily="49" charset="0"/>
                <a:ea typeface="+mj-ea"/>
                <a:cs typeface="Courier New" pitchFamily="49" charset="0"/>
              </a:rPr>
              <a:t> </a:t>
            </a:r>
            <a:r>
              <a:rPr kumimoji="0" lang="it-IT" sz="1800" b="1" i="0" u="none" strike="noStrike" kern="1200" cap="none" spc="0" normalizeH="0" baseline="0" noProof="0" dirty="0" smtClean="0">
                <a:ln>
                  <a:noFill/>
                </a:ln>
                <a:solidFill>
                  <a:srgbClr val="FF0000"/>
                </a:solidFill>
                <a:effectLst/>
                <a:uLnTx/>
                <a:uFillTx/>
                <a:latin typeface="+mn-lt"/>
                <a:ea typeface="+mj-ea"/>
                <a:cs typeface="Courier New" pitchFamily="49" charset="0"/>
              </a:rPr>
              <a:t>Le Giunzioni</a:t>
            </a:r>
            <a:endParaRPr kumimoji="0" lang="it-IT" sz="1800" b="1" i="0" u="none" strike="noStrike" kern="1200" cap="none" spc="0" normalizeH="0" baseline="0" noProof="0" dirty="0">
              <a:ln>
                <a:noFill/>
              </a:ln>
              <a:solidFill>
                <a:srgbClr val="FF0000"/>
              </a:solidFill>
              <a:effectLst/>
              <a:uLnTx/>
              <a:uFillTx/>
              <a:latin typeface="+mn-lt"/>
              <a:ea typeface="+mj-ea"/>
              <a:cs typeface="Courier New" pitchFamily="49" charset="0"/>
            </a:endParaRPr>
          </a:p>
        </p:txBody>
      </p:sp>
      <p:pic>
        <p:nvPicPr>
          <p:cNvPr id="1026" name="Picture 2"/>
          <p:cNvPicPr>
            <a:picLocks noChangeAspect="1" noChangeArrowheads="1"/>
          </p:cNvPicPr>
          <p:nvPr/>
        </p:nvPicPr>
        <p:blipFill>
          <a:blip r:embed="rId4" cstate="print"/>
          <a:srcRect/>
          <a:stretch>
            <a:fillRect/>
          </a:stretch>
        </p:blipFill>
        <p:spPr bwMode="auto">
          <a:xfrm>
            <a:off x="395536" y="1412776"/>
            <a:ext cx="4031158" cy="23338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27985" y="1412776"/>
            <a:ext cx="4104456" cy="2304255"/>
          </a:xfrm>
          <a:prstGeom prst="rect">
            <a:avLst/>
          </a:prstGeom>
          <a:noFill/>
          <a:ln w="9525">
            <a:noFill/>
            <a:miter lim="800000"/>
            <a:headEnd/>
            <a:tailEnd/>
          </a:ln>
        </p:spPr>
      </p:pic>
      <p:pic>
        <p:nvPicPr>
          <p:cNvPr id="1029" name="Picture 5" descr="DAIKIN BS6Q14AV1B Selettore Multiplo per Unità Esterne VRV IV+ a Recupero di Calore - 6 Diramazioni"/>
          <p:cNvPicPr>
            <a:picLocks noChangeAspect="1" noChangeArrowheads="1"/>
          </p:cNvPicPr>
          <p:nvPr/>
        </p:nvPicPr>
        <p:blipFill>
          <a:blip r:embed="rId6" cstate="print"/>
          <a:srcRect/>
          <a:stretch>
            <a:fillRect/>
          </a:stretch>
        </p:blipFill>
        <p:spPr bwMode="auto">
          <a:xfrm>
            <a:off x="1115616" y="3933056"/>
            <a:ext cx="2160240" cy="2160240"/>
          </a:xfrm>
          <a:prstGeom prst="rect">
            <a:avLst/>
          </a:prstGeom>
          <a:noFill/>
        </p:spPr>
      </p:pic>
      <p:pic>
        <p:nvPicPr>
          <p:cNvPr id="1031" name="Picture 7" descr="MITSUBISHI ELECTRIC CMY-Y1010-G Collettore a 10 derivazioni per Unità Standard, Big e Large Y (fino a P650)"/>
          <p:cNvPicPr>
            <a:picLocks noChangeAspect="1" noChangeArrowheads="1"/>
          </p:cNvPicPr>
          <p:nvPr/>
        </p:nvPicPr>
        <p:blipFill>
          <a:blip r:embed="rId7" cstate="print"/>
          <a:srcRect/>
          <a:stretch>
            <a:fillRect/>
          </a:stretch>
        </p:blipFill>
        <p:spPr bwMode="auto">
          <a:xfrm>
            <a:off x="4860032" y="3717032"/>
            <a:ext cx="2736304" cy="273630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2000" b="1" dirty="0" smtClean="0">
                <a:solidFill>
                  <a:srgbClr val="FF0000"/>
                </a:solidFill>
                <a:latin typeface="Courier New" pitchFamily="49" charset="0"/>
                <a:cs typeface="Courier New" pitchFamily="49" charset="0"/>
              </a:rPr>
              <a:t> </a:t>
            </a:r>
            <a:r>
              <a:rPr lang="it-IT" sz="1800" b="1" dirty="0" smtClean="0">
                <a:solidFill>
                  <a:srgbClr val="FF0000"/>
                </a:solidFill>
                <a:latin typeface="+mn-lt"/>
                <a:cs typeface="Courier New" pitchFamily="49" charset="0"/>
              </a:rPr>
              <a:t>Le Linee Frigorifere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9" name="CasellaDiTesto 8"/>
          <p:cNvSpPr txBox="1"/>
          <p:nvPr/>
        </p:nvSpPr>
        <p:spPr>
          <a:xfrm>
            <a:off x="323528" y="5157192"/>
            <a:ext cx="8712968" cy="1661993"/>
          </a:xfrm>
          <a:prstGeom prst="rect">
            <a:avLst/>
          </a:prstGeom>
          <a:noFill/>
        </p:spPr>
        <p:txBody>
          <a:bodyPr wrap="square" rtlCol="0">
            <a:spAutoFit/>
          </a:bodyPr>
          <a:lstStyle/>
          <a:p>
            <a:pPr algn="just"/>
            <a:r>
              <a:rPr lang="it-IT" sz="1400" b="1" dirty="0" smtClean="0">
                <a:solidFill>
                  <a:srgbClr val="0070C0"/>
                </a:solidFill>
              </a:rPr>
              <a:t>Nel funzionamento ESTIVO </a:t>
            </a:r>
            <a:r>
              <a:rPr lang="it-IT" sz="1400" dirty="0" smtClean="0">
                <a:solidFill>
                  <a:srgbClr val="0070C0"/>
                </a:solidFill>
              </a:rPr>
              <a:t>le  unità interne funzionano da evaporatori e le  rispettive valvole lavorano come  termostatiche, il refrigerante  in fase vapore a bassa T va dagli evaporatori al compressore. </a:t>
            </a:r>
            <a:r>
              <a:rPr lang="it-IT" sz="1400" b="1" dirty="0" smtClean="0">
                <a:solidFill>
                  <a:srgbClr val="0070C0"/>
                </a:solidFill>
              </a:rPr>
              <a:t>Nella stagione INVERNALE </a:t>
            </a:r>
            <a:r>
              <a:rPr lang="it-IT" sz="1400" dirty="0" smtClean="0">
                <a:solidFill>
                  <a:srgbClr val="0070C0"/>
                </a:solidFill>
              </a:rPr>
              <a:t>il ciclo si inverte e le unità interne funzionano da condensatori, la linea del liquido rimane la stessa ma  viene  percorsa in direzione  inversa. Anche la  linea di mandata in aspirazione  è la  stessa ma  viene  percorsa in direzione  inversa dal vapore surriscaldato, meno denso e viscoso e con </a:t>
            </a:r>
            <a:r>
              <a:rPr lang="it-IT" sz="1400" dirty="0" err="1" smtClean="0">
                <a:solidFill>
                  <a:srgbClr val="0070C0"/>
                </a:solidFill>
              </a:rPr>
              <a:t>PdC</a:t>
            </a:r>
            <a:r>
              <a:rPr lang="it-IT" sz="1400" dirty="0" smtClean="0">
                <a:solidFill>
                  <a:srgbClr val="0070C0"/>
                </a:solidFill>
              </a:rPr>
              <a:t> inferiori. Di massima  le  linee del liquido hanno una </a:t>
            </a:r>
            <a:r>
              <a:rPr lang="it-IT" sz="1400" dirty="0" err="1" smtClean="0">
                <a:solidFill>
                  <a:srgbClr val="0070C0"/>
                </a:solidFill>
              </a:rPr>
              <a:t>PdC</a:t>
            </a:r>
            <a:r>
              <a:rPr lang="it-IT" sz="1400" dirty="0" smtClean="0">
                <a:solidFill>
                  <a:srgbClr val="0070C0"/>
                </a:solidFill>
              </a:rPr>
              <a:t> di circa la metà di quelle del refrigerante in fase gassosa (Aspirazione).     </a:t>
            </a:r>
          </a:p>
          <a:p>
            <a:endParaRPr lang="it-IT" dirty="0"/>
          </a:p>
        </p:txBody>
      </p:sp>
      <p:pic>
        <p:nvPicPr>
          <p:cNvPr id="1028" name="Picture 4"/>
          <p:cNvPicPr>
            <a:picLocks noChangeAspect="1" noChangeArrowheads="1"/>
          </p:cNvPicPr>
          <p:nvPr/>
        </p:nvPicPr>
        <p:blipFill>
          <a:blip r:embed="rId4" cstate="print"/>
          <a:srcRect/>
          <a:stretch>
            <a:fillRect/>
          </a:stretch>
        </p:blipFill>
        <p:spPr bwMode="auto">
          <a:xfrm>
            <a:off x="1259632" y="1196752"/>
            <a:ext cx="3194050" cy="37147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292080" y="1196752"/>
            <a:ext cx="3022600" cy="3651250"/>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257BD457-850B-48C0-BEB1-B2ED301807B1}" type="slidenum">
              <a:rPr lang="it-IT" smtClean="0"/>
              <a:pPr/>
              <a:t>35</a:t>
            </a:fld>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Prestazioni di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5123" name="Picture 3"/>
          <p:cNvPicPr>
            <a:picLocks noChangeAspect="1" noChangeArrowheads="1"/>
          </p:cNvPicPr>
          <p:nvPr/>
        </p:nvPicPr>
        <p:blipFill>
          <a:blip r:embed="rId4" cstate="print"/>
          <a:srcRect/>
          <a:stretch>
            <a:fillRect/>
          </a:stretch>
        </p:blipFill>
        <p:spPr bwMode="auto">
          <a:xfrm>
            <a:off x="5868144" y="1484784"/>
            <a:ext cx="2552224" cy="3472157"/>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827584" y="1556792"/>
            <a:ext cx="3777605" cy="2934214"/>
          </a:xfrm>
          <a:prstGeom prst="rect">
            <a:avLst/>
          </a:prstGeom>
          <a:noFill/>
          <a:ln w="9525">
            <a:noFill/>
            <a:miter lim="800000"/>
            <a:headEnd/>
            <a:tailEnd/>
          </a:ln>
        </p:spPr>
      </p:pic>
      <p:sp>
        <p:nvSpPr>
          <p:cNvPr id="13" name="CasellaDiTesto 12"/>
          <p:cNvSpPr txBox="1"/>
          <p:nvPr/>
        </p:nvSpPr>
        <p:spPr>
          <a:xfrm>
            <a:off x="899592" y="4581128"/>
            <a:ext cx="3960440" cy="954107"/>
          </a:xfrm>
          <a:prstGeom prst="rect">
            <a:avLst/>
          </a:prstGeom>
          <a:noFill/>
        </p:spPr>
        <p:txBody>
          <a:bodyPr wrap="square" rtlCol="0">
            <a:spAutoFit/>
          </a:bodyPr>
          <a:lstStyle/>
          <a:p>
            <a:r>
              <a:rPr lang="it-IT" sz="1400" b="1" dirty="0" smtClean="0">
                <a:solidFill>
                  <a:srgbClr val="0070C0"/>
                </a:solidFill>
              </a:rPr>
              <a:t>Prestazioni del Generatore:</a:t>
            </a:r>
          </a:p>
          <a:p>
            <a:pPr>
              <a:buFont typeface="Arial" pitchFamily="34" charset="0"/>
              <a:buChar char="•"/>
            </a:pPr>
            <a:r>
              <a:rPr lang="it-IT" sz="1400" b="1" dirty="0">
                <a:solidFill>
                  <a:srgbClr val="0070C0"/>
                </a:solidFill>
              </a:rPr>
              <a:t> </a:t>
            </a:r>
            <a:r>
              <a:rPr lang="it-IT" sz="1400" b="1" dirty="0" smtClean="0">
                <a:solidFill>
                  <a:srgbClr val="0070C0"/>
                </a:solidFill>
              </a:rPr>
              <a:t> Indipendente dal Circuito Idraulico</a:t>
            </a:r>
          </a:p>
          <a:p>
            <a:pPr>
              <a:buFont typeface="Arial" pitchFamily="34" charset="0"/>
              <a:buChar char="•"/>
            </a:pPr>
            <a:r>
              <a:rPr lang="it-IT" sz="1400" b="1" dirty="0">
                <a:solidFill>
                  <a:srgbClr val="0070C0"/>
                </a:solidFill>
              </a:rPr>
              <a:t> </a:t>
            </a:r>
            <a:r>
              <a:rPr lang="it-IT" sz="1400" b="1" dirty="0" smtClean="0">
                <a:solidFill>
                  <a:srgbClr val="0070C0"/>
                </a:solidFill>
              </a:rPr>
              <a:t> Scelta libera x portata e prevalenza delle pompe</a:t>
            </a:r>
          </a:p>
          <a:p>
            <a:pPr>
              <a:buFont typeface="Arial" pitchFamily="34" charset="0"/>
              <a:buChar char="•"/>
            </a:pPr>
            <a:r>
              <a:rPr lang="it-IT" sz="1400" b="1" dirty="0">
                <a:solidFill>
                  <a:srgbClr val="0070C0"/>
                </a:solidFill>
              </a:rPr>
              <a:t> </a:t>
            </a:r>
            <a:r>
              <a:rPr lang="it-IT" sz="1400" b="1" dirty="0" smtClean="0">
                <a:solidFill>
                  <a:srgbClr val="0070C0"/>
                </a:solidFill>
              </a:rPr>
              <a:t> Scelta libera x diametro e lunghezza dei circuiti   </a:t>
            </a:r>
            <a:endParaRPr lang="it-IT" sz="1400" b="1" dirty="0">
              <a:solidFill>
                <a:srgbClr val="0070C0"/>
              </a:solidFill>
            </a:endParaRPr>
          </a:p>
        </p:txBody>
      </p:sp>
      <p:sp>
        <p:nvSpPr>
          <p:cNvPr id="14" name="CasellaDiTesto 13"/>
          <p:cNvSpPr txBox="1"/>
          <p:nvPr/>
        </p:nvSpPr>
        <p:spPr>
          <a:xfrm>
            <a:off x="5364088" y="5013176"/>
            <a:ext cx="3672408" cy="954107"/>
          </a:xfrm>
          <a:prstGeom prst="rect">
            <a:avLst/>
          </a:prstGeom>
          <a:noFill/>
        </p:spPr>
        <p:txBody>
          <a:bodyPr wrap="square" rtlCol="0">
            <a:spAutoFit/>
          </a:bodyPr>
          <a:lstStyle/>
          <a:p>
            <a:r>
              <a:rPr lang="it-IT" sz="1400" dirty="0" smtClean="0">
                <a:solidFill>
                  <a:srgbClr val="0070C0"/>
                </a:solidFill>
              </a:rPr>
              <a:t>Prestazioni della </a:t>
            </a:r>
            <a:r>
              <a:rPr lang="it-IT" sz="1400" dirty="0" err="1" smtClean="0">
                <a:solidFill>
                  <a:srgbClr val="0070C0"/>
                </a:solidFill>
              </a:rPr>
              <a:t>PdC</a:t>
            </a:r>
            <a:r>
              <a:rPr lang="it-IT" sz="1400" dirty="0" smtClean="0">
                <a:solidFill>
                  <a:srgbClr val="0070C0"/>
                </a:solidFill>
              </a:rPr>
              <a:t>:</a:t>
            </a:r>
          </a:p>
          <a:p>
            <a:pPr>
              <a:buFont typeface="Arial" pitchFamily="34" charset="0"/>
              <a:buChar char="•"/>
            </a:pPr>
            <a:r>
              <a:rPr lang="it-IT" sz="1400" dirty="0">
                <a:solidFill>
                  <a:srgbClr val="0070C0"/>
                </a:solidFill>
              </a:rPr>
              <a:t> </a:t>
            </a:r>
            <a:r>
              <a:rPr lang="it-IT" sz="1400" dirty="0" smtClean="0">
                <a:solidFill>
                  <a:srgbClr val="0070C0"/>
                </a:solidFill>
              </a:rPr>
              <a:t> Dipendente dal Circuito Idraulico</a:t>
            </a:r>
          </a:p>
          <a:p>
            <a:pPr>
              <a:buFont typeface="Arial" pitchFamily="34" charset="0"/>
              <a:buChar char="•"/>
            </a:pPr>
            <a:r>
              <a:rPr lang="it-IT" sz="1400" dirty="0">
                <a:solidFill>
                  <a:srgbClr val="0070C0"/>
                </a:solidFill>
              </a:rPr>
              <a:t> </a:t>
            </a:r>
            <a:r>
              <a:rPr lang="it-IT" sz="1400" dirty="0" smtClean="0">
                <a:solidFill>
                  <a:srgbClr val="0070C0"/>
                </a:solidFill>
              </a:rPr>
              <a:t> Spinta del compressore prestabilita</a:t>
            </a:r>
          </a:p>
          <a:p>
            <a:pPr>
              <a:buFont typeface="Arial" pitchFamily="34" charset="0"/>
              <a:buChar char="•"/>
            </a:pPr>
            <a:r>
              <a:rPr lang="it-IT" sz="1400" dirty="0">
                <a:solidFill>
                  <a:srgbClr val="0070C0"/>
                </a:solidFill>
              </a:rPr>
              <a:t> </a:t>
            </a:r>
            <a:r>
              <a:rPr lang="it-IT" sz="1400" dirty="0" smtClean="0">
                <a:solidFill>
                  <a:srgbClr val="0070C0"/>
                </a:solidFill>
              </a:rPr>
              <a:t> Obbligati x diametro e lunghezza dei circuiti   </a:t>
            </a:r>
            <a:endParaRPr lang="it-IT" sz="1400" dirty="0">
              <a:solidFill>
                <a:srgbClr val="0070C0"/>
              </a:solidFill>
            </a:endParaRPr>
          </a:p>
        </p:txBody>
      </p:sp>
      <p:sp>
        <p:nvSpPr>
          <p:cNvPr id="9" name="Segnaposto numero diapositiva 8"/>
          <p:cNvSpPr>
            <a:spLocks noGrp="1"/>
          </p:cNvSpPr>
          <p:nvPr>
            <p:ph type="sldNum" sz="quarter" idx="12"/>
          </p:nvPr>
        </p:nvSpPr>
        <p:spPr/>
        <p:txBody>
          <a:bodyPr/>
          <a:lstStyle/>
          <a:p>
            <a:fld id="{257BD457-850B-48C0-BEB1-B2ED301807B1}" type="slidenum">
              <a:rPr lang="it-IT" smtClean="0"/>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340768"/>
            <a:ext cx="7772400" cy="360040"/>
          </a:xfrm>
        </p:spPr>
        <p:txBody>
          <a:bodyPr>
            <a:noAutofit/>
          </a:bodyPr>
          <a:lstStyle/>
          <a:p>
            <a:pPr algn="l"/>
            <a:r>
              <a:rPr lang="it-IT" sz="2000" b="1" dirty="0" smtClean="0">
                <a:solidFill>
                  <a:srgbClr val="FF0000"/>
                </a:solidFill>
                <a:latin typeface="Courier New" pitchFamily="49" charset="0"/>
                <a:cs typeface="Courier New" pitchFamily="49" charset="0"/>
              </a:rPr>
              <a:t>               A                          B</a:t>
            </a:r>
            <a:endParaRPr lang="it-IT" sz="2000" b="1" dirty="0">
              <a:solidFill>
                <a:srgbClr val="FF0000"/>
              </a:solidFill>
              <a:latin typeface="Courier New" pitchFamily="49" charset="0"/>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611560" y="5085184"/>
            <a:ext cx="8064896" cy="954107"/>
          </a:xfrm>
          <a:prstGeom prst="rect">
            <a:avLst/>
          </a:prstGeom>
          <a:noFill/>
        </p:spPr>
        <p:txBody>
          <a:bodyPr wrap="square" rtlCol="0">
            <a:spAutoFit/>
          </a:bodyPr>
          <a:lstStyle/>
          <a:p>
            <a:pPr algn="just"/>
            <a:r>
              <a:rPr lang="it-IT" sz="1400" dirty="0" smtClean="0">
                <a:solidFill>
                  <a:srgbClr val="FF0000"/>
                </a:solidFill>
              </a:rPr>
              <a:t>EER = Effetto Utile / Lavoro Compressore (</a:t>
            </a:r>
            <a:r>
              <a:rPr lang="it-IT" sz="1400" dirty="0" err="1" smtClean="0">
                <a:solidFill>
                  <a:srgbClr val="FF0000"/>
                </a:solidFill>
              </a:rPr>
              <a:t>Lc</a:t>
            </a:r>
            <a:r>
              <a:rPr lang="it-IT" sz="1400" dirty="0" smtClean="0">
                <a:solidFill>
                  <a:srgbClr val="FF0000"/>
                </a:solidFill>
              </a:rPr>
              <a:t>) </a:t>
            </a:r>
            <a:r>
              <a:rPr lang="it-IT" sz="1400" dirty="0" smtClean="0">
                <a:solidFill>
                  <a:srgbClr val="FF0000"/>
                </a:solidFill>
                <a:sym typeface="Wingdings" pitchFamily="2" charset="2"/>
              </a:rPr>
              <a:t>  A) (H1-H4)/(H2-H1)  B) (H1-H4)/(H2a-H1a)    EER(B) &lt; EER(A)</a:t>
            </a:r>
          </a:p>
          <a:p>
            <a:pPr algn="just"/>
            <a:r>
              <a:rPr lang="it-IT" sz="1400" dirty="0" smtClean="0">
                <a:solidFill>
                  <a:srgbClr val="0070C0"/>
                </a:solidFill>
                <a:sym typeface="Wingdings" pitchFamily="2" charset="2"/>
              </a:rPr>
              <a:t>Va inoltre considerata un’ulteriore diminuzione  di EER dovuta alla  diminuzione del il rendimento del compressore DIMINUISCE per l’aumento del rapporto di compressione</a:t>
            </a:r>
          </a:p>
          <a:p>
            <a:pPr algn="just"/>
            <a:r>
              <a:rPr lang="it-IT" sz="1400" dirty="0" smtClean="0">
                <a:solidFill>
                  <a:srgbClr val="FF0000"/>
                </a:solidFill>
              </a:rPr>
              <a:t>  </a:t>
            </a:r>
            <a:endParaRPr lang="it-IT" sz="1400" dirty="0">
              <a:solidFill>
                <a:srgbClr val="FF0000"/>
              </a:solidFill>
            </a:endParaRPr>
          </a:p>
        </p:txBody>
      </p:sp>
      <p:pic>
        <p:nvPicPr>
          <p:cNvPr id="4098" name="Picture 2"/>
          <p:cNvPicPr>
            <a:picLocks noChangeAspect="1" noChangeArrowheads="1"/>
          </p:cNvPicPr>
          <p:nvPr/>
        </p:nvPicPr>
        <p:blipFill>
          <a:blip r:embed="rId4" cstate="print"/>
          <a:srcRect/>
          <a:stretch>
            <a:fillRect/>
          </a:stretch>
        </p:blipFill>
        <p:spPr bwMode="auto">
          <a:xfrm>
            <a:off x="4499992" y="1844824"/>
            <a:ext cx="4464496" cy="2718136"/>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79512" y="1844824"/>
            <a:ext cx="4176464" cy="2706246"/>
          </a:xfrm>
          <a:prstGeom prst="rect">
            <a:avLst/>
          </a:prstGeom>
          <a:noFill/>
          <a:ln w="9525">
            <a:noFill/>
            <a:miter lim="800000"/>
            <a:headEnd/>
            <a:tailEnd/>
          </a:ln>
        </p:spPr>
      </p:pic>
      <p:sp>
        <p:nvSpPr>
          <p:cNvPr id="12" name="Titolo 1"/>
          <p:cNvSpPr txBox="1">
            <a:spLocks/>
          </p:cNvSpPr>
          <p:nvPr/>
        </p:nvSpPr>
        <p:spPr>
          <a:xfrm>
            <a:off x="539552" y="1052736"/>
            <a:ext cx="7772400"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b="1" i="0" u="none" strike="noStrike" kern="1200" cap="none" spc="0" normalizeH="0" baseline="0" noProof="0" dirty="0" smtClean="0">
                <a:ln>
                  <a:noFill/>
                </a:ln>
                <a:solidFill>
                  <a:srgbClr val="FF0000"/>
                </a:solidFill>
                <a:effectLst/>
                <a:uLnTx/>
                <a:uFillTx/>
                <a:ea typeface="+mj-ea"/>
                <a:cs typeface="Courier New" pitchFamily="49" charset="0"/>
              </a:rPr>
              <a:t>Prestazioni di rete</a:t>
            </a:r>
            <a:endParaRPr kumimoji="0" lang="it-IT" b="1" i="0" u="none" strike="noStrike" kern="1200" cap="none" spc="0" normalizeH="0" baseline="0" noProof="0" dirty="0">
              <a:ln>
                <a:noFill/>
              </a:ln>
              <a:solidFill>
                <a:srgbClr val="FF0000"/>
              </a:solidFill>
              <a:effectLst/>
              <a:uLnTx/>
              <a:uFillTx/>
              <a:ea typeface="+mj-ea"/>
              <a:cs typeface="Courier New" pitchFamily="49" charset="0"/>
            </a:endParaRPr>
          </a:p>
        </p:txBody>
      </p:sp>
      <p:sp>
        <p:nvSpPr>
          <p:cNvPr id="9" name="Segnaposto numero diapositiva 8"/>
          <p:cNvSpPr>
            <a:spLocks noGrp="1"/>
          </p:cNvSpPr>
          <p:nvPr>
            <p:ph type="sldNum" sz="quarter" idx="12"/>
          </p:nvPr>
        </p:nvSpPr>
        <p:spPr/>
        <p:txBody>
          <a:bodyPr/>
          <a:lstStyle/>
          <a:p>
            <a:fld id="{257BD457-850B-48C0-BEB1-B2ED301807B1}" type="slidenum">
              <a:rPr lang="it-IT" smtClean="0"/>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Autofit/>
          </a:bodyPr>
          <a:lstStyle/>
          <a:p>
            <a:r>
              <a:rPr lang="it-IT" sz="2000" b="1" dirty="0" smtClean="0">
                <a:solidFill>
                  <a:srgbClr val="FF0000"/>
                </a:solidFill>
                <a:latin typeface="Courier New" pitchFamily="49" charset="0"/>
                <a:cs typeface="Courier New" pitchFamily="49" charset="0"/>
              </a:rPr>
              <a:t/>
            </a:r>
            <a:br>
              <a:rPr lang="it-IT" sz="2000" b="1" dirty="0" smtClean="0">
                <a:solidFill>
                  <a:srgbClr val="FF0000"/>
                </a:solidFill>
                <a:latin typeface="Courier New" pitchFamily="49" charset="0"/>
                <a:cs typeface="Courier New" pitchFamily="49" charset="0"/>
              </a:rPr>
            </a:br>
            <a:r>
              <a:rPr lang="it-IT" sz="1800" b="1" dirty="0" smtClean="0">
                <a:solidFill>
                  <a:srgbClr val="FF0000"/>
                </a:solidFill>
                <a:latin typeface="+mn-lt"/>
                <a:cs typeface="Courier New" pitchFamily="49" charset="0"/>
              </a:rPr>
              <a:t>               Effetto delle Temperature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611560" y="4869160"/>
            <a:ext cx="8064896" cy="923330"/>
          </a:xfrm>
          <a:prstGeom prst="rect">
            <a:avLst/>
          </a:prstGeom>
          <a:noFill/>
        </p:spPr>
        <p:txBody>
          <a:bodyPr wrap="square" rtlCol="0">
            <a:spAutoFit/>
          </a:bodyPr>
          <a:lstStyle/>
          <a:p>
            <a:pPr algn="just"/>
            <a:r>
              <a:rPr lang="it-IT" sz="1400" dirty="0" smtClean="0">
                <a:solidFill>
                  <a:srgbClr val="FF0000"/>
                </a:solidFill>
              </a:rPr>
              <a:t>Aumento Temperatura Esterna  </a:t>
            </a:r>
            <a:r>
              <a:rPr lang="it-IT" sz="1400" dirty="0" smtClean="0">
                <a:solidFill>
                  <a:srgbClr val="FF0000"/>
                </a:solidFill>
                <a:sym typeface="Wingdings" pitchFamily="2" charset="2"/>
              </a:rPr>
              <a:t>  </a:t>
            </a:r>
            <a:r>
              <a:rPr lang="it-IT" sz="1400" dirty="0" smtClean="0">
                <a:solidFill>
                  <a:srgbClr val="0070C0"/>
                </a:solidFill>
                <a:sym typeface="Wingdings" pitchFamily="2" charset="2"/>
              </a:rPr>
              <a:t>da 2 a 2’ Aumento </a:t>
            </a:r>
            <a:r>
              <a:rPr lang="it-IT" sz="1400" dirty="0" err="1" smtClean="0">
                <a:solidFill>
                  <a:srgbClr val="0070C0"/>
                </a:solidFill>
                <a:sym typeface="Wingdings" pitchFamily="2" charset="2"/>
              </a:rPr>
              <a:t>Lc</a:t>
            </a:r>
            <a:r>
              <a:rPr lang="it-IT" sz="1400" dirty="0" smtClean="0">
                <a:solidFill>
                  <a:srgbClr val="0070C0"/>
                </a:solidFill>
                <a:sym typeface="Wingdings" pitchFamily="2" charset="2"/>
              </a:rPr>
              <a:t> e diminuzione  EER</a:t>
            </a:r>
          </a:p>
          <a:p>
            <a:pPr algn="just"/>
            <a:r>
              <a:rPr lang="it-IT" sz="1400" dirty="0" smtClean="0">
                <a:solidFill>
                  <a:srgbClr val="FF0000"/>
                </a:solidFill>
              </a:rPr>
              <a:t>Diminuzione Temperatura Interna  </a:t>
            </a:r>
            <a:r>
              <a:rPr lang="it-IT" sz="1400" dirty="0" smtClean="0">
                <a:solidFill>
                  <a:srgbClr val="FF0000"/>
                </a:solidFill>
                <a:sym typeface="Wingdings" pitchFamily="2" charset="2"/>
              </a:rPr>
              <a:t>  </a:t>
            </a:r>
            <a:r>
              <a:rPr lang="it-IT" sz="1400" dirty="0" smtClean="0">
                <a:solidFill>
                  <a:srgbClr val="0070C0"/>
                </a:solidFill>
                <a:sym typeface="Wingdings" pitchFamily="2" charset="2"/>
              </a:rPr>
              <a:t>da 1 a 1’ Aumento </a:t>
            </a:r>
            <a:r>
              <a:rPr lang="it-IT" sz="1400" dirty="0" err="1" smtClean="0">
                <a:solidFill>
                  <a:srgbClr val="0070C0"/>
                </a:solidFill>
                <a:sym typeface="Wingdings" pitchFamily="2" charset="2"/>
              </a:rPr>
              <a:t>Lc</a:t>
            </a:r>
            <a:r>
              <a:rPr lang="it-IT" sz="1400" dirty="0" smtClean="0">
                <a:solidFill>
                  <a:srgbClr val="0070C0"/>
                </a:solidFill>
                <a:sym typeface="Wingdings" pitchFamily="2" charset="2"/>
              </a:rPr>
              <a:t> e diminuzione  EER</a:t>
            </a:r>
          </a:p>
          <a:p>
            <a:pPr algn="just"/>
            <a:endParaRPr lang="it-IT" sz="1200" dirty="0" smtClean="0">
              <a:sym typeface="Wingdings" pitchFamily="2" charset="2"/>
            </a:endParaRPr>
          </a:p>
          <a:p>
            <a:pPr algn="just"/>
            <a:r>
              <a:rPr lang="it-IT" sz="1400" dirty="0" smtClean="0">
                <a:solidFill>
                  <a:srgbClr val="FF0000"/>
                </a:solidFill>
              </a:rPr>
              <a:t>  </a:t>
            </a:r>
            <a:endParaRPr lang="it-IT" sz="1400" dirty="0">
              <a:solidFill>
                <a:srgbClr val="FF0000"/>
              </a:solidFill>
            </a:endParaRPr>
          </a:p>
        </p:txBody>
      </p:sp>
      <p:pic>
        <p:nvPicPr>
          <p:cNvPr id="3075" name="Picture 3"/>
          <p:cNvPicPr>
            <a:picLocks noChangeAspect="1" noChangeArrowheads="1"/>
          </p:cNvPicPr>
          <p:nvPr/>
        </p:nvPicPr>
        <p:blipFill>
          <a:blip r:embed="rId4" cstate="print"/>
          <a:srcRect/>
          <a:stretch>
            <a:fillRect/>
          </a:stretch>
        </p:blipFill>
        <p:spPr bwMode="auto">
          <a:xfrm>
            <a:off x="1043608" y="1412776"/>
            <a:ext cx="6192688" cy="3191875"/>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92696"/>
            <a:ext cx="7772400" cy="432048"/>
          </a:xfrm>
        </p:spPr>
        <p:txBody>
          <a:bodyPr>
            <a:noAutofit/>
          </a:bodyPr>
          <a:lstStyle/>
          <a:p>
            <a:pPr algn="l"/>
            <a:r>
              <a:rPr lang="it-IT" sz="2000" b="1" dirty="0" smtClean="0">
                <a:solidFill>
                  <a:srgbClr val="FF0000"/>
                </a:solidFill>
                <a:latin typeface="Courier New" pitchFamily="49" charset="0"/>
                <a:cs typeface="Courier New" pitchFamily="49" charset="0"/>
              </a:rPr>
              <a:t/>
            </a:r>
            <a:br>
              <a:rPr lang="it-IT" sz="2000" b="1" dirty="0" smtClean="0">
                <a:solidFill>
                  <a:srgbClr val="FF0000"/>
                </a:solidFill>
                <a:latin typeface="Courier New" pitchFamily="49" charset="0"/>
                <a:cs typeface="Courier New" pitchFamily="49" charset="0"/>
              </a:rPr>
            </a:br>
            <a:r>
              <a:rPr lang="it-IT" sz="2000" b="1" dirty="0" smtClean="0">
                <a:solidFill>
                  <a:srgbClr val="FF0000"/>
                </a:solidFill>
                <a:latin typeface="Courier New" pitchFamily="49" charset="0"/>
                <a:cs typeface="Courier New" pitchFamily="49" charset="0"/>
              </a:rPr>
              <a:t>              </a:t>
            </a:r>
            <a:r>
              <a:rPr lang="it-IT" sz="1600" b="1" dirty="0" smtClean="0">
                <a:solidFill>
                  <a:srgbClr val="FF0000"/>
                </a:solidFill>
                <a:latin typeface="Courier New" pitchFamily="49" charset="0"/>
                <a:cs typeface="Courier New" pitchFamily="49" charset="0"/>
              </a:rPr>
              <a:t> </a:t>
            </a:r>
            <a:r>
              <a:rPr lang="it-IT" sz="1800" b="1" dirty="0" smtClean="0">
                <a:solidFill>
                  <a:srgbClr val="FF0000"/>
                </a:solidFill>
                <a:latin typeface="+mn-lt"/>
                <a:cs typeface="Courier New" pitchFamily="49" charset="0"/>
              </a:rPr>
              <a:t>Effetto dei Dislivelli</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611560" y="4293096"/>
            <a:ext cx="4320480" cy="2000548"/>
          </a:xfrm>
          <a:prstGeom prst="rect">
            <a:avLst/>
          </a:prstGeom>
          <a:noFill/>
        </p:spPr>
        <p:txBody>
          <a:bodyPr wrap="square" rtlCol="0">
            <a:spAutoFit/>
          </a:bodyPr>
          <a:lstStyle/>
          <a:p>
            <a:pPr algn="just"/>
            <a:r>
              <a:rPr lang="it-IT" sz="1400" dirty="0" smtClean="0">
                <a:solidFill>
                  <a:srgbClr val="FF0000"/>
                </a:solidFill>
              </a:rPr>
              <a:t>Unità Esterna al di SOPRA delle interne  </a:t>
            </a:r>
          </a:p>
          <a:p>
            <a:pPr algn="just"/>
            <a:r>
              <a:rPr lang="it-IT" sz="1400" dirty="0" smtClean="0">
                <a:solidFill>
                  <a:srgbClr val="0070C0"/>
                </a:solidFill>
                <a:sym typeface="Wingdings" pitchFamily="2" charset="2"/>
              </a:rPr>
              <a:t>Nel funzionamento estivo il battente negativo compensa le perdite di pressione </a:t>
            </a:r>
          </a:p>
          <a:p>
            <a:pPr algn="just"/>
            <a:endParaRPr lang="it-IT" sz="1200" dirty="0" smtClean="0">
              <a:sym typeface="Wingdings" pitchFamily="2" charset="2"/>
            </a:endParaRPr>
          </a:p>
          <a:p>
            <a:pPr algn="just"/>
            <a:r>
              <a:rPr lang="it-IT" sz="1400" dirty="0" smtClean="0">
                <a:solidFill>
                  <a:srgbClr val="FF0000"/>
                </a:solidFill>
              </a:rPr>
              <a:t>Unità Esterna al di SOTTO delle  interne</a:t>
            </a:r>
          </a:p>
          <a:p>
            <a:pPr algn="just"/>
            <a:r>
              <a:rPr lang="it-IT" sz="1400" dirty="0" smtClean="0">
                <a:solidFill>
                  <a:srgbClr val="0070C0"/>
                </a:solidFill>
                <a:sym typeface="Wingdings" pitchFamily="2" charset="2"/>
              </a:rPr>
              <a:t>Il compressore deve vincere il dislivello con conseguente aumento della  pressione di condensazione (diminuzione di EER)</a:t>
            </a:r>
          </a:p>
          <a:p>
            <a:pPr algn="just"/>
            <a:r>
              <a:rPr lang="it-IT" sz="1400" dirty="0" smtClean="0">
                <a:solidFill>
                  <a:srgbClr val="FF0000"/>
                </a:solidFill>
              </a:rPr>
              <a:t>  </a:t>
            </a:r>
            <a:endParaRPr lang="it-IT" sz="1400" dirty="0">
              <a:solidFill>
                <a:srgbClr val="FF0000"/>
              </a:solidFill>
            </a:endParaRPr>
          </a:p>
        </p:txBody>
      </p:sp>
      <p:pic>
        <p:nvPicPr>
          <p:cNvPr id="5124" name="Picture 4"/>
          <p:cNvPicPr>
            <a:picLocks noChangeAspect="1" noChangeArrowheads="1"/>
          </p:cNvPicPr>
          <p:nvPr/>
        </p:nvPicPr>
        <p:blipFill>
          <a:blip r:embed="rId4" cstate="print"/>
          <a:srcRect/>
          <a:stretch>
            <a:fillRect/>
          </a:stretch>
        </p:blipFill>
        <p:spPr bwMode="auto">
          <a:xfrm>
            <a:off x="395536" y="1268760"/>
            <a:ext cx="4409413" cy="2844155"/>
          </a:xfrm>
          <a:prstGeom prst="rect">
            <a:avLst/>
          </a:prstGeom>
          <a:noFill/>
          <a:ln w="9525">
            <a:noFill/>
            <a:miter lim="800000"/>
            <a:headEnd/>
            <a:tailEnd/>
          </a:ln>
        </p:spPr>
      </p:pic>
      <p:pic>
        <p:nvPicPr>
          <p:cNvPr id="11" name="Immagine 10" descr="Capture.jpg"/>
          <p:cNvPicPr>
            <a:picLocks noChangeAspect="1"/>
          </p:cNvPicPr>
          <p:nvPr/>
        </p:nvPicPr>
        <p:blipFill>
          <a:blip r:embed="rId5" cstate="print"/>
          <a:stretch>
            <a:fillRect/>
          </a:stretch>
        </p:blipFill>
        <p:spPr>
          <a:xfrm>
            <a:off x="5508104" y="3933056"/>
            <a:ext cx="2736304" cy="2628291"/>
          </a:xfrm>
          <a:prstGeom prst="rect">
            <a:avLst/>
          </a:prstGeom>
        </p:spPr>
      </p:pic>
      <p:pic>
        <p:nvPicPr>
          <p:cNvPr id="12" name="Immagine 11" descr="Capture.jpg"/>
          <p:cNvPicPr>
            <a:picLocks noChangeAspect="1"/>
          </p:cNvPicPr>
          <p:nvPr/>
        </p:nvPicPr>
        <p:blipFill>
          <a:blip r:embed="rId6" cstate="print"/>
          <a:stretch>
            <a:fillRect/>
          </a:stretch>
        </p:blipFill>
        <p:spPr>
          <a:xfrm>
            <a:off x="6300192" y="980728"/>
            <a:ext cx="2362572" cy="2940090"/>
          </a:xfrm>
          <a:prstGeom prst="rect">
            <a:avLst/>
          </a:prstGeom>
        </p:spPr>
      </p:pic>
      <p:sp>
        <p:nvSpPr>
          <p:cNvPr id="9" name="Segnaposto numero diapositiva 8"/>
          <p:cNvSpPr>
            <a:spLocks noGrp="1"/>
          </p:cNvSpPr>
          <p:nvPr>
            <p:ph type="sldNum" sz="quarter" idx="12"/>
          </p:nvPr>
        </p:nvSpPr>
        <p:spPr/>
        <p:txBody>
          <a:bodyPr/>
          <a:lstStyle/>
          <a:p>
            <a:fld id="{257BD457-850B-48C0-BEB1-B2ED301807B1}" type="slidenum">
              <a:rPr lang="it-IT" smtClean="0"/>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764704"/>
            <a:ext cx="7772400" cy="648072"/>
          </a:xfrm>
        </p:spPr>
        <p:txBody>
          <a:bodyPr>
            <a:noAutofit/>
          </a:bodyPr>
          <a:lstStyle/>
          <a:p>
            <a:r>
              <a:rPr lang="it-IT" sz="2400" b="1" dirty="0" smtClean="0">
                <a:solidFill>
                  <a:srgbClr val="FF0000"/>
                </a:solidFill>
                <a:latin typeface="+mn-lt"/>
                <a:cs typeface="Courier New" pitchFamily="49" charset="0"/>
              </a:rPr>
              <a:t>NOMENCLATURA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ottotitolo 2"/>
          <p:cNvSpPr txBox="1">
            <a:spLocks/>
          </p:cNvSpPr>
          <p:nvPr/>
        </p:nvSpPr>
        <p:spPr>
          <a:xfrm>
            <a:off x="2051720" y="1412776"/>
            <a:ext cx="4824536" cy="432048"/>
          </a:xfrm>
          <a:prstGeom prst="rect">
            <a:avLst/>
          </a:prstGeom>
          <a:ln w="12700">
            <a:solidFill>
              <a:srgbClr val="007A37"/>
            </a:solidFill>
            <a:prstDash val="solid"/>
          </a:ln>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1" i="0" u="none" strike="noStrike" kern="1200" cap="none" spc="0" normalizeH="0" baseline="0" noProof="0" dirty="0" smtClean="0">
                <a:ln>
                  <a:noFill/>
                </a:ln>
                <a:solidFill>
                  <a:srgbClr val="0070C0"/>
                </a:solidFill>
                <a:effectLst/>
                <a:uLnTx/>
                <a:uFillTx/>
                <a:ea typeface="+mn-ea"/>
                <a:cs typeface="Courier New" pitchFamily="49" charset="0"/>
              </a:rPr>
              <a:t>GAS Refrigeranti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pic>
        <p:nvPicPr>
          <p:cNvPr id="1026" name="Picture 2"/>
          <p:cNvPicPr>
            <a:picLocks noChangeAspect="1" noChangeArrowheads="1"/>
          </p:cNvPicPr>
          <p:nvPr/>
        </p:nvPicPr>
        <p:blipFill>
          <a:blip r:embed="rId4" cstate="print"/>
          <a:srcRect/>
          <a:stretch>
            <a:fillRect/>
          </a:stretch>
        </p:blipFill>
        <p:spPr bwMode="auto">
          <a:xfrm>
            <a:off x="1187624" y="2060848"/>
            <a:ext cx="6661150" cy="99853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187624" y="3068960"/>
            <a:ext cx="6691313" cy="160337"/>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187624" y="3212976"/>
            <a:ext cx="6705600" cy="17462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1187624" y="3356992"/>
            <a:ext cx="6705600" cy="17462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1187624" y="3501008"/>
            <a:ext cx="6713537" cy="1746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1187624" y="3645024"/>
            <a:ext cx="6683375" cy="174625"/>
          </a:xfrm>
          <a:prstGeom prst="rect">
            <a:avLst/>
          </a:prstGeom>
          <a:noFill/>
          <a:ln w="9525">
            <a:noFill/>
            <a:miter lim="800000"/>
            <a:headEnd/>
            <a:tailEnd/>
          </a:ln>
        </p:spPr>
      </p:pic>
      <p:sp>
        <p:nvSpPr>
          <p:cNvPr id="14" name="Segnaposto numero diapositiva 13"/>
          <p:cNvSpPr>
            <a:spLocks noGrp="1"/>
          </p:cNvSpPr>
          <p:nvPr>
            <p:ph type="sldNum" sz="quarter" idx="12"/>
          </p:nvPr>
        </p:nvSpPr>
        <p:spPr/>
        <p:txBody>
          <a:bodyPr/>
          <a:lstStyle/>
          <a:p>
            <a:fld id="{257BD457-850B-48C0-BEB1-B2ED301807B1}" type="slidenum">
              <a:rPr lang="it-IT" smtClean="0"/>
              <a:pPr/>
              <a:t>4</a:t>
            </a:fld>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Metodi per  il dimensionamento della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755576" y="1556792"/>
            <a:ext cx="7416824" cy="4031873"/>
          </a:xfrm>
          <a:prstGeom prst="rect">
            <a:avLst/>
          </a:prstGeom>
          <a:noFill/>
        </p:spPr>
        <p:txBody>
          <a:bodyPr wrap="square" rtlCol="0">
            <a:spAutoFit/>
          </a:bodyPr>
          <a:lstStyle/>
          <a:p>
            <a:pPr algn="just"/>
            <a:r>
              <a:rPr lang="it-IT" sz="1400" dirty="0" smtClean="0">
                <a:solidFill>
                  <a:srgbClr val="0070C0"/>
                </a:solidFill>
              </a:rPr>
              <a:t>La </a:t>
            </a:r>
            <a:r>
              <a:rPr lang="it-IT" sz="1400" dirty="0">
                <a:solidFill>
                  <a:srgbClr val="0070C0"/>
                </a:solidFill>
              </a:rPr>
              <a:t>scelta delle coppie di diametri, gas refrigerante e liquido, </a:t>
            </a:r>
            <a:r>
              <a:rPr lang="it-IT" sz="1400" dirty="0" smtClean="0">
                <a:solidFill>
                  <a:srgbClr val="0070C0"/>
                </a:solidFill>
              </a:rPr>
              <a:t> </a:t>
            </a:r>
            <a:r>
              <a:rPr lang="it-IT" sz="1400" dirty="0">
                <a:solidFill>
                  <a:srgbClr val="0070C0"/>
                </a:solidFill>
              </a:rPr>
              <a:t>sarà il giusto compromesso tra i costi iniziali, che crescono all’aumentare del diametro dei tubi, e i costi di esercizio che invece diminuiscono al crescere del diametro delle linee gas e liquido, </a:t>
            </a:r>
            <a:r>
              <a:rPr lang="it-IT" sz="1400" dirty="0" err="1">
                <a:solidFill>
                  <a:srgbClr val="0070C0"/>
                </a:solidFill>
              </a:rPr>
              <a:t>poichè</a:t>
            </a:r>
            <a:r>
              <a:rPr lang="it-IT" sz="1400" dirty="0">
                <a:solidFill>
                  <a:srgbClr val="0070C0"/>
                </a:solidFill>
              </a:rPr>
              <a:t> diminuiscono le perdite di carico</a:t>
            </a:r>
            <a:r>
              <a:rPr lang="it-IT" sz="1400" dirty="0" smtClean="0">
                <a:solidFill>
                  <a:srgbClr val="0070C0"/>
                </a:solidFill>
              </a:rPr>
              <a:t>. Inoltre la rete dovrà</a:t>
            </a:r>
            <a:r>
              <a:rPr lang="it-IT" sz="1400" dirty="0">
                <a:solidFill>
                  <a:srgbClr val="0070C0"/>
                </a:solidFill>
              </a:rPr>
              <a:t> </a:t>
            </a:r>
            <a:r>
              <a:rPr lang="it-IT" sz="1400" dirty="0" smtClean="0">
                <a:solidFill>
                  <a:srgbClr val="0070C0"/>
                </a:solidFill>
              </a:rPr>
              <a:t>garantire, </a:t>
            </a:r>
            <a:r>
              <a:rPr lang="it-IT" sz="1400" dirty="0">
                <a:solidFill>
                  <a:srgbClr val="0070C0"/>
                </a:solidFill>
              </a:rPr>
              <a:t>durante il funzionamento in esercizio le seguenti condizioni operative</a:t>
            </a:r>
            <a:r>
              <a:rPr lang="it-IT" sz="1400" dirty="0" smtClean="0">
                <a:solidFill>
                  <a:srgbClr val="0070C0"/>
                </a:solidFill>
              </a:rPr>
              <a:t>:</a:t>
            </a:r>
          </a:p>
          <a:p>
            <a:pPr algn="just"/>
            <a:endParaRPr lang="it-IT" sz="1400" dirty="0">
              <a:solidFill>
                <a:srgbClr val="0070C0"/>
              </a:solidFill>
            </a:endParaRPr>
          </a:p>
          <a:p>
            <a:pPr algn="just">
              <a:buFont typeface="Arial" pitchFamily="34" charset="0"/>
              <a:buChar char="•"/>
            </a:pPr>
            <a:r>
              <a:rPr lang="it-IT" sz="1400" dirty="0" smtClean="0">
                <a:solidFill>
                  <a:srgbClr val="0070C0"/>
                </a:solidFill>
              </a:rPr>
              <a:t>  Garantire </a:t>
            </a:r>
            <a:r>
              <a:rPr lang="it-IT" sz="1400" dirty="0">
                <a:solidFill>
                  <a:srgbClr val="0070C0"/>
                </a:solidFill>
              </a:rPr>
              <a:t>il ritorno dell’olio al </a:t>
            </a:r>
            <a:r>
              <a:rPr lang="it-IT" sz="1400" dirty="0" smtClean="0">
                <a:solidFill>
                  <a:srgbClr val="0070C0"/>
                </a:solidFill>
              </a:rPr>
              <a:t>compressore</a:t>
            </a:r>
          </a:p>
          <a:p>
            <a:pPr algn="just">
              <a:buFont typeface="Arial" pitchFamily="34" charset="0"/>
              <a:buChar char="•"/>
            </a:pPr>
            <a:r>
              <a:rPr lang="it-IT" sz="1400" dirty="0" smtClean="0">
                <a:solidFill>
                  <a:srgbClr val="0070C0"/>
                </a:solidFill>
              </a:rPr>
              <a:t>  Assicurare </a:t>
            </a:r>
            <a:r>
              <a:rPr lang="it-IT" sz="1400" dirty="0">
                <a:solidFill>
                  <a:srgbClr val="0070C0"/>
                </a:solidFill>
              </a:rPr>
              <a:t>la giusta alimentazione </a:t>
            </a:r>
            <a:r>
              <a:rPr lang="it-IT" sz="1400" dirty="0" smtClean="0">
                <a:solidFill>
                  <a:srgbClr val="0070C0"/>
                </a:solidFill>
              </a:rPr>
              <a:t>dell’evaporatore</a:t>
            </a:r>
          </a:p>
          <a:p>
            <a:pPr algn="just">
              <a:buFont typeface="Arial" pitchFamily="34" charset="0"/>
              <a:buChar char="•"/>
            </a:pPr>
            <a:r>
              <a:rPr lang="it-IT" sz="1400" dirty="0" smtClean="0">
                <a:solidFill>
                  <a:srgbClr val="0070C0"/>
                </a:solidFill>
              </a:rPr>
              <a:t>  Evitare </a:t>
            </a:r>
            <a:r>
              <a:rPr lang="it-IT" sz="1400" dirty="0">
                <a:solidFill>
                  <a:srgbClr val="0070C0"/>
                </a:solidFill>
              </a:rPr>
              <a:t>che liquido </a:t>
            </a:r>
            <a:r>
              <a:rPr lang="it-IT" sz="1400" dirty="0" smtClean="0">
                <a:solidFill>
                  <a:srgbClr val="0070C0"/>
                </a:solidFill>
              </a:rPr>
              <a:t>entri </a:t>
            </a:r>
            <a:r>
              <a:rPr lang="it-IT" sz="1400" dirty="0">
                <a:solidFill>
                  <a:srgbClr val="0070C0"/>
                </a:solidFill>
              </a:rPr>
              <a:t>nel compressore sia durante l’attività sia durante le </a:t>
            </a:r>
            <a:r>
              <a:rPr lang="it-IT" sz="1400" dirty="0" smtClean="0">
                <a:solidFill>
                  <a:srgbClr val="0070C0"/>
                </a:solidFill>
              </a:rPr>
              <a:t>soste</a:t>
            </a:r>
          </a:p>
          <a:p>
            <a:pPr algn="just">
              <a:buFont typeface="Arial" pitchFamily="34" charset="0"/>
              <a:buChar char="•"/>
            </a:pPr>
            <a:r>
              <a:rPr lang="it-IT" sz="1400" dirty="0" smtClean="0">
                <a:solidFill>
                  <a:srgbClr val="0070C0"/>
                </a:solidFill>
              </a:rPr>
              <a:t>  Garantire </a:t>
            </a:r>
            <a:r>
              <a:rPr lang="it-IT" sz="1400" dirty="0">
                <a:solidFill>
                  <a:srgbClr val="0070C0"/>
                </a:solidFill>
              </a:rPr>
              <a:t>linee pulite e </a:t>
            </a:r>
            <a:r>
              <a:rPr lang="it-IT" sz="1400" dirty="0" smtClean="0">
                <a:solidFill>
                  <a:srgbClr val="0070C0"/>
                </a:solidFill>
              </a:rPr>
              <a:t>asciutte</a:t>
            </a:r>
          </a:p>
          <a:p>
            <a:pPr algn="just">
              <a:buFont typeface="Arial" pitchFamily="34" charset="0"/>
              <a:buChar char="•"/>
            </a:pPr>
            <a:r>
              <a:rPr lang="it-IT" sz="1400" dirty="0" smtClean="0">
                <a:solidFill>
                  <a:srgbClr val="0070C0"/>
                </a:solidFill>
              </a:rPr>
              <a:t>  Garantire le  corrette portate di fluido agli elementi terminali  </a:t>
            </a:r>
          </a:p>
          <a:p>
            <a:pPr algn="just">
              <a:buFont typeface="Arial" pitchFamily="34" charset="0"/>
              <a:buChar char="•"/>
            </a:pPr>
            <a:endParaRPr lang="it-IT" sz="1400" dirty="0">
              <a:solidFill>
                <a:srgbClr val="0070C0"/>
              </a:solidFill>
            </a:endParaRPr>
          </a:p>
          <a:p>
            <a:pPr algn="just"/>
            <a:r>
              <a:rPr lang="it-IT" sz="1400" dirty="0" smtClean="0">
                <a:solidFill>
                  <a:srgbClr val="0070C0"/>
                </a:solidFill>
              </a:rPr>
              <a:t>Le </a:t>
            </a:r>
            <a:r>
              <a:rPr lang="it-IT" sz="1400" dirty="0">
                <a:solidFill>
                  <a:srgbClr val="0070C0"/>
                </a:solidFill>
              </a:rPr>
              <a:t>velocità consigliate </a:t>
            </a:r>
            <a:r>
              <a:rPr lang="it-IT" sz="1400" dirty="0" smtClean="0">
                <a:solidFill>
                  <a:srgbClr val="0070C0"/>
                </a:solidFill>
              </a:rPr>
              <a:t>per il dimensionamento ottimale </a:t>
            </a:r>
            <a:r>
              <a:rPr lang="it-IT" sz="1400" dirty="0">
                <a:solidFill>
                  <a:srgbClr val="0070C0"/>
                </a:solidFill>
              </a:rPr>
              <a:t>dei condotti del refrigerante, </a:t>
            </a:r>
            <a:r>
              <a:rPr lang="it-IT" sz="1400" dirty="0" smtClean="0">
                <a:solidFill>
                  <a:srgbClr val="0070C0"/>
                </a:solidFill>
              </a:rPr>
              <a:t>sono di seguito riportate</a:t>
            </a:r>
          </a:p>
          <a:p>
            <a:pPr algn="just"/>
            <a:endParaRPr lang="it-IT" sz="1200" dirty="0"/>
          </a:p>
          <a:p>
            <a:pPr algn="just"/>
            <a:endParaRPr lang="it-IT" sz="1200" dirty="0" smtClean="0"/>
          </a:p>
          <a:p>
            <a:pPr algn="just"/>
            <a:endParaRPr lang="it-IT" sz="1200" dirty="0"/>
          </a:p>
          <a:p>
            <a:pPr algn="just">
              <a:buFont typeface="Arial" pitchFamily="34" charset="0"/>
              <a:buChar char="•"/>
            </a:pPr>
            <a:endParaRPr lang="it-IT" sz="1200" dirty="0"/>
          </a:p>
          <a:p>
            <a:pPr algn="just"/>
            <a:endParaRPr lang="it-IT" sz="1200" dirty="0"/>
          </a:p>
        </p:txBody>
      </p:sp>
      <p:pic>
        <p:nvPicPr>
          <p:cNvPr id="10" name="Immagine 9" descr="https://www.unilab.eu/wp-content/uploads/2018/01/unilab_blog_software_scambio_termico_linee_liquido_1.jpg"/>
          <p:cNvPicPr/>
          <p:nvPr/>
        </p:nvPicPr>
        <p:blipFill>
          <a:blip r:embed="rId4" cstate="print"/>
          <a:srcRect/>
          <a:stretch>
            <a:fillRect/>
          </a:stretch>
        </p:blipFill>
        <p:spPr bwMode="auto">
          <a:xfrm>
            <a:off x="2627784" y="4725144"/>
            <a:ext cx="3816424" cy="792088"/>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Modelli per il dimensionamento della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13" name="CasellaDiTesto 12"/>
          <p:cNvSpPr txBox="1"/>
          <p:nvPr/>
        </p:nvSpPr>
        <p:spPr>
          <a:xfrm>
            <a:off x="755576" y="1556792"/>
            <a:ext cx="7416824" cy="4062651"/>
          </a:xfrm>
          <a:prstGeom prst="rect">
            <a:avLst/>
          </a:prstGeom>
          <a:noFill/>
        </p:spPr>
        <p:txBody>
          <a:bodyPr wrap="square" rtlCol="0">
            <a:spAutoFit/>
          </a:bodyPr>
          <a:lstStyle/>
          <a:p>
            <a:pPr algn="just"/>
            <a:r>
              <a:rPr lang="it-IT" sz="1400" dirty="0" smtClean="0">
                <a:solidFill>
                  <a:srgbClr val="0070C0"/>
                </a:solidFill>
              </a:rPr>
              <a:t>Le </a:t>
            </a:r>
            <a:r>
              <a:rPr lang="it-IT" sz="1400" dirty="0">
                <a:solidFill>
                  <a:srgbClr val="0070C0"/>
                </a:solidFill>
              </a:rPr>
              <a:t>perdite di carico nei condotti di aspirazione e mandata riducono l’efficienza del sistema perché, al diminuire della pressione di saturazione, anche la temperatura di saturazione diminuisce. Pertanto le linee di aspirazione e mandata sono normalmente dimensionate per avere una perdita di carico, tradotta in termini di variazione di temperatura di saturazione, non superiore a circa 1°K, mentre le linee del liquido sono dimensionate </a:t>
            </a:r>
            <a:r>
              <a:rPr lang="it-IT" sz="1400" dirty="0" smtClean="0">
                <a:solidFill>
                  <a:srgbClr val="0070C0"/>
                </a:solidFill>
              </a:rPr>
              <a:t>in </a:t>
            </a:r>
            <a:r>
              <a:rPr lang="it-IT" sz="1400" dirty="0">
                <a:solidFill>
                  <a:srgbClr val="0070C0"/>
                </a:solidFill>
              </a:rPr>
              <a:t>funzione </a:t>
            </a:r>
            <a:r>
              <a:rPr lang="it-IT" sz="1400" dirty="0" smtClean="0">
                <a:solidFill>
                  <a:srgbClr val="0070C0"/>
                </a:solidFill>
              </a:rPr>
              <a:t>sia della </a:t>
            </a:r>
            <a:r>
              <a:rPr lang="it-IT" sz="1400" dirty="0">
                <a:solidFill>
                  <a:srgbClr val="0070C0"/>
                </a:solidFill>
              </a:rPr>
              <a:t>capacità del </a:t>
            </a:r>
            <a:r>
              <a:rPr lang="it-IT" sz="1400" dirty="0" smtClean="0">
                <a:solidFill>
                  <a:srgbClr val="0070C0"/>
                </a:solidFill>
              </a:rPr>
              <a:t>sistema che del tipo di  </a:t>
            </a:r>
            <a:r>
              <a:rPr lang="it-IT" sz="1400" dirty="0">
                <a:solidFill>
                  <a:srgbClr val="0070C0"/>
                </a:solidFill>
              </a:rPr>
              <a:t>refrigerante e del materiale dei </a:t>
            </a:r>
            <a:r>
              <a:rPr lang="it-IT" sz="1400" dirty="0" smtClean="0">
                <a:solidFill>
                  <a:srgbClr val="0070C0"/>
                </a:solidFill>
              </a:rPr>
              <a:t>tubi.  Stabilendo </a:t>
            </a:r>
            <a:r>
              <a:rPr lang="it-IT" sz="1400" dirty="0">
                <a:solidFill>
                  <a:srgbClr val="0070C0"/>
                </a:solidFill>
              </a:rPr>
              <a:t>una variazione di temperatura per unità di lunghezza pari a 0,02 </a:t>
            </a:r>
            <a:r>
              <a:rPr lang="it-IT" sz="1400" dirty="0" err="1">
                <a:solidFill>
                  <a:srgbClr val="0070C0"/>
                </a:solidFill>
              </a:rPr>
              <a:t>°K</a:t>
            </a:r>
            <a:r>
              <a:rPr lang="it-IT" sz="1400" dirty="0">
                <a:solidFill>
                  <a:srgbClr val="0070C0"/>
                </a:solidFill>
              </a:rPr>
              <a:t> /m, o per una velocità di 0.5 m /</a:t>
            </a:r>
            <a:r>
              <a:rPr lang="it-IT" sz="1400" dirty="0" smtClean="0">
                <a:solidFill>
                  <a:srgbClr val="0070C0"/>
                </a:solidFill>
              </a:rPr>
              <a:t>s,  </a:t>
            </a:r>
            <a:r>
              <a:rPr lang="it-IT" sz="1400" dirty="0">
                <a:solidFill>
                  <a:srgbClr val="0070C0"/>
                </a:solidFill>
              </a:rPr>
              <a:t>ASHRAE </a:t>
            </a:r>
            <a:r>
              <a:rPr lang="it-IT" sz="1400" dirty="0" err="1">
                <a:solidFill>
                  <a:srgbClr val="0070C0"/>
                </a:solidFill>
              </a:rPr>
              <a:t>Handbook</a:t>
            </a:r>
            <a:r>
              <a:rPr lang="it-IT" sz="1400" dirty="0">
                <a:solidFill>
                  <a:srgbClr val="0070C0"/>
                </a:solidFill>
              </a:rPr>
              <a:t> (2006) riporta per tutti i tipi di refrigeranti la correlazione tra il diametro della tubazione, capacità frigorifera delle linee di aspirazione, mandata e </a:t>
            </a:r>
            <a:r>
              <a:rPr lang="it-IT" sz="1400" dirty="0" smtClean="0">
                <a:solidFill>
                  <a:srgbClr val="0070C0"/>
                </a:solidFill>
              </a:rPr>
              <a:t>liquido nonché le  perdite di carico delle  giunzioni in termini di lunghezza equivalente. </a:t>
            </a:r>
            <a:r>
              <a:rPr lang="it-IT" sz="1400" dirty="0">
                <a:solidFill>
                  <a:srgbClr val="0070C0"/>
                </a:solidFill>
              </a:rPr>
              <a:t>Il dimensionamento delle linee di tubazioni, parte dai dati delle tabelle di correlazione, che  permettono di determinare  il diametro nominale raccomandato in funzione della potenza frigorifera e per il refrigerante considerato (40 °C di temperatura di condensazione). Successivamente, si calcola la lunghezza totale equivalente data dalla somma della lunghezza dei condotti e delle lunghezze equivalenti dei raccordi e pezzi speciali, che possono essere ottenuti </a:t>
            </a:r>
            <a:r>
              <a:rPr lang="it-IT" sz="1400" dirty="0" smtClean="0">
                <a:solidFill>
                  <a:srgbClr val="0070C0"/>
                </a:solidFill>
              </a:rPr>
              <a:t>dalle tabelle  seguenti</a:t>
            </a:r>
            <a:endParaRPr lang="it-IT" sz="1400" dirty="0">
              <a:solidFill>
                <a:srgbClr val="0070C0"/>
              </a:solidFill>
            </a:endParaRPr>
          </a:p>
          <a:p>
            <a:pPr algn="just"/>
            <a:endParaRPr lang="it-IT" sz="1200" dirty="0"/>
          </a:p>
          <a:p>
            <a:pPr algn="just"/>
            <a:endParaRPr lang="it-IT" sz="1200" dirty="0"/>
          </a:p>
          <a:p>
            <a:pPr algn="just"/>
            <a:endParaRPr lang="it-IT" sz="1200" dirty="0"/>
          </a:p>
          <a:p>
            <a:pPr algn="just"/>
            <a:endParaRPr lang="it-IT" sz="1200" dirty="0"/>
          </a:p>
        </p:txBody>
      </p:sp>
      <p:sp>
        <p:nvSpPr>
          <p:cNvPr id="6" name="Segnaposto numero diapositiva 5"/>
          <p:cNvSpPr>
            <a:spLocks noGrp="1"/>
          </p:cNvSpPr>
          <p:nvPr>
            <p:ph type="sldNum" sz="quarter" idx="12"/>
          </p:nvPr>
        </p:nvSpPr>
        <p:spPr/>
        <p:txBody>
          <a:bodyPr/>
          <a:lstStyle/>
          <a:p>
            <a:fld id="{257BD457-850B-48C0-BEB1-B2ED301807B1}" type="slidenum">
              <a:rPr lang="it-IT" smtClean="0"/>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Modelli per  il dimensionamento della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24578" name="Picture 2"/>
          <p:cNvPicPr>
            <a:picLocks noChangeAspect="1" noChangeArrowheads="1"/>
          </p:cNvPicPr>
          <p:nvPr/>
        </p:nvPicPr>
        <p:blipFill>
          <a:blip r:embed="rId4" cstate="print"/>
          <a:srcRect/>
          <a:stretch>
            <a:fillRect/>
          </a:stretch>
        </p:blipFill>
        <p:spPr bwMode="auto">
          <a:xfrm>
            <a:off x="1547664" y="1916832"/>
            <a:ext cx="5799661" cy="3528392"/>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257BD457-850B-48C0-BEB1-B2ED301807B1}" type="slidenum">
              <a:rPr lang="it-IT" smtClean="0"/>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Modelli per  il dimensionamento della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25602" name="Picture 2"/>
          <p:cNvPicPr>
            <a:picLocks noChangeAspect="1" noChangeArrowheads="1"/>
          </p:cNvPicPr>
          <p:nvPr/>
        </p:nvPicPr>
        <p:blipFill>
          <a:blip r:embed="rId4" cstate="print"/>
          <a:srcRect/>
          <a:stretch>
            <a:fillRect/>
          </a:stretch>
        </p:blipFill>
        <p:spPr bwMode="auto">
          <a:xfrm>
            <a:off x="1619672" y="2060848"/>
            <a:ext cx="6048672" cy="3306312"/>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257BD457-850B-48C0-BEB1-B2ED301807B1}" type="slidenum">
              <a:rPr lang="it-IT" smtClean="0"/>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Modelli per  il dimensionamento della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26625" name="Rectangle 1"/>
          <p:cNvSpPr>
            <a:spLocks noChangeArrowheads="1"/>
          </p:cNvSpPr>
          <p:nvPr/>
        </p:nvSpPr>
        <p:spPr bwMode="auto">
          <a:xfrm>
            <a:off x="5364088" y="2131260"/>
            <a:ext cx="3312368" cy="28469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Nell’esempio seguente è</a:t>
            </a:r>
            <a:r>
              <a:rPr kumimoji="0" lang="it-IT" sz="1400" b="0" i="0" u="none" strike="noStrike" cap="none" normalizeH="0" dirty="0" smtClean="0">
                <a:ln>
                  <a:noFill/>
                </a:ln>
                <a:solidFill>
                  <a:srgbClr val="0070C0"/>
                </a:solidFill>
                <a:effectLst/>
                <a:latin typeface="Calibri" pitchFamily="34" charset="0"/>
                <a:ea typeface="Times New Roman" pitchFamily="18" charset="0"/>
                <a:cs typeface="Times New Roman" pitchFamily="18" charset="0"/>
              </a:rPr>
              <a:t> riportato il dettaglio del procedimento di calcolo della tubazione 3-1/8 come previsto dall’ASHRAE </a:t>
            </a:r>
            <a:r>
              <a:rPr kumimoji="0" lang="it-IT" sz="1400" b="0" i="0" u="none" strike="noStrike" cap="none" normalizeH="0" dirty="0" err="1" smtClean="0">
                <a:ln>
                  <a:noFill/>
                </a:ln>
                <a:solidFill>
                  <a:srgbClr val="0070C0"/>
                </a:solidFill>
                <a:effectLst/>
                <a:latin typeface="Calibri" pitchFamily="34" charset="0"/>
                <a:ea typeface="Times New Roman" pitchFamily="18" charset="0"/>
                <a:cs typeface="Times New Roman" pitchFamily="18" charset="0"/>
              </a:rPr>
              <a:t>Handbook</a:t>
            </a:r>
            <a:r>
              <a:rPr kumimoji="0" lang="it-IT" sz="1400" b="0" i="0" u="none" strike="noStrike" cap="none" normalizeH="0" dirty="0" smtClean="0">
                <a:ln>
                  <a:noFill/>
                </a:ln>
                <a:solidFill>
                  <a:srgbClr val="0070C0"/>
                </a:solidFill>
                <a:effectLst/>
                <a:latin typeface="Calibri" pitchFamily="34" charset="0"/>
                <a:ea typeface="Times New Roman" pitchFamily="18" charset="0"/>
                <a:cs typeface="Times New Roman" pitchFamily="18" charset="0"/>
              </a:rPr>
              <a:t> 2006 per la seguente configurazione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Dati di Progetto:</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it-IT" sz="1400" b="0" i="0" u="none" strike="noStrike" cap="none" normalizeH="0" baseline="0" dirty="0" smtClean="0">
                <a:ln>
                  <a:noFill/>
                </a:ln>
                <a:solidFill>
                  <a:srgbClr val="0070C0"/>
                </a:solidFill>
                <a:effectLst/>
                <a:cs typeface="Arial" pitchFamily="34" charset="0"/>
              </a:rPr>
              <a:t> Refrigerante R-134</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it-IT" sz="1400" dirty="0" smtClean="0">
                <a:solidFill>
                  <a:srgbClr val="0070C0"/>
                </a:solidFill>
                <a:cs typeface="Arial" pitchFamily="34" charset="0"/>
              </a:rPr>
              <a:t>Temperatura evaporatore 40°F (4,4°C)</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it-IT" sz="1400" b="0" i="0" u="none" strike="noStrike" cap="none" normalizeH="0" baseline="0" dirty="0" smtClean="0">
                <a:ln>
                  <a:noFill/>
                </a:ln>
                <a:solidFill>
                  <a:srgbClr val="0070C0"/>
                </a:solidFill>
                <a:effectLst/>
                <a:cs typeface="Arial" pitchFamily="34" charset="0"/>
              </a:rPr>
              <a:t>Potenza Gruppo 50 </a:t>
            </a:r>
            <a:r>
              <a:rPr kumimoji="0" lang="it-IT" sz="1400" b="0" i="0" u="none" strike="noStrike" cap="none" normalizeH="0" baseline="0" dirty="0" err="1" smtClean="0">
                <a:ln>
                  <a:noFill/>
                </a:ln>
                <a:solidFill>
                  <a:srgbClr val="0070C0"/>
                </a:solidFill>
                <a:effectLst/>
                <a:cs typeface="Arial" pitchFamily="34" charset="0"/>
              </a:rPr>
              <a:t>Tons</a:t>
            </a:r>
            <a:r>
              <a:rPr kumimoji="0" lang="it-IT" sz="1400" b="0" i="0" u="none" strike="noStrike" cap="none" normalizeH="0" baseline="0" dirty="0" smtClean="0">
                <a:ln>
                  <a:noFill/>
                </a:ln>
                <a:solidFill>
                  <a:srgbClr val="0070C0"/>
                </a:solidFill>
                <a:effectLst/>
                <a:cs typeface="Arial" pitchFamily="34" charset="0"/>
              </a:rPr>
              <a:t> (176 kW)</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it-IT" sz="1400" dirty="0" smtClean="0">
                <a:solidFill>
                  <a:srgbClr val="0070C0"/>
                </a:solidFill>
                <a:cs typeface="Arial" pitchFamily="34" charset="0"/>
              </a:rPr>
              <a:t>Lunghezza linea 42ft (12,8m)</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it-IT" sz="1400" b="0" i="0" u="none" strike="noStrike" cap="none" normalizeH="0" baseline="0" dirty="0" smtClean="0">
                <a:ln>
                  <a:noFill/>
                </a:ln>
                <a:solidFill>
                  <a:srgbClr val="0070C0"/>
                </a:solidFill>
                <a:effectLst/>
                <a:cs typeface="Arial" pitchFamily="34" charset="0"/>
              </a:rPr>
              <a:t>Raccordi e curve 22ft (33,7m)</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it-IT" sz="1400" dirty="0" smtClean="0">
                <a:solidFill>
                  <a:srgbClr val="0070C0"/>
                </a:solidFill>
                <a:cs typeface="Arial" pitchFamily="34" charset="0"/>
              </a:rPr>
              <a:t>Lunghezza di calcolo 42+22= 64 </a:t>
            </a:r>
            <a:r>
              <a:rPr lang="it-IT" sz="1400" dirty="0" err="1" smtClean="0">
                <a:solidFill>
                  <a:srgbClr val="0070C0"/>
                </a:solidFill>
                <a:cs typeface="Arial" pitchFamily="34" charset="0"/>
              </a:rPr>
              <a:t>ft</a:t>
            </a:r>
            <a:endParaRPr kumimoji="0" lang="it-IT" sz="1400" b="0" i="0" u="none" strike="noStrike" cap="none" normalizeH="0" baseline="0" dirty="0" smtClean="0">
              <a:ln>
                <a:noFill/>
              </a:ln>
              <a:solidFill>
                <a:srgbClr val="0070C0"/>
              </a:solidFill>
              <a:effectLst/>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683568" y="1772816"/>
            <a:ext cx="4339958" cy="3575016"/>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Modelli per  il dimensionamento della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26625" name="Rectangle 1"/>
          <p:cNvSpPr>
            <a:spLocks noChangeArrowheads="1"/>
          </p:cNvSpPr>
          <p:nvPr/>
        </p:nvSpPr>
        <p:spPr bwMode="auto">
          <a:xfrm>
            <a:off x="5436096" y="1916252"/>
            <a:ext cx="324036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dirty="0" smtClean="0">
                <a:solidFill>
                  <a:srgbClr val="0070C0"/>
                </a:solidFill>
                <a:cs typeface="Arial" pitchFamily="34" charset="0"/>
              </a:rPr>
              <a:t>Lunghezza totale  </a:t>
            </a:r>
            <a:r>
              <a:rPr lang="it-IT" sz="1400" dirty="0" err="1" smtClean="0">
                <a:solidFill>
                  <a:srgbClr val="0070C0"/>
                </a:solidFill>
                <a:cs typeface="Arial" pitchFamily="34" charset="0"/>
              </a:rPr>
              <a:t>L+Leq</a:t>
            </a:r>
            <a:r>
              <a:rPr lang="it-IT" sz="1400" dirty="0" smtClean="0">
                <a:solidFill>
                  <a:srgbClr val="0070C0"/>
                </a:solidFill>
                <a:cs typeface="Arial" pitchFamily="34" charset="0"/>
              </a:rPr>
              <a:t> = 42+10+12= </a:t>
            </a:r>
            <a:r>
              <a:rPr lang="it-IT" sz="1400" dirty="0" smtClean="0">
                <a:solidFill>
                  <a:srgbClr val="FF0000"/>
                </a:solidFill>
                <a:cs typeface="Arial" pitchFamily="34" charset="0"/>
              </a:rPr>
              <a:t>64ft</a:t>
            </a:r>
          </a:p>
          <a:p>
            <a:pPr lvl="0" algn="just" fontAlgn="base">
              <a:spcBef>
                <a:spcPct val="0"/>
              </a:spcBef>
              <a:spcAft>
                <a:spcPct val="0"/>
              </a:spcAft>
            </a:pPr>
            <a:r>
              <a:rPr lang="it-IT" sz="1400" dirty="0" smtClean="0">
                <a:solidFill>
                  <a:srgbClr val="0070C0"/>
                </a:solidFill>
                <a:cs typeface="Arial" pitchFamily="34" charset="0"/>
              </a:rPr>
              <a:t>Al diametro 3-1/8 si percorrono i valori fino al primo valore &gt;50tons, nel caso 57,1 cui corrispondono </a:t>
            </a:r>
            <a:r>
              <a:rPr lang="it-IT" sz="1400" dirty="0" smtClean="0">
                <a:solidFill>
                  <a:srgbClr val="FF0000"/>
                </a:solidFill>
                <a:cs typeface="Arial" pitchFamily="34" charset="0"/>
              </a:rPr>
              <a:t>2°F/40°F/,1,93Pa. </a:t>
            </a:r>
            <a:r>
              <a:rPr lang="it-IT" sz="1400" dirty="0" smtClean="0">
                <a:solidFill>
                  <a:srgbClr val="0070C0"/>
                </a:solidFill>
                <a:cs typeface="Arial" pitchFamily="34" charset="0"/>
              </a:rPr>
              <a:t>Poiché il valore della temperatura  di conden</a:t>
            </a:r>
            <a:r>
              <a:rPr kumimoji="0" lang="it-IT" sz="1400" b="0" i="0" u="none" strike="noStrike" cap="none" normalizeH="0" baseline="0" dirty="0" smtClean="0">
                <a:ln>
                  <a:noFill/>
                </a:ln>
                <a:solidFill>
                  <a:srgbClr val="0070C0"/>
                </a:solidFill>
                <a:effectLst/>
                <a:cs typeface="Arial" pitchFamily="34" charset="0"/>
              </a:rPr>
              <a:t>sazione è 120 &gt; 100 si determina  il coefficiente  di correzione pari a 0,902  da cui si ottiene  la  potenza correlata: 57,1*0,902 =</a:t>
            </a:r>
            <a:r>
              <a:rPr lang="it-IT" sz="1400" dirty="0" smtClean="0">
                <a:solidFill>
                  <a:srgbClr val="FF0000"/>
                </a:solidFill>
                <a:cs typeface="Arial" pitchFamily="34" charset="0"/>
              </a:rPr>
              <a:t>51,5 </a:t>
            </a:r>
            <a:r>
              <a:rPr lang="it-IT" sz="1400" dirty="0" err="1" smtClean="0">
                <a:solidFill>
                  <a:srgbClr val="FF0000"/>
                </a:solidFill>
                <a:cs typeface="Arial" pitchFamily="34" charset="0"/>
              </a:rPr>
              <a:t>tons</a:t>
            </a:r>
            <a:r>
              <a:rPr kumimoji="0" lang="it-IT" sz="1400" b="0" i="0" u="none" strike="noStrike" cap="none" normalizeH="0" baseline="0" dirty="0" smtClean="0">
                <a:ln>
                  <a:noFill/>
                </a:ln>
                <a:solidFill>
                  <a:srgbClr val="007A37"/>
                </a:solidFill>
                <a:effectLst/>
                <a:cs typeface="Arial" pitchFamily="34" charset="0"/>
              </a:rPr>
              <a:t>. </a:t>
            </a:r>
          </a:p>
        </p:txBody>
      </p:sp>
      <p:pic>
        <p:nvPicPr>
          <p:cNvPr id="2050" name="Picture 2"/>
          <p:cNvPicPr>
            <a:picLocks noChangeAspect="1" noChangeArrowheads="1"/>
          </p:cNvPicPr>
          <p:nvPr/>
        </p:nvPicPr>
        <p:blipFill>
          <a:blip r:embed="rId4" cstate="print"/>
          <a:srcRect/>
          <a:stretch>
            <a:fillRect/>
          </a:stretch>
        </p:blipFill>
        <p:spPr bwMode="auto">
          <a:xfrm>
            <a:off x="467544" y="1508012"/>
            <a:ext cx="4896544" cy="3001108"/>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39552" y="4509120"/>
            <a:ext cx="3024336" cy="1075109"/>
          </a:xfrm>
          <a:prstGeom prst="rect">
            <a:avLst/>
          </a:prstGeom>
          <a:noFill/>
          <a:ln w="9525">
            <a:noFill/>
            <a:miter lim="800000"/>
            <a:headEnd/>
            <a:tailEnd/>
          </a:ln>
        </p:spPr>
      </p:pic>
      <p:sp>
        <p:nvSpPr>
          <p:cNvPr id="8" name="CasellaDiTesto 7"/>
          <p:cNvSpPr txBox="1"/>
          <p:nvPr/>
        </p:nvSpPr>
        <p:spPr>
          <a:xfrm rot="5400000">
            <a:off x="-247782" y="2920190"/>
            <a:ext cx="1358064" cy="215444"/>
          </a:xfrm>
          <a:prstGeom prst="rect">
            <a:avLst/>
          </a:prstGeom>
          <a:noFill/>
        </p:spPr>
        <p:txBody>
          <a:bodyPr wrap="none" rtlCol="0">
            <a:spAutoFit/>
          </a:bodyPr>
          <a:lstStyle/>
          <a:p>
            <a:r>
              <a:rPr lang="it-IT" sz="800" dirty="0" err="1" smtClean="0">
                <a:solidFill>
                  <a:srgbClr val="FF0000"/>
                </a:solidFill>
              </a:rPr>
              <a:t>Ltot</a:t>
            </a:r>
            <a:r>
              <a:rPr lang="it-IT" sz="800" dirty="0" smtClean="0">
                <a:solidFill>
                  <a:srgbClr val="FF0000"/>
                </a:solidFill>
              </a:rPr>
              <a:t>. 100ft – T. Cond. 100 </a:t>
            </a:r>
            <a:r>
              <a:rPr lang="it-IT" sz="800" dirty="0" err="1" smtClean="0">
                <a:solidFill>
                  <a:srgbClr val="FF0000"/>
                </a:solidFill>
              </a:rPr>
              <a:t>°F</a:t>
            </a:r>
            <a:r>
              <a:rPr lang="it-IT" sz="800" dirty="0" smtClean="0">
                <a:solidFill>
                  <a:srgbClr val="FF0000"/>
                </a:solidFill>
              </a:rPr>
              <a:t> </a:t>
            </a:r>
            <a:endParaRPr lang="it-IT" sz="800" dirty="0">
              <a:solidFill>
                <a:srgbClr val="FF0000"/>
              </a:solidFill>
            </a:endParaRPr>
          </a:p>
        </p:txBody>
      </p:sp>
      <p:sp>
        <p:nvSpPr>
          <p:cNvPr id="10" name="Freccia in giù 9"/>
          <p:cNvSpPr/>
          <p:nvPr/>
        </p:nvSpPr>
        <p:spPr>
          <a:xfrm>
            <a:off x="6732240" y="4077072"/>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
          <p:cNvSpPr>
            <a:spLocks noChangeArrowheads="1"/>
          </p:cNvSpPr>
          <p:nvPr/>
        </p:nvSpPr>
        <p:spPr bwMode="auto">
          <a:xfrm>
            <a:off x="5364088" y="4694366"/>
            <a:ext cx="3600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sz="1400" b="0" i="1" u="none" strike="noStrike" cap="none" normalizeH="0" baseline="0" dirty="0" smtClean="0">
                <a:ln>
                  <a:noFill/>
                </a:ln>
                <a:solidFill>
                  <a:srgbClr val="FF0000"/>
                </a:solidFill>
                <a:effectLst/>
                <a:cs typeface="Arial" pitchFamily="34" charset="0"/>
              </a:rPr>
              <a:t>Verificare se il DT è minore del DT </a:t>
            </a:r>
            <a:r>
              <a:rPr kumimoji="0" lang="it-IT" sz="1400" b="0" i="1" u="none" strike="noStrike" cap="none" normalizeH="0" baseline="0" dirty="0" err="1" smtClean="0">
                <a:ln>
                  <a:noFill/>
                </a:ln>
                <a:solidFill>
                  <a:srgbClr val="FF0000"/>
                </a:solidFill>
                <a:effectLst/>
                <a:cs typeface="Arial" pitchFamily="34" charset="0"/>
              </a:rPr>
              <a:t>table</a:t>
            </a:r>
            <a:r>
              <a:rPr kumimoji="0" lang="it-IT" sz="1400" b="0" i="1" u="none" strike="noStrike" cap="none" normalizeH="0" baseline="0" dirty="0" smtClean="0">
                <a:ln>
                  <a:noFill/>
                </a:ln>
                <a:solidFill>
                  <a:srgbClr val="FF0000"/>
                </a:solidFill>
                <a:effectLst/>
                <a:cs typeface="Arial" pitchFamily="34" charset="0"/>
              </a:rPr>
              <a:t> 7</a:t>
            </a:r>
          </a:p>
          <a:p>
            <a:pPr lvl="0" algn="just" fontAlgn="base">
              <a:spcBef>
                <a:spcPct val="0"/>
              </a:spcBef>
              <a:spcAft>
                <a:spcPct val="0"/>
              </a:spcAft>
            </a:pPr>
            <a:r>
              <a:rPr lang="it-IT" sz="1400" i="1" dirty="0" smtClean="0">
                <a:solidFill>
                  <a:srgbClr val="FF0000"/>
                </a:solidFill>
                <a:cs typeface="Arial" pitchFamily="34" charset="0"/>
              </a:rPr>
              <a:t>Verificare se il DP è minore del DP </a:t>
            </a:r>
            <a:r>
              <a:rPr lang="it-IT" sz="1400" i="1" dirty="0" err="1" smtClean="0">
                <a:solidFill>
                  <a:srgbClr val="FF0000"/>
                </a:solidFill>
                <a:cs typeface="Arial" pitchFamily="34" charset="0"/>
              </a:rPr>
              <a:t>table</a:t>
            </a:r>
            <a:r>
              <a:rPr lang="it-IT" sz="1400" i="1" dirty="0" smtClean="0">
                <a:solidFill>
                  <a:srgbClr val="FF0000"/>
                </a:solidFill>
                <a:cs typeface="Arial" pitchFamily="34" charset="0"/>
              </a:rPr>
              <a:t> 7</a:t>
            </a:r>
            <a:endParaRPr kumimoji="0" lang="it-IT" sz="1400" b="0" i="1" u="none" strike="noStrike" cap="none" normalizeH="0" baseline="0" dirty="0" smtClean="0">
              <a:ln>
                <a:noFill/>
              </a:ln>
              <a:solidFill>
                <a:srgbClr val="FF0000"/>
              </a:solidFill>
              <a:effectLst/>
              <a:cs typeface="Arial" pitchFamily="34" charset="0"/>
            </a:endParaRPr>
          </a:p>
        </p:txBody>
      </p:sp>
      <p:sp>
        <p:nvSpPr>
          <p:cNvPr id="12" name="Segnaposto numero diapositiva 11"/>
          <p:cNvSpPr>
            <a:spLocks noGrp="1"/>
          </p:cNvSpPr>
          <p:nvPr>
            <p:ph type="sldNum" sz="quarter" idx="12"/>
          </p:nvPr>
        </p:nvSpPr>
        <p:spPr/>
        <p:txBody>
          <a:bodyPr/>
          <a:lstStyle/>
          <a:p>
            <a:fld id="{257BD457-850B-48C0-BEB1-B2ED301807B1}" type="slidenum">
              <a:rPr lang="it-IT" smtClean="0"/>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24744"/>
            <a:ext cx="7772400" cy="432048"/>
          </a:xfrm>
        </p:spPr>
        <p:txBody>
          <a:bodyPr>
            <a:noAutofit/>
          </a:bodyPr>
          <a:lstStyle/>
          <a:p>
            <a:r>
              <a:rPr lang="it-IT" sz="1800" b="1" dirty="0" smtClean="0">
                <a:solidFill>
                  <a:srgbClr val="FF0000"/>
                </a:solidFill>
                <a:latin typeface="+mn-lt"/>
                <a:cs typeface="Courier New" pitchFamily="49" charset="0"/>
              </a:rPr>
              <a:t>Modelli per  il dimensionamento della rete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26625" name="Rectangle 1"/>
          <p:cNvSpPr>
            <a:spLocks noChangeArrowheads="1"/>
          </p:cNvSpPr>
          <p:nvPr/>
        </p:nvSpPr>
        <p:spPr bwMode="auto">
          <a:xfrm>
            <a:off x="4067944" y="2492896"/>
            <a:ext cx="39604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1,2° F &lt;  2 </a:t>
            </a:r>
            <a:r>
              <a:rPr kumimoji="0" lang="it-IT" sz="1400" b="0" i="0" u="none" strike="noStrike" cap="none" normalizeH="0" dirty="0" err="1" smtClean="0">
                <a:ln>
                  <a:noFill/>
                </a:ln>
                <a:solidFill>
                  <a:srgbClr val="FF0000"/>
                </a:solidFill>
                <a:effectLst/>
                <a:latin typeface="Calibri" pitchFamily="34" charset="0"/>
                <a:ea typeface="Times New Roman" pitchFamily="18" charset="0"/>
                <a:cs typeface="Times New Roman" pitchFamily="18" charset="0"/>
              </a:rPr>
              <a:t>°F</a:t>
            </a:r>
            <a:r>
              <a:rPr kumimoji="0" lang="it-IT" sz="1400" b="0" i="0"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VERIFICA POSITIVA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it-IT" sz="1100" b="0" i="0" u="none" strike="noStrike" cap="none" normalizeH="0" baseline="0" dirty="0" smtClean="0">
              <a:ln>
                <a:noFill/>
              </a:ln>
              <a:solidFill>
                <a:schemeClr val="tx1"/>
              </a:solidFill>
              <a:effectLst/>
              <a:cs typeface="Arial"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611560" y="1772816"/>
            <a:ext cx="3268663" cy="179863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11560" y="3645024"/>
            <a:ext cx="3262313" cy="1736725"/>
          </a:xfrm>
          <a:prstGeom prst="rect">
            <a:avLst/>
          </a:prstGeom>
          <a:noFill/>
          <a:ln w="9525">
            <a:noFill/>
            <a:miter lim="800000"/>
            <a:headEnd/>
            <a:tailEnd/>
          </a:ln>
        </p:spPr>
      </p:pic>
      <p:sp>
        <p:nvSpPr>
          <p:cNvPr id="9" name="Rectangle 1"/>
          <p:cNvSpPr>
            <a:spLocks noChangeArrowheads="1"/>
          </p:cNvSpPr>
          <p:nvPr/>
        </p:nvSpPr>
        <p:spPr bwMode="auto">
          <a:xfrm>
            <a:off x="4139952" y="4293096"/>
            <a:ext cx="40324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1,16 PSI &lt;  1,93 PSI   VERIFICA POSITIVA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it-IT" sz="1100" b="0" i="0" u="none" strike="noStrike" cap="none" normalizeH="0" baseline="0" dirty="0" smtClean="0">
              <a:ln>
                <a:noFill/>
              </a:ln>
              <a:solidFill>
                <a:schemeClr val="tx1"/>
              </a:solidFill>
              <a:effectLst/>
              <a:cs typeface="Arial" pitchFamily="34" charset="0"/>
            </a:endParaRPr>
          </a:p>
        </p:txBody>
      </p:sp>
      <p:sp>
        <p:nvSpPr>
          <p:cNvPr id="10" name="Segnaposto numero diapositiva 9"/>
          <p:cNvSpPr>
            <a:spLocks noGrp="1"/>
          </p:cNvSpPr>
          <p:nvPr>
            <p:ph type="sldNum" sz="quarter" idx="12"/>
          </p:nvPr>
        </p:nvSpPr>
        <p:spPr/>
        <p:txBody>
          <a:bodyPr/>
          <a:lstStyle/>
          <a:p>
            <a:fld id="{257BD457-850B-48C0-BEB1-B2ED301807B1}" type="slidenum">
              <a:rPr lang="it-IT" smtClean="0"/>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Massimo contenuto di Refrigerante UNI-EN 378</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26625" name="Rectangle 1"/>
          <p:cNvSpPr>
            <a:spLocks noChangeArrowheads="1"/>
          </p:cNvSpPr>
          <p:nvPr/>
        </p:nvSpPr>
        <p:spPr bwMode="auto">
          <a:xfrm>
            <a:off x="323528" y="1377062"/>
            <a:ext cx="8424936"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dirty="0" smtClean="0">
                <a:ln>
                  <a:noFill/>
                </a:ln>
                <a:solidFill>
                  <a:srgbClr val="0070C0"/>
                </a:solidFill>
                <a:effectLst/>
                <a:latin typeface="Calibri" pitchFamily="34" charset="0"/>
                <a:ea typeface="Times New Roman" pitchFamily="18" charset="0"/>
                <a:cs typeface="Times New Roman" pitchFamily="18" charset="0"/>
              </a:rPr>
              <a:t>I refrigeranti della  serie R----- utilizzati per  la  climatizzazione sono sicuri, antincendio e non sono tossici. Tuttavia se in un ambiente  la  sua  concentrazione  dovesse risultare eccessiva esiste il rischio di asfissia al pari di quello che  può  provocare l’azoto. Di conseguenza sono stati introdotti metodi di calcolo e norme tecniche per  limitare la  quantità di refrigerante presente  negli ambenti in caso di fuoriuscita dovuta a perdite. La UNI-EN 378 contiene  le  prescrizioni per  i requisiti di sicurezza e ambientali per  gli impianti di refrigerazione ed in particolare gli impianti VRF di importante  estensione.</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NB </a:t>
            </a:r>
            <a:r>
              <a:rPr kumimoji="0" lang="it-IT" sz="1400"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La UNI-EN 378 è una  norma  di sicurezza, se disattesa e  si verificano conseguenze per  la  salute delle     </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b="1" i="1" dirty="0" smtClean="0">
                <a:solidFill>
                  <a:srgbClr val="FF0000"/>
                </a:solidFill>
                <a:latin typeface="Calibri" pitchFamily="34" charset="0"/>
                <a:ea typeface="Times New Roman" pitchFamily="18" charset="0"/>
                <a:cs typeface="Times New Roman" pitchFamily="18" charset="0"/>
              </a:rPr>
              <a:t>          </a:t>
            </a:r>
            <a:r>
              <a:rPr kumimoji="0" lang="it-IT" sz="1400"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persone, progettista, installatore e </a:t>
            </a:r>
            <a:r>
              <a:rPr kumimoji="0" lang="it-IT" sz="1400" b="1" i="1" u="none" strike="noStrike" cap="none" normalizeH="0" dirty="0" err="1" smtClean="0">
                <a:ln>
                  <a:noFill/>
                </a:ln>
                <a:solidFill>
                  <a:srgbClr val="FF0000"/>
                </a:solidFill>
                <a:effectLst/>
                <a:latin typeface="Calibri" pitchFamily="34" charset="0"/>
                <a:ea typeface="Times New Roman" pitchFamily="18" charset="0"/>
                <a:cs typeface="Times New Roman" pitchFamily="18" charset="0"/>
              </a:rPr>
              <a:t>DL</a:t>
            </a:r>
            <a:r>
              <a:rPr kumimoji="0" lang="it-IT" sz="1400"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possono essere chiamati in causa e rispondere penalmente delle    </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b="1" i="1" dirty="0" smtClean="0">
                <a:solidFill>
                  <a:srgbClr val="FF0000"/>
                </a:solidFill>
                <a:latin typeface="Calibri" pitchFamily="34" charset="0"/>
                <a:ea typeface="Times New Roman" pitchFamily="18" charset="0"/>
                <a:cs typeface="Times New Roman" pitchFamily="18" charset="0"/>
              </a:rPr>
              <a:t>          </a:t>
            </a:r>
            <a:r>
              <a:rPr kumimoji="0" lang="it-IT" sz="1400"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conseguenze per  la  salute delle persone</a:t>
            </a:r>
            <a:r>
              <a:rPr kumimoji="0" lang="it-IT" sz="1200"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a:t>
            </a:r>
            <a:r>
              <a:rPr kumimoji="0" lang="it-IT"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a:t>
            </a:r>
            <a:r>
              <a:rPr kumimoji="0" lang="it-IT" sz="1200" b="1" i="1"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a:t>
            </a:r>
            <a:endParaRPr kumimoji="0" lang="it-IT" sz="1100" b="1" i="1" u="none" strike="noStrike" cap="none" normalizeH="0" baseline="0" dirty="0" smtClean="0">
              <a:ln>
                <a:noFill/>
              </a:ln>
              <a:solidFill>
                <a:srgbClr val="FF0000"/>
              </a:solidFill>
              <a:effectLst/>
              <a:cs typeface="Arial" pitchFamily="34" charset="0"/>
            </a:endParaRPr>
          </a:p>
        </p:txBody>
      </p:sp>
      <p:sp>
        <p:nvSpPr>
          <p:cNvPr id="14" name="CasellaDiTesto 13"/>
          <p:cNvSpPr txBox="1"/>
          <p:nvPr/>
        </p:nvSpPr>
        <p:spPr>
          <a:xfrm>
            <a:off x="755576" y="3789040"/>
            <a:ext cx="7776864" cy="1754326"/>
          </a:xfrm>
          <a:prstGeom prst="rect">
            <a:avLst/>
          </a:prstGeom>
          <a:noFill/>
        </p:spPr>
        <p:txBody>
          <a:bodyPr wrap="square" rtlCol="0">
            <a:spAutoFit/>
          </a:bodyPr>
          <a:lstStyle/>
          <a:p>
            <a:r>
              <a:rPr lang="it-IT" dirty="0" smtClean="0">
                <a:solidFill>
                  <a:srgbClr val="0070C0"/>
                </a:solidFill>
              </a:rPr>
              <a:t>La Norma definisce le modalità applicative dei sistemi ad espansione  diretta secondo i seguenti criteri:</a:t>
            </a:r>
          </a:p>
          <a:p>
            <a:endParaRPr lang="it-IT" dirty="0" smtClean="0"/>
          </a:p>
          <a:p>
            <a:pPr marL="342900" indent="-342900">
              <a:buFont typeface="+mj-lt"/>
              <a:buAutoNum type="arabicPeriod"/>
            </a:pPr>
            <a:r>
              <a:rPr lang="it-IT" dirty="0" smtClean="0">
                <a:solidFill>
                  <a:srgbClr val="0070C0"/>
                </a:solidFill>
              </a:rPr>
              <a:t>Classificazione  dei sistemi e dei refrigeranti</a:t>
            </a:r>
          </a:p>
          <a:p>
            <a:pPr marL="342900" indent="-342900">
              <a:buFont typeface="+mj-lt"/>
              <a:buAutoNum type="arabicPeriod"/>
            </a:pPr>
            <a:r>
              <a:rPr lang="it-IT" dirty="0" smtClean="0">
                <a:solidFill>
                  <a:srgbClr val="0070C0"/>
                </a:solidFill>
              </a:rPr>
              <a:t>Classificazione  dei locali di impiego</a:t>
            </a:r>
          </a:p>
          <a:p>
            <a:pPr marL="342900" indent="-342900">
              <a:buFont typeface="+mj-lt"/>
              <a:buAutoNum type="arabicPeriod"/>
            </a:pPr>
            <a:r>
              <a:rPr lang="it-IT" dirty="0" smtClean="0">
                <a:solidFill>
                  <a:srgbClr val="FF0000"/>
                </a:solidFill>
              </a:rPr>
              <a:t>Max concentrazione di refrigerante  ammissibile  nei locali</a:t>
            </a:r>
            <a:endParaRPr lang="it-IT" dirty="0">
              <a:solidFill>
                <a:srgbClr val="FF0000"/>
              </a:solidFill>
            </a:endParaRPr>
          </a:p>
        </p:txBody>
      </p:sp>
      <p:sp>
        <p:nvSpPr>
          <p:cNvPr id="7" name="Segnaposto numero diapositiva 6"/>
          <p:cNvSpPr>
            <a:spLocks noGrp="1"/>
          </p:cNvSpPr>
          <p:nvPr>
            <p:ph type="sldNum" sz="quarter" idx="12"/>
          </p:nvPr>
        </p:nvSpPr>
        <p:spPr/>
        <p:txBody>
          <a:bodyPr/>
          <a:lstStyle/>
          <a:p>
            <a:fld id="{257BD457-850B-48C0-BEB1-B2ED301807B1}" type="slidenum">
              <a:rPr lang="it-IT" smtClean="0"/>
              <a:pPr/>
              <a:t>47</a:t>
            </a:fld>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Classificazione  dei Refrigeranti</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7" name="Immagine 6" descr="Capture.jpg"/>
          <p:cNvPicPr>
            <a:picLocks noChangeAspect="1"/>
          </p:cNvPicPr>
          <p:nvPr/>
        </p:nvPicPr>
        <p:blipFill>
          <a:blip r:embed="rId4" cstate="print"/>
          <a:stretch>
            <a:fillRect/>
          </a:stretch>
        </p:blipFill>
        <p:spPr>
          <a:xfrm>
            <a:off x="971600" y="1484784"/>
            <a:ext cx="7403657" cy="2472452"/>
          </a:xfrm>
          <a:prstGeom prst="rect">
            <a:avLst/>
          </a:prstGeom>
        </p:spPr>
      </p:pic>
      <p:pic>
        <p:nvPicPr>
          <p:cNvPr id="8" name="Immagine 7" descr="Capture.jpg"/>
          <p:cNvPicPr>
            <a:picLocks noChangeAspect="1"/>
          </p:cNvPicPr>
          <p:nvPr/>
        </p:nvPicPr>
        <p:blipFill>
          <a:blip r:embed="rId5" cstate="print"/>
          <a:stretch>
            <a:fillRect/>
          </a:stretch>
        </p:blipFill>
        <p:spPr>
          <a:xfrm>
            <a:off x="2195736" y="4437112"/>
            <a:ext cx="4964124" cy="1944216"/>
          </a:xfrm>
          <a:prstGeom prst="rect">
            <a:avLst/>
          </a:prstGeom>
        </p:spPr>
      </p:pic>
      <p:sp>
        <p:nvSpPr>
          <p:cNvPr id="9" name="Segnaposto numero diapositiva 8"/>
          <p:cNvSpPr>
            <a:spLocks noGrp="1"/>
          </p:cNvSpPr>
          <p:nvPr>
            <p:ph type="sldNum" sz="quarter" idx="12"/>
          </p:nvPr>
        </p:nvSpPr>
        <p:spPr/>
        <p:txBody>
          <a:bodyPr/>
          <a:lstStyle/>
          <a:p>
            <a:fld id="{257BD457-850B-48C0-BEB1-B2ED301807B1}" type="slidenum">
              <a:rPr lang="it-IT" smtClean="0"/>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Classificazione  dei Locali</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pic>
        <p:nvPicPr>
          <p:cNvPr id="9" name="Immagine 8" descr="Capture.jpg"/>
          <p:cNvPicPr>
            <a:picLocks noChangeAspect="1"/>
          </p:cNvPicPr>
          <p:nvPr/>
        </p:nvPicPr>
        <p:blipFill>
          <a:blip r:embed="rId4" cstate="print"/>
          <a:stretch>
            <a:fillRect/>
          </a:stretch>
        </p:blipFill>
        <p:spPr>
          <a:xfrm>
            <a:off x="980400" y="1412776"/>
            <a:ext cx="7121026" cy="4680520"/>
          </a:xfrm>
          <a:prstGeom prst="rect">
            <a:avLst/>
          </a:prstGeom>
        </p:spPr>
      </p:pic>
      <p:sp>
        <p:nvSpPr>
          <p:cNvPr id="6" name="Segnaposto numero diapositiva 5"/>
          <p:cNvSpPr>
            <a:spLocks noGrp="1"/>
          </p:cNvSpPr>
          <p:nvPr>
            <p:ph type="sldNum" sz="quarter" idx="12"/>
          </p:nvPr>
        </p:nvSpPr>
        <p:spPr/>
        <p:txBody>
          <a:bodyPr/>
          <a:lstStyle/>
          <a:p>
            <a:fld id="{257BD457-850B-48C0-BEB1-B2ED301807B1}" type="slidenum">
              <a:rPr lang="it-IT" smtClean="0"/>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764704"/>
            <a:ext cx="7772400" cy="648072"/>
          </a:xfrm>
        </p:spPr>
        <p:txBody>
          <a:bodyPr>
            <a:noAutofit/>
          </a:bodyPr>
          <a:lstStyle/>
          <a:p>
            <a:r>
              <a:rPr lang="it-IT" sz="2400" b="1" dirty="0" smtClean="0">
                <a:solidFill>
                  <a:srgbClr val="FF0000"/>
                </a:solidFill>
                <a:latin typeface="+mn-lt"/>
                <a:cs typeface="Courier New" pitchFamily="49" charset="0"/>
              </a:rPr>
              <a:t>NOMENCLATURA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ottotitolo 2"/>
          <p:cNvSpPr txBox="1">
            <a:spLocks/>
          </p:cNvSpPr>
          <p:nvPr/>
        </p:nvSpPr>
        <p:spPr>
          <a:xfrm>
            <a:off x="1259632" y="1412776"/>
            <a:ext cx="6552728" cy="792088"/>
          </a:xfrm>
          <a:prstGeom prst="rect">
            <a:avLst/>
          </a:prstGeom>
          <a:ln w="12700">
            <a:solidFill>
              <a:srgbClr val="007A37"/>
            </a:solidFill>
            <a:prstDash val="solid"/>
          </a:ln>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1" i="0" u="none" strike="noStrike" kern="1200" cap="none" spc="0" normalizeH="0" baseline="0" noProof="0" dirty="0" smtClean="0">
                <a:ln>
                  <a:noFill/>
                </a:ln>
                <a:solidFill>
                  <a:srgbClr val="0070C0"/>
                </a:solidFill>
                <a:effectLst/>
                <a:uLnTx/>
                <a:uFillTx/>
                <a:ea typeface="+mn-ea"/>
                <a:cs typeface="Courier New" pitchFamily="49" charset="0"/>
              </a:rPr>
              <a:t>F-GAS Regolamento sui gas </a:t>
            </a:r>
            <a:r>
              <a:rPr kumimoji="0" lang="it-IT" sz="2400" b="1" i="0" u="none" strike="noStrike" kern="1200" cap="none" spc="0" normalizeH="0" baseline="0" noProof="0" dirty="0" err="1" smtClean="0">
                <a:ln>
                  <a:noFill/>
                </a:ln>
                <a:solidFill>
                  <a:srgbClr val="0070C0"/>
                </a:solidFill>
                <a:effectLst/>
                <a:uLnTx/>
                <a:uFillTx/>
                <a:ea typeface="+mn-ea"/>
                <a:cs typeface="Courier New" pitchFamily="49" charset="0"/>
              </a:rPr>
              <a:t>Fluorati</a:t>
            </a:r>
            <a:r>
              <a:rPr kumimoji="0" lang="it-IT" sz="2400" b="1" i="0" u="none" strike="noStrike" kern="1200" cap="none" spc="0" normalizeH="0" baseline="0" noProof="0" dirty="0" smtClean="0">
                <a:ln>
                  <a:noFill/>
                </a:ln>
                <a:solidFill>
                  <a:srgbClr val="0070C0"/>
                </a:solidFill>
                <a:effectLst/>
                <a:uLnTx/>
                <a:uFillTx/>
                <a:ea typeface="+mn-ea"/>
                <a:cs typeface="Courier New" pitchFamily="49" charset="0"/>
              </a:rPr>
              <a:t> ad effetto Serra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sp>
        <p:nvSpPr>
          <p:cNvPr id="12" name="CasellaDiTesto 11"/>
          <p:cNvSpPr txBox="1"/>
          <p:nvPr/>
        </p:nvSpPr>
        <p:spPr>
          <a:xfrm>
            <a:off x="827584" y="2420888"/>
            <a:ext cx="7560840" cy="3785652"/>
          </a:xfrm>
          <a:prstGeom prst="rect">
            <a:avLst/>
          </a:prstGeom>
          <a:noFill/>
        </p:spPr>
        <p:txBody>
          <a:bodyPr wrap="square" rtlCol="0">
            <a:spAutoFit/>
          </a:bodyPr>
          <a:lstStyle/>
          <a:p>
            <a:pPr algn="just"/>
            <a:r>
              <a:rPr lang="it-IT" sz="1600" b="1" dirty="0" smtClean="0">
                <a:solidFill>
                  <a:srgbClr val="0070C0"/>
                </a:solidFill>
                <a:cs typeface="Courier New" pitchFamily="49" charset="0"/>
              </a:rPr>
              <a:t>Il Regolamento F-GAS un regolamento europeo che ha come obiettivo la riduzione delle emissioni dei gas ad effetto serra, riducendole del 79% entro il 2030.</a:t>
            </a:r>
            <a:r>
              <a:rPr lang="it-IT" sz="1600" dirty="0" smtClean="0"/>
              <a:t> </a:t>
            </a:r>
            <a:r>
              <a:rPr lang="it-IT" sz="1600" b="1" dirty="0" smtClean="0">
                <a:solidFill>
                  <a:srgbClr val="0070C0"/>
                </a:solidFill>
                <a:cs typeface="Courier New" pitchFamily="49" charset="0"/>
              </a:rPr>
              <a:t>Prevede l’obbligo per i </a:t>
            </a:r>
            <a:r>
              <a:rPr lang="it-IT" sz="1600" b="1" dirty="0" err="1" smtClean="0">
                <a:solidFill>
                  <a:srgbClr val="0070C0"/>
                </a:solidFill>
                <a:cs typeface="Courier New" pitchFamily="49" charset="0"/>
              </a:rPr>
              <a:t>commmittenti</a:t>
            </a:r>
            <a:r>
              <a:rPr lang="it-IT" sz="1600" b="1" dirty="0" smtClean="0">
                <a:solidFill>
                  <a:srgbClr val="0070C0"/>
                </a:solidFill>
                <a:cs typeface="Courier New" pitchFamily="49" charset="0"/>
              </a:rPr>
              <a:t> di far eseguire da persone o aziende certificate l’</a:t>
            </a:r>
            <a:r>
              <a:rPr lang="it-IT" sz="1600" b="1" dirty="0" err="1" smtClean="0">
                <a:solidFill>
                  <a:srgbClr val="0070C0"/>
                </a:solidFill>
                <a:cs typeface="Courier New" pitchFamily="49" charset="0"/>
              </a:rPr>
              <a:t>instal-</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lazione</a:t>
            </a:r>
            <a:r>
              <a:rPr lang="it-IT" sz="1600" b="1" dirty="0" smtClean="0">
                <a:solidFill>
                  <a:srgbClr val="0070C0"/>
                </a:solidFill>
                <a:cs typeface="Courier New" pitchFamily="49" charset="0"/>
              </a:rPr>
              <a:t>,smaltimento,nonché controlli periodici di verifica delle perdite di gas refrigerante delle proprie apparecchiature fisse di climatizzazione estiva o delle pompe di calore. Tutti gli anelli della catena devono essere opportunamente informati e formati. Da qui deriva l’obbligo di tracciamento del refrigerante e di certificazione delle persone che installano climatizzatori e pompe di calore. Le imprese installatrici</a:t>
            </a:r>
            <a:r>
              <a:rPr lang="it-IT" sz="1600" dirty="0" smtClean="0"/>
              <a:t> </a:t>
            </a:r>
            <a:r>
              <a:rPr lang="it-IT" sz="1600" b="1" dirty="0" smtClean="0">
                <a:solidFill>
                  <a:srgbClr val="0070C0"/>
                </a:solidFill>
                <a:cs typeface="Courier New" pitchFamily="49" charset="0"/>
              </a:rPr>
              <a:t>hanno l’obbligo di iscrizione al Registro telematico nazionale delle persone e delle imprese certificate, con certificazione rilasciata da un organismo di certificazione autorizzato dal Ministero dell’Ambiente.</a:t>
            </a:r>
          </a:p>
          <a:p>
            <a:pPr algn="just"/>
            <a:endParaRPr lang="it-IT" sz="1600" b="1" dirty="0" smtClean="0">
              <a:solidFill>
                <a:srgbClr val="0070C0"/>
              </a:solidFill>
              <a:latin typeface="Courier New" pitchFamily="49" charset="0"/>
              <a:cs typeface="Courier New" pitchFamily="49" charset="0"/>
            </a:endParaRPr>
          </a:p>
          <a:p>
            <a:pPr algn="just"/>
            <a:endParaRPr lang="it-IT" sz="1600" b="1" dirty="0" smtClean="0">
              <a:solidFill>
                <a:srgbClr val="0070C0"/>
              </a:solidFill>
              <a:latin typeface="Courier New" pitchFamily="49" charset="0"/>
              <a:cs typeface="Courier New" pitchFamily="49" charset="0"/>
            </a:endParaRPr>
          </a:p>
          <a:p>
            <a:pPr algn="just"/>
            <a:endParaRPr lang="it-IT" sz="1600" b="1" dirty="0" smtClean="0">
              <a:solidFill>
                <a:srgbClr val="0070C0"/>
              </a:solidFill>
              <a:latin typeface="Courier New" pitchFamily="49" charset="0"/>
              <a:cs typeface="Courier New" pitchFamily="49" charset="0"/>
            </a:endParaRPr>
          </a:p>
          <a:p>
            <a:pPr algn="just"/>
            <a:endParaRPr lang="it-IT" sz="1600" b="1" dirty="0">
              <a:solidFill>
                <a:srgbClr val="0070C0"/>
              </a:solidFill>
              <a:latin typeface="Courier New" pitchFamily="49" charset="0"/>
              <a:cs typeface="Courier New" pitchFamily="49" charset="0"/>
            </a:endParaRPr>
          </a:p>
        </p:txBody>
      </p:sp>
      <p:sp>
        <p:nvSpPr>
          <p:cNvPr id="13" name="Segnaposto numero diapositiva 12"/>
          <p:cNvSpPr>
            <a:spLocks noGrp="1"/>
          </p:cNvSpPr>
          <p:nvPr>
            <p:ph type="sldNum" sz="quarter" idx="12"/>
          </p:nvPr>
        </p:nvSpPr>
        <p:spPr/>
        <p:txBody>
          <a:bodyPr/>
          <a:lstStyle/>
          <a:p>
            <a:fld id="{257BD457-850B-48C0-BEB1-B2ED301807B1}" type="slidenum">
              <a:rPr lang="it-IT" smtClean="0"/>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Limite di Carica del Refrigerante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23528" y="1692136"/>
            <a:ext cx="84249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solidFill>
                  <a:srgbClr val="0070C0"/>
                </a:solidFill>
                <a:latin typeface="Calibri" pitchFamily="34" charset="0"/>
                <a:ea typeface="Times New Roman" pitchFamily="18" charset="0"/>
                <a:cs typeface="Times New Roman" pitchFamily="18" charset="0"/>
              </a:rPr>
              <a:t>L’Allegato C della parte 1 della norma indica il metodo di calcolo per stabilire la  massima  quantità di gas refrigerante ammissibile in un impianto di climatizzazione. Per un sistema  ad espansione  diretta utilizzante gas R-410°, la  massima  quantità di refrigerante del sistema ammissibile pere  servire ambienti con occupazione  di persone è dato dalla  seguente  relazione:</a:t>
            </a:r>
            <a:endParaRPr kumimoji="0" lang="it-IT" sz="1100" b="1" i="1" u="none" strike="noStrike" cap="none" normalizeH="0" baseline="0" dirty="0" smtClean="0">
              <a:ln>
                <a:noFill/>
              </a:ln>
              <a:solidFill>
                <a:srgbClr val="0070C0"/>
              </a:solidFill>
              <a:effectLst/>
              <a:cs typeface="Arial" pitchFamily="34" charset="0"/>
            </a:endParaRPr>
          </a:p>
        </p:txBody>
      </p:sp>
      <p:pic>
        <p:nvPicPr>
          <p:cNvPr id="7" name="Immagine 6" descr="Capture.jpg"/>
          <p:cNvPicPr>
            <a:picLocks noChangeAspect="1"/>
          </p:cNvPicPr>
          <p:nvPr/>
        </p:nvPicPr>
        <p:blipFill>
          <a:blip r:embed="rId4" cstate="print"/>
          <a:stretch>
            <a:fillRect/>
          </a:stretch>
        </p:blipFill>
        <p:spPr>
          <a:xfrm>
            <a:off x="1835696" y="2996952"/>
            <a:ext cx="5184576" cy="1137623"/>
          </a:xfrm>
          <a:prstGeom prst="rect">
            <a:avLst/>
          </a:prstGeom>
        </p:spPr>
      </p:pic>
      <p:sp>
        <p:nvSpPr>
          <p:cNvPr id="8" name="CasellaDiTesto 7"/>
          <p:cNvSpPr txBox="1"/>
          <p:nvPr/>
        </p:nvSpPr>
        <p:spPr>
          <a:xfrm>
            <a:off x="2195736" y="4221088"/>
            <a:ext cx="3908827" cy="369332"/>
          </a:xfrm>
          <a:prstGeom prst="rect">
            <a:avLst/>
          </a:prstGeom>
          <a:noFill/>
        </p:spPr>
        <p:txBody>
          <a:bodyPr wrap="none" rtlCol="0">
            <a:spAutoFit/>
          </a:bodyPr>
          <a:lstStyle/>
          <a:p>
            <a:r>
              <a:rPr lang="it-IT" dirty="0" smtClean="0"/>
              <a:t>                </a:t>
            </a:r>
            <a:r>
              <a:rPr lang="it-IT" b="1" dirty="0" smtClean="0">
                <a:solidFill>
                  <a:srgbClr val="FF0000"/>
                </a:solidFill>
              </a:rPr>
              <a:t>0,44 è il limite pratico [kg/</a:t>
            </a:r>
            <a:r>
              <a:rPr lang="it-IT" b="1" dirty="0" err="1" smtClean="0">
                <a:solidFill>
                  <a:srgbClr val="FF0000"/>
                </a:solidFill>
              </a:rPr>
              <a:t>mc</a:t>
            </a:r>
            <a:r>
              <a:rPr lang="it-IT" b="1" dirty="0" smtClean="0">
                <a:solidFill>
                  <a:srgbClr val="FF0000"/>
                </a:solidFill>
              </a:rPr>
              <a:t>]</a:t>
            </a:r>
            <a:endParaRPr lang="it-IT" b="1" dirty="0">
              <a:solidFill>
                <a:srgbClr val="FF0000"/>
              </a:solidFill>
            </a:endParaRPr>
          </a:p>
        </p:txBody>
      </p:sp>
      <p:sp>
        <p:nvSpPr>
          <p:cNvPr id="10" name="CasellaDiTesto 9"/>
          <p:cNvSpPr txBox="1"/>
          <p:nvPr/>
        </p:nvSpPr>
        <p:spPr>
          <a:xfrm>
            <a:off x="2339752" y="4653136"/>
            <a:ext cx="4500591" cy="369332"/>
          </a:xfrm>
          <a:prstGeom prst="rect">
            <a:avLst/>
          </a:prstGeom>
          <a:noFill/>
        </p:spPr>
        <p:txBody>
          <a:bodyPr wrap="none" rtlCol="0">
            <a:spAutoFit/>
          </a:bodyPr>
          <a:lstStyle/>
          <a:p>
            <a:pPr algn="just"/>
            <a:r>
              <a:rPr lang="it-IT" b="1" dirty="0" smtClean="0">
                <a:solidFill>
                  <a:srgbClr val="FF0000"/>
                </a:solidFill>
              </a:rPr>
              <a:t>La carica è espressa in kg ed il volume  in </a:t>
            </a:r>
            <a:r>
              <a:rPr lang="it-IT" b="1" dirty="0" err="1" smtClean="0">
                <a:solidFill>
                  <a:srgbClr val="FF0000"/>
                </a:solidFill>
              </a:rPr>
              <a:t>mc</a:t>
            </a:r>
            <a:endParaRPr lang="it-IT" b="1" dirty="0">
              <a:solidFill>
                <a:srgbClr val="FF0000"/>
              </a:solidFill>
            </a:endParaRPr>
          </a:p>
        </p:txBody>
      </p:sp>
      <p:sp>
        <p:nvSpPr>
          <p:cNvPr id="9" name="Segnaposto numero diapositiva 8"/>
          <p:cNvSpPr>
            <a:spLocks noGrp="1"/>
          </p:cNvSpPr>
          <p:nvPr>
            <p:ph type="sldNum" sz="quarter" idx="12"/>
          </p:nvPr>
        </p:nvSpPr>
        <p:spPr/>
        <p:txBody>
          <a:bodyPr/>
          <a:lstStyle/>
          <a:p>
            <a:fld id="{257BD457-850B-48C0-BEB1-B2ED301807B1}" type="slidenum">
              <a:rPr lang="it-IT" smtClean="0"/>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Limite di Carica del Refrigerante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23528" y="1368972"/>
            <a:ext cx="842493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solidFill>
                  <a:srgbClr val="0070C0"/>
                </a:solidFill>
                <a:latin typeface="Calibri" pitchFamily="34" charset="0"/>
                <a:ea typeface="Times New Roman" pitchFamily="18" charset="0"/>
                <a:cs typeface="Times New Roman" pitchFamily="18" charset="0"/>
              </a:rPr>
              <a:t> Il Limite Pratico per  il gruppo A1 di refrigeranti si basa sull’effetto dovuto ad un’improvvisa e consistente  uscita di refrigerante con breve tempo di esposizione.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400" b="1" i="1" u="none" strike="noStrike" cap="none" normalizeH="0" baseline="0" dirty="0" smtClean="0">
              <a:ln>
                <a:noFill/>
              </a:ln>
              <a:solidFill>
                <a:schemeClr val="tx1"/>
              </a:solidFill>
              <a:effectLst/>
              <a:latin typeface="Calibri" pitchFamily="34" charset="0"/>
              <a:cs typeface="Times New Roman" pitchFamily="18" charset="0"/>
            </a:endParaRP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lang="it-IT" sz="1400" b="1" i="1" dirty="0" smtClean="0">
                <a:solidFill>
                  <a:srgbClr val="FF0000"/>
                </a:solidFill>
                <a:latin typeface="Calibri" pitchFamily="34" charset="0"/>
                <a:cs typeface="Times New Roman" pitchFamily="18" charset="0"/>
              </a:rPr>
              <a:t>Improvvisa e consistente fuoriuscita: </a:t>
            </a:r>
            <a:r>
              <a:rPr lang="it-IT" sz="1400" b="1" dirty="0" err="1" smtClean="0">
                <a:solidFill>
                  <a:srgbClr val="0070C0"/>
                </a:solidFill>
                <a:latin typeface="Calibri" pitchFamily="34" charset="0"/>
                <a:cs typeface="Times New Roman" pitchFamily="18" charset="0"/>
              </a:rPr>
              <a:t>fuoriuscita</a:t>
            </a:r>
            <a:r>
              <a:rPr lang="it-IT" sz="1400" b="1" dirty="0" smtClean="0">
                <a:solidFill>
                  <a:srgbClr val="0070C0"/>
                </a:solidFill>
                <a:latin typeface="Calibri" pitchFamily="34" charset="0"/>
                <a:cs typeface="Times New Roman" pitchFamily="18" charset="0"/>
              </a:rPr>
              <a:t> e vaporizzazione della maggior parte della carica totale di        refrigerante  in breve tempo (meno di 5 min)</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kumimoji="0" lang="it-IT" sz="1400" b="1" i="1" u="none" strike="noStrike" cap="none" normalizeH="0" baseline="0" dirty="0" smtClean="0">
                <a:ln>
                  <a:noFill/>
                </a:ln>
                <a:solidFill>
                  <a:srgbClr val="FF0000"/>
                </a:solidFill>
                <a:effectLst/>
                <a:latin typeface="Calibri" pitchFamily="34" charset="0"/>
                <a:cs typeface="Times New Roman" pitchFamily="18" charset="0"/>
              </a:rPr>
              <a:t>Breve tempo di esposizione: </a:t>
            </a:r>
            <a:r>
              <a:rPr kumimoji="0" lang="it-IT" sz="1400" b="1" u="none" strike="noStrike" cap="none" normalizeH="0" baseline="0" dirty="0" smtClean="0">
                <a:ln>
                  <a:noFill/>
                </a:ln>
                <a:solidFill>
                  <a:srgbClr val="0070C0"/>
                </a:solidFill>
                <a:effectLst/>
                <a:latin typeface="Calibri" pitchFamily="34" charset="0"/>
                <a:cs typeface="Times New Roman" pitchFamily="18" charset="0"/>
              </a:rPr>
              <a:t>massimo tempo di esposizione dell’uomo a una  consistente fuoriuscita di refrigerante (</a:t>
            </a:r>
            <a:r>
              <a:rPr kumimoji="0" lang="it-IT" sz="1400" b="1" u="none" strike="noStrike" cap="none" normalizeH="0" dirty="0" smtClean="0">
                <a:ln>
                  <a:noFill/>
                </a:ln>
                <a:solidFill>
                  <a:srgbClr val="0070C0"/>
                </a:solidFill>
                <a:effectLst/>
                <a:latin typeface="Calibri" pitchFamily="34" charset="0"/>
                <a:cs typeface="Times New Roman" pitchFamily="18" charset="0"/>
              </a:rPr>
              <a:t> 10 min. </a:t>
            </a:r>
            <a:r>
              <a:rPr kumimoji="0" lang="it-IT" sz="1400" b="1" u="none" strike="noStrike" cap="none" normalizeH="0" dirty="0" err="1" smtClean="0">
                <a:ln>
                  <a:noFill/>
                </a:ln>
                <a:solidFill>
                  <a:srgbClr val="0070C0"/>
                </a:solidFill>
                <a:effectLst/>
                <a:latin typeface="Calibri" pitchFamily="34" charset="0"/>
                <a:cs typeface="Times New Roman" pitchFamily="18" charset="0"/>
              </a:rPr>
              <a:t>max</a:t>
            </a:r>
            <a:r>
              <a:rPr kumimoji="0" lang="it-IT" sz="1400" b="1" u="none" strike="noStrike" cap="none" normalizeH="0" dirty="0" smtClean="0">
                <a:ln>
                  <a:noFill/>
                </a:ln>
                <a:solidFill>
                  <a:srgbClr val="0070C0"/>
                </a:solidFill>
                <a:effectLst/>
                <a:latin typeface="Calibri" pitchFamily="34" charset="0"/>
                <a:cs typeface="Times New Roman" pitchFamily="18" charset="0"/>
              </a:rPr>
              <a:t>)</a:t>
            </a:r>
            <a:endParaRPr kumimoji="0" lang="it-IT" sz="1100" b="1" i="1" u="none" strike="noStrike" cap="none" normalizeH="0" baseline="0" dirty="0" smtClean="0">
              <a:ln>
                <a:noFill/>
              </a:ln>
              <a:solidFill>
                <a:srgbClr val="0070C0"/>
              </a:solidFill>
              <a:effectLst/>
              <a:cs typeface="Arial" pitchFamily="34" charset="0"/>
            </a:endParaRPr>
          </a:p>
        </p:txBody>
      </p:sp>
      <p:pic>
        <p:nvPicPr>
          <p:cNvPr id="9" name="Immagine 8" descr="Capture.jpg"/>
          <p:cNvPicPr>
            <a:picLocks noChangeAspect="1"/>
          </p:cNvPicPr>
          <p:nvPr/>
        </p:nvPicPr>
        <p:blipFill>
          <a:blip r:embed="rId4" cstate="print"/>
          <a:stretch>
            <a:fillRect/>
          </a:stretch>
        </p:blipFill>
        <p:spPr>
          <a:xfrm>
            <a:off x="323528" y="2996952"/>
            <a:ext cx="8496944" cy="1493968"/>
          </a:xfrm>
          <a:prstGeom prst="rect">
            <a:avLst/>
          </a:prstGeom>
        </p:spPr>
      </p:pic>
      <p:sp>
        <p:nvSpPr>
          <p:cNvPr id="10" name="Rectangle 1"/>
          <p:cNvSpPr>
            <a:spLocks noChangeArrowheads="1"/>
          </p:cNvSpPr>
          <p:nvPr/>
        </p:nvSpPr>
        <p:spPr bwMode="auto">
          <a:xfrm>
            <a:off x="395536" y="4904293"/>
            <a:ext cx="84249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Calibri" pitchFamily="34" charset="0"/>
                <a:ea typeface="Times New Roman" pitchFamily="18" charset="0"/>
                <a:cs typeface="Times New Roman" pitchFamily="18" charset="0"/>
              </a:rPr>
              <a:t> </a:t>
            </a:r>
            <a:r>
              <a:rPr lang="it-IT" sz="1400" b="1" dirty="0" smtClean="0">
                <a:solidFill>
                  <a:srgbClr val="0070C0"/>
                </a:solidFill>
                <a:latin typeface="Calibri" pitchFamily="34" charset="0"/>
                <a:ea typeface="Times New Roman" pitchFamily="18" charset="0"/>
                <a:cs typeface="Times New Roman" pitchFamily="18" charset="0"/>
              </a:rPr>
              <a:t>Per determinare la massima  carica dell’</a:t>
            </a:r>
            <a:r>
              <a:rPr lang="it-IT" sz="1400" b="1" i="1" dirty="0" smtClean="0">
                <a:solidFill>
                  <a:srgbClr val="0070C0"/>
                </a:solidFill>
                <a:latin typeface="Calibri" pitchFamily="34" charset="0"/>
                <a:ea typeface="Times New Roman" pitchFamily="18" charset="0"/>
                <a:cs typeface="Times New Roman" pitchFamily="18" charset="0"/>
              </a:rPr>
              <a:t>INTERO </a:t>
            </a:r>
            <a:r>
              <a:rPr lang="it-IT" sz="1400" b="1" i="1" dirty="0" smtClean="0">
                <a:solidFill>
                  <a:srgbClr val="FF0000"/>
                </a:solidFill>
                <a:latin typeface="Calibri" pitchFamily="34" charset="0"/>
                <a:ea typeface="Times New Roman" pitchFamily="18" charset="0"/>
                <a:cs typeface="Times New Roman" pitchFamily="18" charset="0"/>
              </a:rPr>
              <a:t>CIRCUITO</a:t>
            </a:r>
            <a:r>
              <a:rPr lang="it-IT" sz="1400" dirty="0" smtClean="0">
                <a:latin typeface="Calibri" pitchFamily="34" charset="0"/>
                <a:ea typeface="Times New Roman" pitchFamily="18" charset="0"/>
                <a:cs typeface="Times New Roman" pitchFamily="18" charset="0"/>
              </a:rPr>
              <a:t> </a:t>
            </a:r>
            <a:r>
              <a:rPr lang="it-IT" sz="1400" b="1" dirty="0" smtClean="0">
                <a:solidFill>
                  <a:srgbClr val="0070C0"/>
                </a:solidFill>
                <a:latin typeface="Calibri" pitchFamily="34" charset="0"/>
                <a:ea typeface="Times New Roman" pitchFamily="18" charset="0"/>
                <a:cs typeface="Times New Roman" pitchFamily="18" charset="0"/>
              </a:rPr>
              <a:t>va considerato il volume  più piccolo dei locali in cui sono presenti terminali serviti dal singolo circuito dell’impianto di climatizzazione  ad espansione  diretta.  In un albergo con camere singole  da 14 mq e 38 </a:t>
            </a:r>
            <a:r>
              <a:rPr lang="it-IT" sz="1400" b="1" dirty="0" err="1" smtClean="0">
                <a:solidFill>
                  <a:srgbClr val="0070C0"/>
                </a:solidFill>
                <a:latin typeface="Calibri" pitchFamily="34" charset="0"/>
                <a:ea typeface="Times New Roman" pitchFamily="18" charset="0"/>
                <a:cs typeface="Times New Roman" pitchFamily="18" charset="0"/>
              </a:rPr>
              <a:t>mc</a:t>
            </a:r>
            <a:r>
              <a:rPr lang="it-IT" sz="1400" b="1" dirty="0" smtClean="0">
                <a:solidFill>
                  <a:srgbClr val="0070C0"/>
                </a:solidFill>
                <a:latin typeface="Calibri" pitchFamily="34" charset="0"/>
                <a:ea typeface="Times New Roman" pitchFamily="18" charset="0"/>
                <a:cs typeface="Times New Roman" pitchFamily="18" charset="0"/>
              </a:rPr>
              <a:t> la  </a:t>
            </a:r>
            <a:r>
              <a:rPr lang="it-IT" sz="1400" b="1" dirty="0" err="1" smtClean="0">
                <a:solidFill>
                  <a:srgbClr val="0070C0"/>
                </a:solidFill>
                <a:latin typeface="Calibri" pitchFamily="34" charset="0"/>
                <a:ea typeface="Times New Roman" pitchFamily="18" charset="0"/>
                <a:cs typeface="Times New Roman" pitchFamily="18" charset="0"/>
              </a:rPr>
              <a:t>max</a:t>
            </a:r>
            <a:r>
              <a:rPr lang="it-IT" sz="1400" b="1" dirty="0" smtClean="0">
                <a:solidFill>
                  <a:srgbClr val="0070C0"/>
                </a:solidFill>
                <a:latin typeface="Calibri" pitchFamily="34" charset="0"/>
                <a:ea typeface="Times New Roman" pitchFamily="18" charset="0"/>
                <a:cs typeface="Times New Roman" pitchFamily="18" charset="0"/>
              </a:rPr>
              <a:t> carica ammessa sarà </a:t>
            </a:r>
            <a:r>
              <a:rPr lang="it-IT" sz="1400" b="1" dirty="0" smtClean="0">
                <a:solidFill>
                  <a:srgbClr val="0070C0"/>
                </a:solidFill>
                <a:latin typeface="Calibri" pitchFamily="34" charset="0"/>
                <a:ea typeface="Times New Roman" pitchFamily="18" charset="0"/>
                <a:cs typeface="Times New Roman" pitchFamily="18" charset="0"/>
                <a:sym typeface="Wingdings" pitchFamily="2" charset="2"/>
              </a:rPr>
              <a:t> 38*0,44 = 16,7 kg.  La EN-378 limita la potenza </a:t>
            </a:r>
            <a:r>
              <a:rPr lang="it-IT" sz="1400" b="1" dirty="0" err="1" smtClean="0">
                <a:solidFill>
                  <a:srgbClr val="0070C0"/>
                </a:solidFill>
                <a:latin typeface="Calibri" pitchFamily="34" charset="0"/>
                <a:ea typeface="Times New Roman" pitchFamily="18" charset="0"/>
                <a:cs typeface="Times New Roman" pitchFamily="18" charset="0"/>
                <a:sym typeface="Wingdings" pitchFamily="2" charset="2"/>
              </a:rPr>
              <a:t>max</a:t>
            </a:r>
            <a:r>
              <a:rPr lang="it-IT" sz="1400" b="1" dirty="0" smtClean="0">
                <a:solidFill>
                  <a:srgbClr val="0070C0"/>
                </a:solidFill>
                <a:latin typeface="Calibri" pitchFamily="34" charset="0"/>
                <a:ea typeface="Times New Roman" pitchFamily="18" charset="0"/>
                <a:cs typeface="Times New Roman" pitchFamily="18" charset="0"/>
                <a:sym typeface="Wingdings" pitchFamily="2" charset="2"/>
              </a:rPr>
              <a:t>  installabile per singolo circuito, ma  sono possibili accorgimenti come  di seguito descritto </a:t>
            </a:r>
            <a:endParaRPr kumimoji="0" lang="it-IT" sz="1100" b="1" i="1" u="none" strike="noStrike" cap="none" normalizeH="0" baseline="0" dirty="0" smtClean="0">
              <a:ln>
                <a:noFill/>
              </a:ln>
              <a:solidFill>
                <a:srgbClr val="0070C0"/>
              </a:solidFill>
              <a:effectLst/>
              <a:cs typeface="Arial" pitchFamily="34" charset="0"/>
            </a:endParaRPr>
          </a:p>
        </p:txBody>
      </p:sp>
      <p:sp>
        <p:nvSpPr>
          <p:cNvPr id="8" name="Segnaposto numero diapositiva 7"/>
          <p:cNvSpPr>
            <a:spLocks noGrp="1"/>
          </p:cNvSpPr>
          <p:nvPr>
            <p:ph type="sldNum" sz="quarter" idx="12"/>
          </p:nvPr>
        </p:nvSpPr>
        <p:spPr/>
        <p:txBody>
          <a:bodyPr/>
          <a:lstStyle/>
          <a:p>
            <a:fld id="{257BD457-850B-48C0-BEB1-B2ED301807B1}" type="slidenum">
              <a:rPr lang="it-IT" smtClean="0"/>
              <a:pPr/>
              <a:t>51</a:t>
            </a:fld>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Limite di Carica del Refrigerante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23528" y="1214899"/>
            <a:ext cx="8424936"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lang="it-IT" sz="1400" b="1" i="1" dirty="0" smtClean="0">
                <a:solidFill>
                  <a:srgbClr val="FF0000"/>
                </a:solidFill>
                <a:latin typeface="Calibri" pitchFamily="34" charset="0"/>
                <a:cs typeface="Times New Roman" pitchFamily="18" charset="0"/>
              </a:rPr>
              <a:t>Suddivisione  della linea in più circuiti: </a:t>
            </a:r>
            <a:r>
              <a:rPr lang="it-IT" sz="1400" b="1" dirty="0" smtClean="0">
                <a:solidFill>
                  <a:srgbClr val="0070C0"/>
                </a:solidFill>
                <a:latin typeface="Calibri" pitchFamily="34" charset="0"/>
                <a:cs typeface="Times New Roman" pitchFamily="18" charset="0"/>
              </a:rPr>
              <a:t>realizzare più circuiti, ognuno con propria coppia  di tubazioni  e propria unità esterna </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kumimoji="0" lang="it-IT" sz="1400" b="1" i="1" u="none" strike="noStrike" cap="none" normalizeH="0" baseline="0" dirty="0" smtClean="0">
                <a:ln>
                  <a:noFill/>
                </a:ln>
                <a:solidFill>
                  <a:srgbClr val="FF0000"/>
                </a:solidFill>
                <a:effectLst/>
                <a:latin typeface="Calibri" pitchFamily="34" charset="0"/>
                <a:cs typeface="Times New Roman" pitchFamily="18" charset="0"/>
              </a:rPr>
              <a:t>Ventilazione Meccanica: </a:t>
            </a:r>
            <a:r>
              <a:rPr kumimoji="0" lang="it-IT" sz="1400" b="1" u="none" strike="noStrike" cap="none" normalizeH="0" dirty="0" smtClean="0">
                <a:ln>
                  <a:noFill/>
                </a:ln>
                <a:solidFill>
                  <a:srgbClr val="0070C0"/>
                </a:solidFill>
                <a:effectLst/>
                <a:latin typeface="Calibri" pitchFamily="34" charset="0"/>
                <a:cs typeface="Times New Roman" pitchFamily="18" charset="0"/>
              </a:rPr>
              <a:t>in presenza dell’impianto di aria primaria il volume dell’aria di rinnovo può essere sommato al volume  del locale, ma  soltanto per la  portata relativa a 10 min, ovvero 1/6 dei volumi di ricambio  del locale</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lang="it-IT" sz="1400" b="1" i="1" dirty="0" smtClean="0">
                <a:solidFill>
                  <a:srgbClr val="FF0000"/>
                </a:solidFill>
                <a:latin typeface="Calibri" pitchFamily="34" charset="0"/>
                <a:cs typeface="Times New Roman" pitchFamily="18" charset="0"/>
              </a:rPr>
              <a:t>Utilizzo di altra Norma: </a:t>
            </a:r>
            <a:r>
              <a:rPr lang="it-IT" sz="1400" b="1" dirty="0" smtClean="0">
                <a:solidFill>
                  <a:srgbClr val="0070C0"/>
                </a:solidFill>
                <a:latin typeface="Calibri" pitchFamily="34" charset="0"/>
                <a:cs typeface="Times New Roman" pitchFamily="18" charset="0"/>
              </a:rPr>
              <a:t>la UNI-EN-378 non è una  norma  **armonizzata</a:t>
            </a:r>
            <a:r>
              <a:rPr kumimoji="0" lang="it-IT" sz="1400" b="1" i="1" u="none" strike="noStrike" cap="none" normalizeH="0" dirty="0" smtClean="0">
                <a:ln>
                  <a:noFill/>
                </a:ln>
                <a:solidFill>
                  <a:srgbClr val="0070C0"/>
                </a:solidFill>
                <a:effectLst/>
                <a:latin typeface="Calibri" pitchFamily="34" charset="0"/>
                <a:cs typeface="Times New Roman" pitchFamily="18" charset="0"/>
              </a:rPr>
              <a:t> </a:t>
            </a:r>
            <a:r>
              <a:rPr kumimoji="0" lang="it-IT" sz="1400" b="1" u="none" strike="noStrike" cap="none" normalizeH="0" dirty="0" smtClean="0">
                <a:ln>
                  <a:noFill/>
                </a:ln>
                <a:solidFill>
                  <a:srgbClr val="0070C0"/>
                </a:solidFill>
                <a:effectLst/>
                <a:latin typeface="Calibri" pitchFamily="34" charset="0"/>
                <a:cs typeface="Times New Roman" pitchFamily="18" charset="0"/>
              </a:rPr>
              <a:t>, ovvero è una  norma  tecnica  senza  riferimento legislativo. Il professionista  pertanto può utilizzare altre norme con stesso oggetto sotto la  propria  responsabilità, ad Es. JRA-JL 13 prevista dal  “</a:t>
            </a:r>
            <a:r>
              <a:rPr kumimoji="0" lang="it-IT" sz="1400" b="1" u="none" strike="noStrike" cap="none" normalizeH="0" dirty="0" err="1" smtClean="0">
                <a:ln>
                  <a:noFill/>
                </a:ln>
                <a:solidFill>
                  <a:srgbClr val="0070C0"/>
                </a:solidFill>
                <a:effectLst/>
                <a:latin typeface="Calibri" pitchFamily="34" charset="0"/>
                <a:cs typeface="Times New Roman" pitchFamily="18" charset="0"/>
              </a:rPr>
              <a:t>Japanese</a:t>
            </a:r>
            <a:r>
              <a:rPr kumimoji="0" lang="it-IT" sz="1400" b="1" u="none" strike="noStrike" cap="none" normalizeH="0" dirty="0" smtClean="0">
                <a:ln>
                  <a:noFill/>
                </a:ln>
                <a:solidFill>
                  <a:srgbClr val="0070C0"/>
                </a:solidFill>
                <a:effectLst/>
                <a:latin typeface="Calibri" pitchFamily="34" charset="0"/>
                <a:cs typeface="Times New Roman" pitchFamily="18" charset="0"/>
              </a:rPr>
              <a:t> </a:t>
            </a:r>
            <a:r>
              <a:rPr kumimoji="0" lang="it-IT" sz="1400" b="1" u="none" strike="noStrike" cap="none" normalizeH="0" dirty="0" err="1" smtClean="0">
                <a:ln>
                  <a:noFill/>
                </a:ln>
                <a:solidFill>
                  <a:srgbClr val="0070C0"/>
                </a:solidFill>
                <a:effectLst/>
                <a:latin typeface="Calibri" pitchFamily="34" charset="0"/>
                <a:cs typeface="Times New Roman" pitchFamily="18" charset="0"/>
              </a:rPr>
              <a:t>Refrigeration</a:t>
            </a:r>
            <a:r>
              <a:rPr kumimoji="0" lang="it-IT" sz="1400" b="1" u="none" strike="noStrike" cap="none" normalizeH="0" dirty="0" smtClean="0">
                <a:ln>
                  <a:noFill/>
                </a:ln>
                <a:solidFill>
                  <a:srgbClr val="0070C0"/>
                </a:solidFill>
                <a:effectLst/>
                <a:latin typeface="Calibri" pitchFamily="34" charset="0"/>
                <a:cs typeface="Times New Roman" pitchFamily="18" charset="0"/>
              </a:rPr>
              <a:t> and Air </a:t>
            </a:r>
            <a:r>
              <a:rPr kumimoji="0" lang="it-IT" sz="1400" b="1" u="none" strike="noStrike" cap="none" normalizeH="0" dirty="0" err="1" smtClean="0">
                <a:ln>
                  <a:noFill/>
                </a:ln>
                <a:solidFill>
                  <a:srgbClr val="0070C0"/>
                </a:solidFill>
                <a:effectLst/>
                <a:latin typeface="Calibri" pitchFamily="34" charset="0"/>
                <a:cs typeface="Times New Roman" pitchFamily="18" charset="0"/>
              </a:rPr>
              <a:t>Conditioning</a:t>
            </a:r>
            <a:r>
              <a:rPr kumimoji="0" lang="it-IT" sz="1400" b="1" u="none" strike="noStrike" cap="none" normalizeH="0" dirty="0" smtClean="0">
                <a:ln>
                  <a:noFill/>
                </a:ln>
                <a:solidFill>
                  <a:srgbClr val="0070C0"/>
                </a:solidFill>
                <a:effectLst/>
                <a:latin typeface="Calibri" pitchFamily="34" charset="0"/>
                <a:cs typeface="Times New Roman" pitchFamily="18" charset="0"/>
              </a:rPr>
              <a:t> </a:t>
            </a:r>
            <a:r>
              <a:rPr kumimoji="0" lang="it-IT" sz="1400" b="1" u="none" strike="noStrike" cap="none" normalizeH="0" dirty="0" err="1" smtClean="0">
                <a:ln>
                  <a:noFill/>
                </a:ln>
                <a:solidFill>
                  <a:srgbClr val="0070C0"/>
                </a:solidFill>
                <a:effectLst/>
                <a:latin typeface="Calibri" pitchFamily="34" charset="0"/>
                <a:cs typeface="Times New Roman" pitchFamily="18" charset="0"/>
              </a:rPr>
              <a:t>Industry</a:t>
            </a:r>
            <a:r>
              <a:rPr kumimoji="0" lang="it-IT" sz="1400" b="1" u="none" strike="noStrike" cap="none" normalizeH="0" dirty="0" smtClean="0">
                <a:ln>
                  <a:noFill/>
                </a:ln>
                <a:solidFill>
                  <a:srgbClr val="0070C0"/>
                </a:solidFill>
                <a:effectLst/>
                <a:latin typeface="Calibri" pitchFamily="34" charset="0"/>
                <a:cs typeface="Times New Roman" pitchFamily="18" charset="0"/>
              </a:rPr>
              <a:t> </a:t>
            </a:r>
            <a:r>
              <a:rPr kumimoji="0" lang="it-IT" sz="1400" b="1" u="none" strike="noStrike" cap="none" normalizeH="0" dirty="0" err="1" smtClean="0">
                <a:ln>
                  <a:noFill/>
                </a:ln>
                <a:solidFill>
                  <a:srgbClr val="0070C0"/>
                </a:solidFill>
                <a:effectLst/>
                <a:latin typeface="Calibri" pitchFamily="34" charset="0"/>
                <a:cs typeface="Times New Roman" pitchFamily="18" charset="0"/>
              </a:rPr>
              <a:t>Association</a:t>
            </a:r>
            <a:r>
              <a:rPr kumimoji="0" lang="it-IT" sz="1400" b="1" u="none" strike="noStrike" cap="none" normalizeH="0" dirty="0" smtClean="0">
                <a:ln>
                  <a:noFill/>
                </a:ln>
                <a:solidFill>
                  <a:srgbClr val="0070C0"/>
                </a:solidFill>
                <a:effectLst/>
                <a:latin typeface="Calibri" pitchFamily="34" charset="0"/>
                <a:cs typeface="Times New Roman" pitchFamily="18" charset="0"/>
              </a:rPr>
              <a:t>” [JRAIA]. </a:t>
            </a:r>
          </a:p>
          <a:p>
            <a:pPr marL="228600" lvl="0" indent="-228600" algn="just" fontAlgn="base">
              <a:spcBef>
                <a:spcPct val="0"/>
              </a:spcBef>
              <a:spcAft>
                <a:spcPct val="0"/>
              </a:spcAft>
            </a:pPr>
            <a:r>
              <a:rPr lang="it-IT" sz="1400" baseline="0" dirty="0" smtClean="0">
                <a:solidFill>
                  <a:srgbClr val="FF0000"/>
                </a:solidFill>
                <a:latin typeface="Calibri" pitchFamily="34" charset="0"/>
                <a:cs typeface="Times New Roman" pitchFamily="18" charset="0"/>
              </a:rPr>
              <a:t>   **</a:t>
            </a:r>
            <a:r>
              <a:rPr lang="it-IT" sz="1400" dirty="0" smtClean="0">
                <a:solidFill>
                  <a:srgbClr val="FF0000"/>
                </a:solidFill>
              </a:rPr>
              <a:t> Una norma si dice “armonizzata”, quando i suoi riferimenti sono pubblicati sulla Gazzetta Ufficiale delle Comunità Europee (GUCE) in relazione a una direttiva</a:t>
            </a:r>
            <a:endParaRPr lang="it-IT" sz="1400" baseline="0" dirty="0" smtClean="0">
              <a:solidFill>
                <a:srgbClr val="FF0000"/>
              </a:solidFill>
              <a:latin typeface="Calibri" pitchFamily="34" charset="0"/>
              <a:cs typeface="Times New Roman" pitchFamily="18" charset="0"/>
            </a:endParaRP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endParaRPr kumimoji="0" lang="it-IT" sz="1100" u="none" strike="noStrike" cap="none" normalizeH="0" baseline="0" dirty="0" smtClean="0">
              <a:ln>
                <a:noFill/>
              </a:ln>
              <a:effectLst/>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tabLst/>
            </a:pPr>
            <a:r>
              <a:rPr lang="it-IT" sz="1400" b="1" dirty="0" smtClean="0">
                <a:solidFill>
                  <a:srgbClr val="0070C0"/>
                </a:solidFill>
                <a:cs typeface="Arial" pitchFamily="34" charset="0"/>
              </a:rPr>
              <a:t>La Norma  JRA-JL13 è simile alla 378 ma contiene  un’ulteriore indicazione per  il calcolo della  </a:t>
            </a:r>
            <a:r>
              <a:rPr lang="it-IT" sz="1400" b="1" dirty="0" err="1" smtClean="0">
                <a:solidFill>
                  <a:srgbClr val="0070C0"/>
                </a:solidFill>
                <a:cs typeface="Arial" pitchFamily="34" charset="0"/>
              </a:rPr>
              <a:t>max</a:t>
            </a:r>
            <a:r>
              <a:rPr lang="it-IT" sz="1400" b="1" dirty="0" smtClean="0">
                <a:solidFill>
                  <a:srgbClr val="0070C0"/>
                </a:solidFill>
                <a:cs typeface="Arial" pitchFamily="34" charset="0"/>
              </a:rPr>
              <a:t> quantità di refrigerante ammissibile: se l’ambiente più piccolo è collegato con l’ambiente adiacente da un’apertura  maggiore o uguale allo 0,15% dell’area del proprio pavimento [mq] , si può applicare la relazione:</a:t>
            </a:r>
          </a:p>
          <a:p>
            <a:pPr marL="228600" marR="0" lvl="0" indent="-228600" algn="just" defTabSz="914400" rtl="0" eaLnBrk="1" fontAlgn="base" latinLnBrk="0" hangingPunct="1">
              <a:lnSpc>
                <a:spcPct val="100000"/>
              </a:lnSpc>
              <a:spcBef>
                <a:spcPct val="0"/>
              </a:spcBef>
              <a:spcAft>
                <a:spcPct val="0"/>
              </a:spcAft>
              <a:buClrTx/>
              <a:buSzTx/>
              <a:tabLst/>
            </a:pPr>
            <a:endParaRPr lang="it-IT" sz="1400" dirty="0" smtClean="0">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tabLst/>
            </a:pPr>
            <a:endParaRPr kumimoji="0" lang="it-IT" sz="1100" u="none" strike="noStrike" cap="none" normalizeH="0" baseline="0" dirty="0" smtClean="0">
              <a:ln>
                <a:noFill/>
              </a:ln>
              <a:effectLst/>
              <a:cs typeface="Arial" pitchFamily="34" charset="0"/>
            </a:endParaRPr>
          </a:p>
        </p:txBody>
      </p:sp>
      <p:pic>
        <p:nvPicPr>
          <p:cNvPr id="8" name="Immagine 7" descr="Capture.jpg"/>
          <p:cNvPicPr>
            <a:picLocks noChangeAspect="1"/>
          </p:cNvPicPr>
          <p:nvPr/>
        </p:nvPicPr>
        <p:blipFill>
          <a:blip r:embed="rId4" cstate="print"/>
          <a:stretch>
            <a:fillRect/>
          </a:stretch>
        </p:blipFill>
        <p:spPr>
          <a:xfrm>
            <a:off x="1835696" y="4725144"/>
            <a:ext cx="5309220" cy="1273495"/>
          </a:xfrm>
          <a:prstGeom prst="rect">
            <a:avLst/>
          </a:prstGeom>
        </p:spPr>
      </p:pic>
      <p:sp>
        <p:nvSpPr>
          <p:cNvPr id="7" name="Segnaposto numero diapositiva 6"/>
          <p:cNvSpPr>
            <a:spLocks noGrp="1"/>
          </p:cNvSpPr>
          <p:nvPr>
            <p:ph type="sldNum" sz="quarter" idx="12"/>
          </p:nvPr>
        </p:nvSpPr>
        <p:spPr/>
        <p:txBody>
          <a:bodyPr/>
          <a:lstStyle/>
          <a:p>
            <a:fld id="{257BD457-850B-48C0-BEB1-B2ED301807B1}" type="slidenum">
              <a:rPr lang="it-IT" smtClean="0"/>
              <a:pPr/>
              <a:t>52</a:t>
            </a:fld>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Limite di Carica del Refrigerante</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5076056" y="2023972"/>
            <a:ext cx="34563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solidFill>
                  <a:srgbClr val="0070C0"/>
                </a:solidFill>
                <a:latin typeface="Calibri" pitchFamily="34" charset="0"/>
                <a:ea typeface="Times New Roman" pitchFamily="18" charset="0"/>
                <a:cs typeface="Times New Roman" pitchFamily="18" charset="0"/>
              </a:rPr>
              <a:t>E’ possibile realizzare un’apertura verso un locale adiacente di ampiezza &gt; dello 0,15% della superficie della  stanza A, prevedendola  ad Es. sulla  porta di ingresso del bagno, e considerare nel calcolo l’ espressione:  </a:t>
            </a:r>
            <a:endParaRPr kumimoji="0" lang="it-IT" sz="1100" b="1" i="1" u="none" strike="noStrike" cap="none" normalizeH="0" baseline="0" dirty="0" smtClean="0">
              <a:ln>
                <a:noFill/>
              </a:ln>
              <a:solidFill>
                <a:srgbClr val="0070C0"/>
              </a:solidFill>
              <a:effectLst/>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467544" y="1556792"/>
            <a:ext cx="4235322" cy="4430613"/>
          </a:xfrm>
          <a:prstGeom prst="rect">
            <a:avLst/>
          </a:prstGeom>
          <a:noFill/>
          <a:ln w="9525">
            <a:noFill/>
            <a:miter lim="800000"/>
            <a:headEnd/>
            <a:tailEnd/>
          </a:ln>
        </p:spPr>
      </p:pic>
      <p:sp>
        <p:nvSpPr>
          <p:cNvPr id="11" name="CasellaDiTesto 10"/>
          <p:cNvSpPr txBox="1"/>
          <p:nvPr/>
        </p:nvSpPr>
        <p:spPr>
          <a:xfrm>
            <a:off x="5220072" y="3789040"/>
            <a:ext cx="3600400" cy="2585323"/>
          </a:xfrm>
          <a:prstGeom prst="rect">
            <a:avLst/>
          </a:prstGeom>
          <a:noFill/>
        </p:spPr>
        <p:txBody>
          <a:bodyPr wrap="square" rtlCol="0">
            <a:spAutoFit/>
          </a:bodyPr>
          <a:lstStyle/>
          <a:p>
            <a:r>
              <a:rPr lang="it-IT" b="1" dirty="0" smtClean="0">
                <a:solidFill>
                  <a:srgbClr val="0070C0"/>
                </a:solidFill>
              </a:rPr>
              <a:t>Volume  Climatizzato = Va + </a:t>
            </a:r>
            <a:r>
              <a:rPr lang="it-IT" b="1" dirty="0" err="1" smtClean="0">
                <a:solidFill>
                  <a:srgbClr val="0070C0"/>
                </a:solidFill>
              </a:rPr>
              <a:t>Vb</a:t>
            </a:r>
            <a:endParaRPr lang="it-IT" b="1" dirty="0" smtClean="0">
              <a:solidFill>
                <a:srgbClr val="0070C0"/>
              </a:solidFill>
            </a:endParaRPr>
          </a:p>
          <a:p>
            <a:r>
              <a:rPr lang="it-IT" b="1" dirty="0" smtClean="0">
                <a:solidFill>
                  <a:srgbClr val="0070C0"/>
                </a:solidFill>
              </a:rPr>
              <a:t>h = 3m  -  </a:t>
            </a:r>
            <a:r>
              <a:rPr lang="it-IT" b="1" dirty="0" err="1" smtClean="0">
                <a:solidFill>
                  <a:srgbClr val="0070C0"/>
                </a:solidFill>
              </a:rPr>
              <a:t>Q</a:t>
            </a:r>
            <a:r>
              <a:rPr lang="it-IT" sz="1600" b="1" dirty="0" err="1" smtClean="0">
                <a:solidFill>
                  <a:srgbClr val="0070C0"/>
                </a:solidFill>
              </a:rPr>
              <a:t>rf</a:t>
            </a:r>
            <a:r>
              <a:rPr lang="it-IT" b="1" dirty="0" smtClean="0">
                <a:solidFill>
                  <a:srgbClr val="0070C0"/>
                </a:solidFill>
              </a:rPr>
              <a:t> = kg refrigerante</a:t>
            </a:r>
          </a:p>
          <a:p>
            <a:endParaRPr lang="it-IT" dirty="0" smtClean="0"/>
          </a:p>
          <a:p>
            <a:r>
              <a:rPr lang="it-IT" b="1" dirty="0" smtClean="0">
                <a:solidFill>
                  <a:srgbClr val="0070C0"/>
                </a:solidFill>
              </a:rPr>
              <a:t>A=20mq        B=10 mq</a:t>
            </a:r>
          </a:p>
          <a:p>
            <a:r>
              <a:rPr lang="it-IT" b="1" dirty="0" smtClean="0">
                <a:solidFill>
                  <a:srgbClr val="0070C0"/>
                </a:solidFill>
              </a:rPr>
              <a:t>S = 10</a:t>
            </a:r>
            <a:r>
              <a:rPr lang="it-IT" sz="1600" b="1" dirty="0" smtClean="0">
                <a:solidFill>
                  <a:srgbClr val="0070C0"/>
                </a:solidFill>
              </a:rPr>
              <a:t>mq</a:t>
            </a:r>
            <a:r>
              <a:rPr lang="it-IT" b="1" dirty="0" smtClean="0">
                <a:solidFill>
                  <a:srgbClr val="0070C0"/>
                </a:solidFill>
              </a:rPr>
              <a:t>x0,15% = 150 </a:t>
            </a:r>
            <a:r>
              <a:rPr lang="it-IT" sz="1600" b="1" dirty="0" smtClean="0">
                <a:solidFill>
                  <a:srgbClr val="0070C0"/>
                </a:solidFill>
              </a:rPr>
              <a:t>cmq</a:t>
            </a:r>
          </a:p>
          <a:p>
            <a:endParaRPr lang="it-IT" dirty="0" smtClean="0"/>
          </a:p>
          <a:p>
            <a:r>
              <a:rPr lang="it-IT" dirty="0" err="1" smtClean="0">
                <a:solidFill>
                  <a:srgbClr val="FF0000"/>
                </a:solidFill>
              </a:rPr>
              <a:t>Q</a:t>
            </a:r>
            <a:r>
              <a:rPr lang="it-IT" sz="1600" dirty="0" err="1" smtClean="0">
                <a:solidFill>
                  <a:srgbClr val="FF0000"/>
                </a:solidFill>
              </a:rPr>
              <a:t>rf</a:t>
            </a:r>
            <a:r>
              <a:rPr lang="it-IT" sz="1600" dirty="0" smtClean="0">
                <a:solidFill>
                  <a:srgbClr val="FF0000"/>
                </a:solidFill>
              </a:rPr>
              <a:t> </a:t>
            </a:r>
            <a:r>
              <a:rPr lang="it-IT" dirty="0" smtClean="0">
                <a:solidFill>
                  <a:srgbClr val="FF0000"/>
                </a:solidFill>
              </a:rPr>
              <a:t>= 0,44x30</a:t>
            </a:r>
            <a:r>
              <a:rPr lang="it-IT" sz="1600" dirty="0" smtClean="0">
                <a:solidFill>
                  <a:srgbClr val="FF0000"/>
                </a:solidFill>
              </a:rPr>
              <a:t>mc</a:t>
            </a:r>
            <a:r>
              <a:rPr lang="it-IT" dirty="0" smtClean="0">
                <a:solidFill>
                  <a:srgbClr val="FF0000"/>
                </a:solidFill>
              </a:rPr>
              <a:t> = 13,2 </a:t>
            </a:r>
            <a:r>
              <a:rPr lang="it-IT" sz="1600" dirty="0" smtClean="0">
                <a:solidFill>
                  <a:srgbClr val="FF0000"/>
                </a:solidFill>
              </a:rPr>
              <a:t>kg</a:t>
            </a:r>
            <a:r>
              <a:rPr lang="it-IT" dirty="0" smtClean="0">
                <a:solidFill>
                  <a:srgbClr val="FF0000"/>
                </a:solidFill>
              </a:rPr>
              <a:t> </a:t>
            </a:r>
            <a:r>
              <a:rPr lang="it-IT" dirty="0" smtClean="0">
                <a:solidFill>
                  <a:srgbClr val="FF0000"/>
                </a:solidFill>
                <a:sym typeface="Wingdings" pitchFamily="2" charset="2"/>
              </a:rPr>
              <a:t> 378</a:t>
            </a:r>
            <a:endParaRPr lang="it-IT" dirty="0" smtClean="0">
              <a:solidFill>
                <a:srgbClr val="FF0000"/>
              </a:solidFill>
            </a:endParaRPr>
          </a:p>
          <a:p>
            <a:r>
              <a:rPr lang="it-IT" dirty="0" err="1" smtClean="0">
                <a:solidFill>
                  <a:srgbClr val="FF0000"/>
                </a:solidFill>
              </a:rPr>
              <a:t>Q</a:t>
            </a:r>
            <a:r>
              <a:rPr lang="it-IT" sz="1600" dirty="0" err="1" smtClean="0">
                <a:solidFill>
                  <a:srgbClr val="FF0000"/>
                </a:solidFill>
              </a:rPr>
              <a:t>rf</a:t>
            </a:r>
            <a:r>
              <a:rPr lang="it-IT" dirty="0" smtClean="0">
                <a:solidFill>
                  <a:srgbClr val="FF0000"/>
                </a:solidFill>
              </a:rPr>
              <a:t> = 0,44x90</a:t>
            </a:r>
            <a:r>
              <a:rPr lang="it-IT" sz="1600" dirty="0" smtClean="0">
                <a:solidFill>
                  <a:srgbClr val="FF0000"/>
                </a:solidFill>
              </a:rPr>
              <a:t>mc</a:t>
            </a:r>
            <a:r>
              <a:rPr lang="it-IT" dirty="0" smtClean="0">
                <a:solidFill>
                  <a:srgbClr val="FF0000"/>
                </a:solidFill>
              </a:rPr>
              <a:t> = 39,6 </a:t>
            </a:r>
            <a:r>
              <a:rPr lang="it-IT" sz="1600" dirty="0" smtClean="0">
                <a:solidFill>
                  <a:srgbClr val="FF0000"/>
                </a:solidFill>
              </a:rPr>
              <a:t>kg</a:t>
            </a:r>
            <a:r>
              <a:rPr lang="it-IT" dirty="0" smtClean="0">
                <a:solidFill>
                  <a:srgbClr val="FF0000"/>
                </a:solidFill>
              </a:rPr>
              <a:t> </a:t>
            </a:r>
            <a:r>
              <a:rPr lang="it-IT" dirty="0" smtClean="0">
                <a:solidFill>
                  <a:srgbClr val="FF0000"/>
                </a:solidFill>
                <a:sym typeface="Wingdings" pitchFamily="2" charset="2"/>
              </a:rPr>
              <a:t> JRA-JL</a:t>
            </a:r>
            <a:endParaRPr lang="it-IT" dirty="0" smtClean="0">
              <a:solidFill>
                <a:srgbClr val="FF0000"/>
              </a:solidFill>
            </a:endParaRPr>
          </a:p>
          <a:p>
            <a:endParaRPr lang="it-IT" dirty="0"/>
          </a:p>
        </p:txBody>
      </p:sp>
      <p:sp>
        <p:nvSpPr>
          <p:cNvPr id="8" name="Segnaposto numero diapositiva 7"/>
          <p:cNvSpPr>
            <a:spLocks noGrp="1"/>
          </p:cNvSpPr>
          <p:nvPr>
            <p:ph type="sldNum" sz="quarter" idx="12"/>
          </p:nvPr>
        </p:nvSpPr>
        <p:spPr/>
        <p:txBody>
          <a:bodyPr/>
          <a:lstStyle/>
          <a:p>
            <a:fld id="{257BD457-850B-48C0-BEB1-B2ED301807B1}" type="slidenum">
              <a:rPr lang="it-IT" smtClean="0"/>
              <a:pPr/>
              <a:t>53</a:t>
            </a:fld>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412776"/>
            <a:ext cx="8424936" cy="17697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Si presenta un progetto esecutivo, in corso di realizzazione, per  la  riqualificazione  di un edificio unifamiliare dove sono stati progettati seguenti interventi </a:t>
            </a:r>
            <a:r>
              <a:rPr lang="it-IT" sz="1400" dirty="0" err="1" smtClean="0">
                <a:latin typeface="Calibri" pitchFamily="34" charset="0"/>
                <a:cs typeface="Times New Roman" pitchFamily="18" charset="0"/>
              </a:rPr>
              <a:t>milgiorativi</a:t>
            </a:r>
            <a:r>
              <a:rPr lang="it-IT" sz="1400" dirty="0" smtClean="0">
                <a:latin typeface="Calibri" pitchFamily="34" charset="0"/>
                <a:cs typeface="Times New Roman" pitchFamily="18" charset="0"/>
              </a:rPr>
              <a:t>:</a:t>
            </a:r>
          </a:p>
          <a:p>
            <a:pPr marL="228600" marR="0" lvl="0" indent="-228600" algn="just" defTabSz="914400" rtl="0" eaLnBrk="1" fontAlgn="base" latinLnBrk="0" hangingPunct="1">
              <a:lnSpc>
                <a:spcPct val="100000"/>
              </a:lnSpc>
              <a:spcBef>
                <a:spcPct val="0"/>
              </a:spcBef>
              <a:spcAft>
                <a:spcPct val="0"/>
              </a:spcAft>
              <a:buClrTx/>
              <a:buSzTx/>
              <a:tabLst/>
            </a:pPr>
            <a:endParaRPr lang="it-IT" sz="1400" dirty="0" smtClean="0">
              <a:latin typeface="Calibri"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it-IT" sz="1400" b="1" i="1" dirty="0" smtClean="0">
                <a:solidFill>
                  <a:srgbClr val="FF0000"/>
                </a:solidFill>
                <a:latin typeface="Calibri" pitchFamily="34" charset="0"/>
                <a:cs typeface="Times New Roman" pitchFamily="18" charset="0"/>
              </a:rPr>
              <a:t>Cappotto  interno</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it-IT" sz="1400" b="1" i="1" dirty="0" smtClean="0">
                <a:solidFill>
                  <a:srgbClr val="FF0000"/>
                </a:solidFill>
                <a:latin typeface="Calibri" pitchFamily="34" charset="0"/>
                <a:cs typeface="Times New Roman" pitchFamily="18" charset="0"/>
              </a:rPr>
              <a:t>Sostituzione  di caldaia a gas con impianto centralizzato VRF</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it-IT" sz="1400" b="1" i="1" dirty="0" smtClean="0">
                <a:solidFill>
                  <a:srgbClr val="FF0000"/>
                </a:solidFill>
                <a:latin typeface="Calibri" pitchFamily="34" charset="0"/>
                <a:cs typeface="Times New Roman" pitchFamily="18" charset="0"/>
              </a:rPr>
              <a:t>Impianto fotovoltaico in copertura</a:t>
            </a:r>
            <a:r>
              <a:rPr lang="it-IT" sz="1400" dirty="0" smtClean="0">
                <a:latin typeface="Calibri" pitchFamily="34" charset="0"/>
                <a:cs typeface="Times New Roman" pitchFamily="18" charset="0"/>
              </a:rPr>
              <a:t> </a:t>
            </a:r>
            <a:endParaRPr lang="it-IT" sz="1400" dirty="0" smtClean="0">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tabLst/>
            </a:pPr>
            <a:endParaRPr lang="it-IT" sz="1400" dirty="0" smtClean="0">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tabLst/>
            </a:pPr>
            <a:endParaRPr kumimoji="0" lang="it-IT" sz="1100" u="none" strike="noStrike" cap="none" normalizeH="0" baseline="0" dirty="0" smtClean="0">
              <a:ln>
                <a:noFill/>
              </a:ln>
              <a:effectLst/>
              <a:cs typeface="Arial" pitchFamily="34" charset="0"/>
            </a:endParaRPr>
          </a:p>
        </p:txBody>
      </p:sp>
      <p:pic>
        <p:nvPicPr>
          <p:cNvPr id="7" name="Immagine 6" descr="Capture.jpg"/>
          <p:cNvPicPr>
            <a:picLocks noChangeAspect="1"/>
          </p:cNvPicPr>
          <p:nvPr/>
        </p:nvPicPr>
        <p:blipFill>
          <a:blip r:embed="rId4" cstate="print"/>
          <a:stretch>
            <a:fillRect/>
          </a:stretch>
        </p:blipFill>
        <p:spPr>
          <a:xfrm>
            <a:off x="1691680" y="2996952"/>
            <a:ext cx="5111676" cy="3133508"/>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54</a:t>
            </a:fld>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628800"/>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                                                                 Particolari delle strutture  esistenti</a:t>
            </a:r>
            <a:endParaRPr kumimoji="0" lang="it-IT" sz="1100" u="none" strike="noStrike" cap="none" normalizeH="0" baseline="0" dirty="0" smtClean="0">
              <a:ln>
                <a:noFill/>
              </a:ln>
              <a:effectLst/>
              <a:cs typeface="Arial" pitchFamily="34" charset="0"/>
            </a:endParaRPr>
          </a:p>
        </p:txBody>
      </p:sp>
      <p:pic>
        <p:nvPicPr>
          <p:cNvPr id="8" name="Immagine 7" descr="Capture.jpg"/>
          <p:cNvPicPr>
            <a:picLocks noChangeAspect="1"/>
          </p:cNvPicPr>
          <p:nvPr/>
        </p:nvPicPr>
        <p:blipFill>
          <a:blip r:embed="rId4" cstate="print"/>
          <a:stretch>
            <a:fillRect/>
          </a:stretch>
        </p:blipFill>
        <p:spPr>
          <a:xfrm>
            <a:off x="131224" y="2132856"/>
            <a:ext cx="4008728" cy="3744416"/>
          </a:xfrm>
          <a:prstGeom prst="rect">
            <a:avLst/>
          </a:prstGeom>
        </p:spPr>
      </p:pic>
      <p:pic>
        <p:nvPicPr>
          <p:cNvPr id="9" name="Immagine 8" descr="Capture.jpg"/>
          <p:cNvPicPr>
            <a:picLocks noChangeAspect="1"/>
          </p:cNvPicPr>
          <p:nvPr/>
        </p:nvPicPr>
        <p:blipFill>
          <a:blip r:embed="rId5" cstate="print"/>
          <a:stretch>
            <a:fillRect/>
          </a:stretch>
        </p:blipFill>
        <p:spPr>
          <a:xfrm>
            <a:off x="4572000" y="2132856"/>
            <a:ext cx="3752682" cy="3744416"/>
          </a:xfrm>
          <a:prstGeom prst="rect">
            <a:avLst/>
          </a:prstGeom>
        </p:spPr>
      </p:pic>
      <p:sp>
        <p:nvSpPr>
          <p:cNvPr id="10" name="Segnaposto numero diapositiva 9"/>
          <p:cNvSpPr>
            <a:spLocks noGrp="1"/>
          </p:cNvSpPr>
          <p:nvPr>
            <p:ph type="sldNum" sz="quarter" idx="12"/>
          </p:nvPr>
        </p:nvSpPr>
        <p:spPr/>
        <p:txBody>
          <a:bodyPr/>
          <a:lstStyle/>
          <a:p>
            <a:fld id="{257BD457-850B-48C0-BEB1-B2ED301807B1}" type="slidenum">
              <a:rPr lang="it-IT" smtClean="0"/>
              <a:pPr/>
              <a:t>55</a:t>
            </a:fld>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836712"/>
            <a:ext cx="7772400" cy="504056"/>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628800"/>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                                                                 Particolari delle strutture  esistenti</a:t>
            </a:r>
            <a:endParaRPr kumimoji="0" lang="it-IT" sz="1100" u="none" strike="noStrike" cap="none" normalizeH="0" baseline="0" dirty="0" smtClean="0">
              <a:ln>
                <a:noFill/>
              </a:ln>
              <a:effectLst/>
              <a:cs typeface="Arial" pitchFamily="34" charset="0"/>
            </a:endParaRPr>
          </a:p>
        </p:txBody>
      </p:sp>
      <p:pic>
        <p:nvPicPr>
          <p:cNvPr id="10" name="Immagine 9" descr="Capture.jpg"/>
          <p:cNvPicPr>
            <a:picLocks noChangeAspect="1"/>
          </p:cNvPicPr>
          <p:nvPr/>
        </p:nvPicPr>
        <p:blipFill>
          <a:blip r:embed="rId4" cstate="print"/>
          <a:stretch>
            <a:fillRect/>
          </a:stretch>
        </p:blipFill>
        <p:spPr>
          <a:xfrm>
            <a:off x="683568" y="2060848"/>
            <a:ext cx="3700908" cy="3672408"/>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4644008" y="2060848"/>
            <a:ext cx="3851150" cy="3713609"/>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257BD457-850B-48C0-BEB1-B2ED301807B1}" type="slidenum">
              <a:rPr lang="it-IT" smtClean="0"/>
              <a:pPr/>
              <a:t>56</a:t>
            </a:fld>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 Schema Planimetrico Impianto </a:t>
            </a:r>
            <a:endParaRPr kumimoji="0" lang="it-IT" sz="1100" u="none" strike="noStrike" cap="none" normalizeH="0" baseline="0" dirty="0" smtClean="0">
              <a:ln>
                <a:noFill/>
              </a:ln>
              <a:effectLst/>
              <a:cs typeface="Arial"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1259632" y="1328958"/>
            <a:ext cx="6984776" cy="5529042"/>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57</a:t>
            </a:fld>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 Schema Planimetrico Impianto </a:t>
            </a:r>
            <a:endParaRPr kumimoji="0" lang="it-IT" sz="1100" u="none" strike="noStrike" cap="none" normalizeH="0" baseline="0" dirty="0" smtClean="0">
              <a:ln>
                <a:noFill/>
              </a:ln>
              <a:effectLst/>
              <a:cs typeface="Arial"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1619672" y="1295193"/>
            <a:ext cx="5683928" cy="5562807"/>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Schema Planimetrico Impianto </a:t>
            </a:r>
            <a:endParaRPr kumimoji="0" lang="it-IT" sz="1100" u="none" strike="noStrike" cap="none" normalizeH="0" baseline="0" dirty="0" smtClean="0">
              <a:ln>
                <a:noFill/>
              </a:ln>
              <a:effectLst/>
              <a:cs typeface="Arial" pitchFamily="34" charset="0"/>
            </a:endParaRPr>
          </a:p>
        </p:txBody>
      </p:sp>
      <p:pic>
        <p:nvPicPr>
          <p:cNvPr id="8194" name="Picture 2"/>
          <p:cNvPicPr>
            <a:picLocks noChangeAspect="1" noChangeArrowheads="1"/>
          </p:cNvPicPr>
          <p:nvPr/>
        </p:nvPicPr>
        <p:blipFill>
          <a:blip r:embed="rId4" cstate="print"/>
          <a:srcRect/>
          <a:stretch>
            <a:fillRect/>
          </a:stretch>
        </p:blipFill>
        <p:spPr bwMode="auto">
          <a:xfrm>
            <a:off x="1763688" y="1268760"/>
            <a:ext cx="5976664" cy="5396081"/>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764704"/>
            <a:ext cx="7772400" cy="648072"/>
          </a:xfrm>
        </p:spPr>
        <p:txBody>
          <a:bodyPr>
            <a:noAutofit/>
          </a:bodyPr>
          <a:lstStyle/>
          <a:p>
            <a:r>
              <a:rPr lang="it-IT" sz="2400" b="1" dirty="0" smtClean="0">
                <a:solidFill>
                  <a:srgbClr val="FF0000"/>
                </a:solidFill>
                <a:latin typeface="+mn-lt"/>
                <a:cs typeface="Courier New" pitchFamily="49" charset="0"/>
              </a:rPr>
              <a:t>NOMENCLATURA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ottotitolo 2"/>
          <p:cNvSpPr txBox="1">
            <a:spLocks/>
          </p:cNvSpPr>
          <p:nvPr/>
        </p:nvSpPr>
        <p:spPr>
          <a:xfrm>
            <a:off x="1259632" y="1412776"/>
            <a:ext cx="6552728" cy="360040"/>
          </a:xfrm>
          <a:prstGeom prst="rect">
            <a:avLst/>
          </a:prstGeom>
          <a:ln w="12700">
            <a:solidFill>
              <a:srgbClr val="007A37"/>
            </a:solidFill>
            <a:prstDash val="solid"/>
          </a:ln>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1" i="0" u="none" strike="noStrike" kern="1200" cap="none" spc="0" normalizeH="0" baseline="0" noProof="0" dirty="0" smtClean="0">
                <a:ln>
                  <a:noFill/>
                </a:ln>
                <a:solidFill>
                  <a:srgbClr val="0070C0"/>
                </a:solidFill>
                <a:effectLst/>
                <a:uLnTx/>
                <a:uFillTx/>
                <a:ea typeface="+mn-ea"/>
                <a:cs typeface="Courier New" pitchFamily="49" charset="0"/>
              </a:rPr>
              <a:t>F-GAS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pic>
        <p:nvPicPr>
          <p:cNvPr id="7" name="Immagine 6" descr="Capture.jpg"/>
          <p:cNvPicPr/>
          <p:nvPr/>
        </p:nvPicPr>
        <p:blipFill>
          <a:blip r:embed="rId4" cstate="print"/>
          <a:stretch>
            <a:fillRect/>
          </a:stretch>
        </p:blipFill>
        <p:spPr>
          <a:xfrm>
            <a:off x="1547664" y="1844824"/>
            <a:ext cx="6119357" cy="4762831"/>
          </a:xfrm>
          <a:prstGeom prst="rect">
            <a:avLst/>
          </a:prstGeom>
        </p:spPr>
      </p:pic>
      <p:sp>
        <p:nvSpPr>
          <p:cNvPr id="8" name="Segnaposto numero diapositiva 7"/>
          <p:cNvSpPr>
            <a:spLocks noGrp="1"/>
          </p:cNvSpPr>
          <p:nvPr>
            <p:ph type="sldNum" sz="quarter" idx="12"/>
          </p:nvPr>
        </p:nvSpPr>
        <p:spPr/>
        <p:txBody>
          <a:bodyPr/>
          <a:lstStyle/>
          <a:p>
            <a:fld id="{257BD457-850B-48C0-BEB1-B2ED301807B1}" type="slidenum">
              <a:rPr lang="it-IT" smtClean="0"/>
              <a:pPr/>
              <a:t>6</a:t>
            </a:fld>
            <a:endParaRPr lang="it-IT"/>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Riepilogo dei carichi Estivi e Invernali</a:t>
            </a:r>
            <a:endParaRPr kumimoji="0" lang="it-IT" sz="1100" u="none" strike="noStrike" cap="none" normalizeH="0" baseline="0" dirty="0" smtClean="0">
              <a:ln>
                <a:noFill/>
              </a:ln>
              <a:effectLst/>
              <a:cs typeface="Arial" pitchFamily="34" charset="0"/>
            </a:endParaRPr>
          </a:p>
        </p:txBody>
      </p:sp>
      <p:pic>
        <p:nvPicPr>
          <p:cNvPr id="9218" name="Picture 2"/>
          <p:cNvPicPr>
            <a:picLocks noChangeAspect="1" noChangeArrowheads="1"/>
          </p:cNvPicPr>
          <p:nvPr/>
        </p:nvPicPr>
        <p:blipFill>
          <a:blip r:embed="rId4" cstate="print"/>
          <a:srcRect/>
          <a:stretch>
            <a:fillRect/>
          </a:stretch>
        </p:blipFill>
        <p:spPr bwMode="auto">
          <a:xfrm>
            <a:off x="467544" y="1412776"/>
            <a:ext cx="5040560" cy="4817298"/>
          </a:xfrm>
          <a:prstGeom prst="rect">
            <a:avLst/>
          </a:prstGeom>
          <a:noFill/>
          <a:ln w="9525">
            <a:noFill/>
            <a:miter lim="800000"/>
            <a:headEnd/>
            <a:tailEnd/>
          </a:ln>
          <a:effectLst/>
        </p:spPr>
      </p:pic>
      <p:pic>
        <p:nvPicPr>
          <p:cNvPr id="7" name="Picture 5"/>
          <p:cNvPicPr>
            <a:picLocks noChangeAspect="1" noChangeArrowheads="1"/>
          </p:cNvPicPr>
          <p:nvPr/>
        </p:nvPicPr>
        <p:blipFill>
          <a:blip r:embed="rId5" cstate="print"/>
          <a:srcRect/>
          <a:stretch>
            <a:fillRect/>
          </a:stretch>
        </p:blipFill>
        <p:spPr bwMode="auto">
          <a:xfrm>
            <a:off x="5580111" y="1412776"/>
            <a:ext cx="3405819" cy="2232248"/>
          </a:xfrm>
          <a:prstGeom prst="rect">
            <a:avLst/>
          </a:prstGeom>
          <a:noFill/>
          <a:ln w="9525">
            <a:noFill/>
            <a:miter lim="800000"/>
            <a:headEnd/>
            <a:tailEnd/>
          </a:ln>
        </p:spPr>
      </p:pic>
      <p:sp>
        <p:nvSpPr>
          <p:cNvPr id="8" name="CasellaDiTesto 7"/>
          <p:cNvSpPr txBox="1"/>
          <p:nvPr/>
        </p:nvSpPr>
        <p:spPr>
          <a:xfrm>
            <a:off x="5796136" y="3861048"/>
            <a:ext cx="2653290" cy="1077218"/>
          </a:xfrm>
          <a:prstGeom prst="rect">
            <a:avLst/>
          </a:prstGeom>
          <a:noFill/>
        </p:spPr>
        <p:txBody>
          <a:bodyPr wrap="none" rtlCol="0">
            <a:spAutoFit/>
          </a:bodyPr>
          <a:lstStyle/>
          <a:p>
            <a:r>
              <a:rPr lang="it-IT" sz="1600" dirty="0" err="1" smtClean="0">
                <a:latin typeface="Courier New" pitchFamily="49" charset="0"/>
                <a:cs typeface="Courier New" pitchFamily="49" charset="0"/>
              </a:rPr>
              <a:t>Max.Cont.</a:t>
            </a:r>
            <a:r>
              <a:rPr lang="it-IT" sz="1600" dirty="0" smtClean="0">
                <a:latin typeface="Courier New" pitchFamily="49" charset="0"/>
                <a:cs typeface="Courier New" pitchFamily="49" charset="0"/>
              </a:rPr>
              <a:t> = 28 kW</a:t>
            </a:r>
          </a:p>
          <a:p>
            <a:r>
              <a:rPr lang="it-IT" sz="1600" dirty="0" smtClean="0">
                <a:latin typeface="Courier New" pitchFamily="49" charset="0"/>
                <a:cs typeface="Courier New" pitchFamily="49" charset="0"/>
              </a:rPr>
              <a:t>Tot. Loc. = 33 kW</a:t>
            </a:r>
          </a:p>
          <a:p>
            <a:r>
              <a:rPr lang="it-IT" sz="1600" dirty="0" smtClean="0">
                <a:latin typeface="Courier New" pitchFamily="49" charset="0"/>
                <a:cs typeface="Courier New" pitchFamily="49" charset="0"/>
              </a:rPr>
              <a:t>Tot. </a:t>
            </a:r>
            <a:r>
              <a:rPr lang="it-IT" sz="1600" dirty="0" err="1" smtClean="0">
                <a:latin typeface="Courier New" pitchFamily="49" charset="0"/>
                <a:cs typeface="Courier New" pitchFamily="49" charset="0"/>
              </a:rPr>
              <a:t>Req</a:t>
            </a:r>
            <a:r>
              <a:rPr lang="it-IT" sz="1600" dirty="0" smtClean="0">
                <a:latin typeface="Courier New" pitchFamily="49" charset="0"/>
                <a:cs typeface="Courier New" pitchFamily="49" charset="0"/>
              </a:rPr>
              <a:t>. = 35,6</a:t>
            </a:r>
          </a:p>
          <a:p>
            <a:r>
              <a:rPr lang="it-IT" sz="1600" dirty="0" err="1" smtClean="0">
                <a:latin typeface="Courier New" pitchFamily="49" charset="0"/>
                <a:cs typeface="Courier New" pitchFamily="49" charset="0"/>
              </a:rPr>
              <a:t>Size</a:t>
            </a:r>
            <a:r>
              <a:rPr lang="it-IT" sz="1600" dirty="0" smtClean="0">
                <a:latin typeface="Courier New" pitchFamily="49" charset="0"/>
                <a:cs typeface="Courier New" pitchFamily="49" charset="0"/>
              </a:rPr>
              <a:t> </a:t>
            </a:r>
            <a:r>
              <a:rPr lang="it-IT" sz="1600" dirty="0" err="1" smtClean="0">
                <a:latin typeface="Courier New" pitchFamily="49" charset="0"/>
                <a:cs typeface="Courier New" pitchFamily="49" charset="0"/>
              </a:rPr>
              <a:t>PdC</a:t>
            </a:r>
            <a:r>
              <a:rPr lang="it-IT" sz="1600" dirty="0" smtClean="0">
                <a:latin typeface="Courier New" pitchFamily="49" charset="0"/>
                <a:cs typeface="Courier New" pitchFamily="49" charset="0"/>
              </a:rPr>
              <a:t>  = 40,48 kW</a:t>
            </a:r>
            <a:endParaRPr lang="it-IT" sz="1600" dirty="0">
              <a:latin typeface="Courier New" pitchFamily="49" charset="0"/>
              <a:cs typeface="Courier New" pitchFamily="49" charset="0"/>
            </a:endParaRPr>
          </a:p>
        </p:txBody>
      </p:sp>
      <p:sp>
        <p:nvSpPr>
          <p:cNvPr id="9" name="Segnaposto numero diapositiva 8"/>
          <p:cNvSpPr>
            <a:spLocks noGrp="1"/>
          </p:cNvSpPr>
          <p:nvPr>
            <p:ph type="sldNum" sz="quarter" idx="12"/>
          </p:nvPr>
        </p:nvSpPr>
        <p:spPr/>
        <p:txBody>
          <a:bodyPr/>
          <a:lstStyle/>
          <a:p>
            <a:fld id="{257BD457-850B-48C0-BEB1-B2ED301807B1}" type="slidenum">
              <a:rPr lang="it-IT" smtClean="0"/>
              <a:pPr/>
              <a:t>60</a:t>
            </a:fld>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251520" y="922076"/>
            <a:ext cx="84969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dirty="0" smtClean="0">
                <a:latin typeface="Calibri" pitchFamily="34" charset="0"/>
                <a:cs typeface="Times New Roman" pitchFamily="18" charset="0"/>
              </a:rPr>
              <a:t>UNI-EN 378                                      </a:t>
            </a:r>
          </a:p>
        </p:txBody>
      </p:sp>
      <p:pic>
        <p:nvPicPr>
          <p:cNvPr id="2050" name="Picture 2"/>
          <p:cNvPicPr>
            <a:picLocks noChangeAspect="1" noChangeArrowheads="1"/>
          </p:cNvPicPr>
          <p:nvPr/>
        </p:nvPicPr>
        <p:blipFill>
          <a:blip r:embed="rId4" cstate="print"/>
          <a:srcRect/>
          <a:stretch>
            <a:fillRect/>
          </a:stretch>
        </p:blipFill>
        <p:spPr bwMode="auto">
          <a:xfrm>
            <a:off x="4211960" y="1052736"/>
            <a:ext cx="3744416" cy="518403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79512" y="1196752"/>
            <a:ext cx="3762375" cy="151447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179512" y="2636912"/>
            <a:ext cx="3752850" cy="2105025"/>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251520" y="4797152"/>
            <a:ext cx="2952328" cy="1935020"/>
          </a:xfrm>
          <a:prstGeom prst="rect">
            <a:avLst/>
          </a:prstGeom>
          <a:noFill/>
          <a:ln w="9525">
            <a:noFill/>
            <a:miter lim="800000"/>
            <a:headEnd/>
            <a:tailEnd/>
          </a:ln>
        </p:spPr>
      </p:pic>
      <p:sp>
        <p:nvSpPr>
          <p:cNvPr id="10" name="Segnaposto numero diapositiva 9"/>
          <p:cNvSpPr>
            <a:spLocks noGrp="1"/>
          </p:cNvSpPr>
          <p:nvPr>
            <p:ph type="sldNum" sz="quarter" idx="12"/>
          </p:nvPr>
        </p:nvSpPr>
        <p:spPr/>
        <p:txBody>
          <a:bodyPr/>
          <a:lstStyle/>
          <a:p>
            <a:fld id="{257BD457-850B-48C0-BEB1-B2ED301807B1}" type="slidenum">
              <a:rPr lang="it-IT" smtClean="0"/>
              <a:pPr/>
              <a:t>61</a:t>
            </a:fld>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55576" y="1374774"/>
            <a:ext cx="7704856" cy="5076418"/>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62</a:t>
            </a:fld>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1907704" y="1412776"/>
            <a:ext cx="5987438" cy="5066879"/>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63</a:t>
            </a:fld>
            <a:endParaRPr 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323528" y="1844824"/>
            <a:ext cx="5832648" cy="270631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95536" y="4365104"/>
            <a:ext cx="4824536" cy="432048"/>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6516216" y="1844824"/>
            <a:ext cx="1224136" cy="3209798"/>
          </a:xfrm>
          <a:prstGeom prst="rect">
            <a:avLst/>
          </a:prstGeom>
          <a:noFill/>
          <a:ln w="9525">
            <a:noFill/>
            <a:miter lim="800000"/>
            <a:headEnd/>
            <a:tailEnd/>
          </a:ln>
          <a:effectLst/>
        </p:spPr>
      </p:pic>
      <p:sp>
        <p:nvSpPr>
          <p:cNvPr id="9" name="Segnaposto numero diapositiva 8"/>
          <p:cNvSpPr>
            <a:spLocks noGrp="1"/>
          </p:cNvSpPr>
          <p:nvPr>
            <p:ph type="sldNum" sz="quarter" idx="12"/>
          </p:nvPr>
        </p:nvSpPr>
        <p:spPr/>
        <p:txBody>
          <a:bodyPr/>
          <a:lstStyle/>
          <a:p>
            <a:fld id="{257BD457-850B-48C0-BEB1-B2ED301807B1}" type="slidenum">
              <a:rPr lang="it-IT" smtClean="0"/>
              <a:pPr/>
              <a:t>64</a:t>
            </a:fld>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8194" name="Picture 2"/>
          <p:cNvPicPr>
            <a:picLocks noChangeAspect="1" noChangeArrowheads="1"/>
          </p:cNvPicPr>
          <p:nvPr/>
        </p:nvPicPr>
        <p:blipFill>
          <a:blip r:embed="rId4" cstate="print"/>
          <a:srcRect/>
          <a:stretch>
            <a:fillRect/>
          </a:stretch>
        </p:blipFill>
        <p:spPr bwMode="auto">
          <a:xfrm>
            <a:off x="1547664" y="1340768"/>
            <a:ext cx="5695950" cy="5915025"/>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65</a:t>
            </a:fld>
            <a:endParaRPr lang="it-I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1115616" y="1916832"/>
            <a:ext cx="7560840" cy="2237085"/>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66</a:t>
            </a:fld>
            <a:endParaRPr lang="it-IT"/>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5122" name="Picture 2"/>
          <p:cNvPicPr>
            <a:picLocks noChangeAspect="1" noChangeArrowheads="1"/>
          </p:cNvPicPr>
          <p:nvPr/>
        </p:nvPicPr>
        <p:blipFill>
          <a:blip r:embed="rId4" cstate="print"/>
          <a:srcRect/>
          <a:stretch>
            <a:fillRect/>
          </a:stretch>
        </p:blipFill>
        <p:spPr bwMode="auto">
          <a:xfrm>
            <a:off x="700028" y="1543050"/>
            <a:ext cx="7855081" cy="4118198"/>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67</a:t>
            </a:fld>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1547664" y="1556792"/>
            <a:ext cx="6076950" cy="4349750"/>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257BD457-850B-48C0-BEB1-B2ED301807B1}" type="slidenum">
              <a:rPr lang="it-IT" smtClean="0"/>
              <a:pPr/>
              <a:t>68</a:t>
            </a:fld>
            <a:endParaRPr lang="it-I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7772400" cy="576064"/>
          </a:xfrm>
        </p:spPr>
        <p:txBody>
          <a:bodyPr>
            <a:noAutofit/>
          </a:bodyPr>
          <a:lstStyle/>
          <a:p>
            <a:r>
              <a:rPr lang="it-IT" sz="1800" b="1" dirty="0" smtClean="0">
                <a:solidFill>
                  <a:srgbClr val="FF0000"/>
                </a:solidFill>
                <a:latin typeface="+mn-lt"/>
                <a:cs typeface="Courier New" pitchFamily="49" charset="0"/>
              </a:rPr>
              <a:t>Caso Studio</a:t>
            </a:r>
            <a:endParaRPr lang="it-IT" sz="18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Rectangle 1"/>
          <p:cNvSpPr>
            <a:spLocks noChangeArrowheads="1"/>
          </p:cNvSpPr>
          <p:nvPr/>
        </p:nvSpPr>
        <p:spPr bwMode="auto">
          <a:xfrm>
            <a:off x="395536" y="1016986"/>
            <a:ext cx="84969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it-IT" sz="1400" dirty="0" smtClean="0">
                <a:latin typeface="Calibri" pitchFamily="34" charset="0"/>
                <a:cs typeface="Times New Roman" pitchFamily="18" charset="0"/>
              </a:rPr>
              <a:t>Funzionale  impianto VRV</a:t>
            </a:r>
            <a:endParaRPr kumimoji="0" lang="it-IT" sz="1100" u="none" strike="noStrike" cap="none" normalizeH="0" baseline="0" dirty="0" smtClean="0">
              <a:ln>
                <a:noFill/>
              </a:ln>
              <a:effectLst/>
              <a:cs typeface="Arial"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899592" y="2060848"/>
            <a:ext cx="6871155" cy="4593084"/>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419872" y="1196752"/>
            <a:ext cx="2876550" cy="1181100"/>
          </a:xfrm>
          <a:prstGeom prst="rect">
            <a:avLst/>
          </a:prstGeom>
          <a:noFill/>
          <a:ln w="9525">
            <a:noFill/>
            <a:miter lim="800000"/>
            <a:headEnd/>
            <a:tailEnd/>
          </a:ln>
        </p:spPr>
      </p:pic>
      <p:pic>
        <p:nvPicPr>
          <p:cNvPr id="6148" name="Picture 4"/>
          <p:cNvPicPr>
            <a:picLocks noChangeAspect="1" noChangeArrowheads="1"/>
          </p:cNvPicPr>
          <p:nvPr/>
        </p:nvPicPr>
        <p:blipFill>
          <a:blip r:embed="rId6" cstate="print"/>
          <a:srcRect/>
          <a:stretch>
            <a:fillRect/>
          </a:stretch>
        </p:blipFill>
        <p:spPr bwMode="auto">
          <a:xfrm>
            <a:off x="4644008" y="1628800"/>
            <a:ext cx="3048000" cy="1257300"/>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257BD457-850B-48C0-BEB1-B2ED301807B1}" type="slidenum">
              <a:rPr lang="it-IT" smtClean="0"/>
              <a:pPr/>
              <a:t>69</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764704"/>
            <a:ext cx="7772400" cy="648072"/>
          </a:xfrm>
        </p:spPr>
        <p:txBody>
          <a:bodyPr>
            <a:noAutofit/>
          </a:bodyPr>
          <a:lstStyle/>
          <a:p>
            <a:r>
              <a:rPr lang="it-IT" sz="2400" b="1" dirty="0" smtClean="0">
                <a:solidFill>
                  <a:srgbClr val="FF0000"/>
                </a:solidFill>
                <a:latin typeface="+mn-lt"/>
                <a:cs typeface="Courier New" pitchFamily="49" charset="0"/>
              </a:rPr>
              <a:t>NOMENCLATURA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ottotitolo 2"/>
          <p:cNvSpPr txBox="1">
            <a:spLocks/>
          </p:cNvSpPr>
          <p:nvPr/>
        </p:nvSpPr>
        <p:spPr>
          <a:xfrm>
            <a:off x="1259632" y="1412776"/>
            <a:ext cx="6552728" cy="360040"/>
          </a:xfrm>
          <a:prstGeom prst="rect">
            <a:avLst/>
          </a:prstGeom>
          <a:ln w="12700">
            <a:solidFill>
              <a:srgbClr val="007A37"/>
            </a:solidFill>
            <a:prstDash val="solid"/>
          </a:ln>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1" i="0" u="none" strike="noStrike" kern="1200" cap="none" spc="0" normalizeH="0" baseline="0" noProof="0" dirty="0" smtClean="0">
                <a:ln>
                  <a:noFill/>
                </a:ln>
                <a:solidFill>
                  <a:srgbClr val="0070C0"/>
                </a:solidFill>
                <a:effectLst/>
                <a:uLnTx/>
                <a:uFillTx/>
                <a:ea typeface="+mn-ea"/>
                <a:cs typeface="Courier New" pitchFamily="49" charset="0"/>
              </a:rPr>
              <a:t>F-GAS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sp>
        <p:nvSpPr>
          <p:cNvPr id="9" name="CasellaDiTesto 8"/>
          <p:cNvSpPr txBox="1"/>
          <p:nvPr/>
        </p:nvSpPr>
        <p:spPr>
          <a:xfrm>
            <a:off x="899592" y="1916832"/>
            <a:ext cx="7416824" cy="3323987"/>
          </a:xfrm>
          <a:prstGeom prst="rect">
            <a:avLst/>
          </a:prstGeom>
          <a:noFill/>
        </p:spPr>
        <p:txBody>
          <a:bodyPr wrap="square" rtlCol="0">
            <a:spAutoFit/>
          </a:bodyPr>
          <a:lstStyle/>
          <a:p>
            <a:pPr algn="ctr"/>
            <a:r>
              <a:rPr lang="it-IT" sz="2400" b="1" dirty="0" smtClean="0">
                <a:solidFill>
                  <a:srgbClr val="FF0000"/>
                </a:solidFill>
                <a:cs typeface="Courier New" pitchFamily="49" charset="0"/>
              </a:rPr>
              <a:t>Quando è obbligatoria la verifica delle perdite di refrigerante</a:t>
            </a:r>
          </a:p>
          <a:p>
            <a:pPr algn="just"/>
            <a:endParaRPr lang="it-IT" sz="1600" b="1" dirty="0" smtClean="0">
              <a:solidFill>
                <a:srgbClr val="0070C0"/>
              </a:solidFill>
              <a:cs typeface="Courier New" pitchFamily="49" charset="0"/>
            </a:endParaRPr>
          </a:p>
          <a:p>
            <a:pPr algn="just"/>
            <a:r>
              <a:rPr lang="it-IT" sz="1600" b="1" dirty="0" smtClean="0">
                <a:solidFill>
                  <a:srgbClr val="0070C0"/>
                </a:solidFill>
                <a:cs typeface="Courier New" pitchFamily="49" charset="0"/>
              </a:rPr>
              <a:t>Nel Manuale di Manutenzione il Progettista deve redigere tutti gli adempimenti manutentivi dell’impianto, quelli previsti per legge e quelli indicati dal Fabbricante. Le soglie minime di carica di refrigerante </a:t>
            </a:r>
            <a:r>
              <a:rPr lang="it-IT" sz="1600" b="1" u="sng" dirty="0" smtClean="0">
                <a:solidFill>
                  <a:srgbClr val="FF0000"/>
                </a:solidFill>
                <a:cs typeface="Courier New" pitchFamily="49" charset="0"/>
              </a:rPr>
              <a:t>PER SINGOLO CIRCUITO</a:t>
            </a:r>
            <a:r>
              <a:rPr lang="it-IT" sz="1600" b="1" dirty="0" smtClean="0">
                <a:solidFill>
                  <a:srgbClr val="0070C0"/>
                </a:solidFill>
                <a:cs typeface="Courier New" pitchFamily="49" charset="0"/>
              </a:rPr>
              <a:t> oltre le quali scattano le prescrizioni del Regolamento (tenuta del registro dell’apparecchiatura e controllo delle perdite) vengono espresse in Tonnellate equivalenti di anidride carbonica (TonCO2eq): quantità di gas a effetto serra espressa come il prodotto del peso dei gas a effetto serra e del loro potenziale di riscaldamento globale (GWP). </a:t>
            </a:r>
          </a:p>
          <a:p>
            <a:pPr algn="just"/>
            <a:endParaRPr lang="it-IT" sz="1600" b="1" dirty="0" smtClean="0">
              <a:solidFill>
                <a:srgbClr val="0070C0"/>
              </a:solidFill>
              <a:latin typeface="Courier New" pitchFamily="49" charset="0"/>
              <a:cs typeface="Courier New" pitchFamily="49" charset="0"/>
            </a:endParaRPr>
          </a:p>
          <a:p>
            <a:endParaRPr lang="it-IT" dirty="0"/>
          </a:p>
        </p:txBody>
      </p:sp>
      <p:sp>
        <p:nvSpPr>
          <p:cNvPr id="10" name="Segnaposto numero diapositiva 9"/>
          <p:cNvSpPr>
            <a:spLocks noGrp="1"/>
          </p:cNvSpPr>
          <p:nvPr>
            <p:ph type="sldNum" sz="quarter" idx="12"/>
          </p:nvPr>
        </p:nvSpPr>
        <p:spPr/>
        <p:txBody>
          <a:bodyPr/>
          <a:lstStyle/>
          <a:p>
            <a:fld id="{257BD457-850B-48C0-BEB1-B2ED301807B1}" type="slidenum">
              <a:rPr lang="it-IT" smtClean="0"/>
              <a:pPr/>
              <a:t>7</a:t>
            </a:fld>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764704"/>
            <a:ext cx="7772400" cy="648072"/>
          </a:xfrm>
        </p:spPr>
        <p:txBody>
          <a:bodyPr>
            <a:noAutofit/>
          </a:bodyPr>
          <a:lstStyle/>
          <a:p>
            <a:r>
              <a:rPr lang="it-IT" sz="2400" b="1" dirty="0" smtClean="0">
                <a:solidFill>
                  <a:srgbClr val="FF0000"/>
                </a:solidFill>
                <a:latin typeface="+mn-lt"/>
                <a:cs typeface="Courier New" pitchFamily="49" charset="0"/>
              </a:rPr>
              <a:t>NOMENCLATURA</a:t>
            </a:r>
            <a:endParaRPr lang="it-IT" sz="2400" b="1" dirty="0">
              <a:solidFill>
                <a:srgbClr val="FF0000"/>
              </a:solidFill>
              <a:latin typeface="+mn-lt"/>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6" name="Sottotitolo 2"/>
          <p:cNvSpPr txBox="1">
            <a:spLocks/>
          </p:cNvSpPr>
          <p:nvPr/>
        </p:nvSpPr>
        <p:spPr>
          <a:xfrm>
            <a:off x="1259632" y="1412776"/>
            <a:ext cx="6552728" cy="360040"/>
          </a:xfrm>
          <a:prstGeom prst="rect">
            <a:avLst/>
          </a:prstGeom>
          <a:ln w="12700">
            <a:solidFill>
              <a:srgbClr val="007A37"/>
            </a:solidFill>
            <a:prstDash val="solid"/>
          </a:ln>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1" i="0" u="none" strike="noStrike" kern="1200" cap="none" spc="0" normalizeH="0" baseline="0" noProof="0" dirty="0" smtClean="0">
                <a:ln>
                  <a:noFill/>
                </a:ln>
                <a:solidFill>
                  <a:srgbClr val="0070C0"/>
                </a:solidFill>
                <a:effectLst/>
                <a:uLnTx/>
                <a:uFillTx/>
                <a:ea typeface="+mn-ea"/>
                <a:cs typeface="Courier New" pitchFamily="49" charset="0"/>
              </a:rPr>
              <a:t>F-GAS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sp>
        <p:nvSpPr>
          <p:cNvPr id="9" name="CasellaDiTesto 8"/>
          <p:cNvSpPr txBox="1"/>
          <p:nvPr/>
        </p:nvSpPr>
        <p:spPr>
          <a:xfrm>
            <a:off x="899592" y="2132856"/>
            <a:ext cx="7416824" cy="2831544"/>
          </a:xfrm>
          <a:prstGeom prst="rect">
            <a:avLst/>
          </a:prstGeom>
          <a:noFill/>
        </p:spPr>
        <p:txBody>
          <a:bodyPr wrap="square" rtlCol="0">
            <a:spAutoFit/>
          </a:bodyPr>
          <a:lstStyle/>
          <a:p>
            <a:pPr algn="just"/>
            <a:endParaRPr lang="it-IT" sz="1600" b="1" dirty="0" smtClean="0">
              <a:solidFill>
                <a:srgbClr val="0070C0"/>
              </a:solidFill>
              <a:cs typeface="Courier New" pitchFamily="49" charset="0"/>
            </a:endParaRPr>
          </a:p>
          <a:p>
            <a:pPr algn="just"/>
            <a:r>
              <a:rPr lang="it-IT" sz="1600" b="1" dirty="0" smtClean="0">
                <a:solidFill>
                  <a:srgbClr val="0070C0"/>
                </a:solidFill>
                <a:cs typeface="Courier New" pitchFamily="49" charset="0"/>
              </a:rPr>
              <a:t>Nel caso in cui in un impianto si superino le </a:t>
            </a:r>
            <a:r>
              <a:rPr lang="it-IT" sz="1600" b="1" u="sng" dirty="0" smtClean="0">
                <a:solidFill>
                  <a:srgbClr val="FF0000"/>
                </a:solidFill>
                <a:cs typeface="Courier New" pitchFamily="49" charset="0"/>
              </a:rPr>
              <a:t>5tonCO2eq per singolo circuito frigorifero </a:t>
            </a:r>
            <a:r>
              <a:rPr lang="it-IT" sz="1600" b="1" dirty="0" smtClean="0">
                <a:solidFill>
                  <a:srgbClr val="0070C0"/>
                </a:solidFill>
                <a:cs typeface="Courier New" pitchFamily="49" charset="0"/>
              </a:rPr>
              <a:t>(pari a circa 2,4kg di refrigerante R410 e 7,4 kg di R32), le verifiche devono per legge essere eseguite una volta all’anno. Questo significa che il committente ha l’obbligo di chiamare una volta all’anno un’azienda certificata per verificare che il circuito non abbia avuto perdite.</a:t>
            </a:r>
          </a:p>
          <a:p>
            <a:pPr algn="just"/>
            <a:endParaRPr lang="it-IT" sz="1600" b="1" dirty="0" smtClean="0">
              <a:solidFill>
                <a:srgbClr val="0070C0"/>
              </a:solidFill>
              <a:cs typeface="Courier New" pitchFamily="49" charset="0"/>
            </a:endParaRPr>
          </a:p>
          <a:p>
            <a:pPr algn="just"/>
            <a:r>
              <a:rPr lang="it-IT" sz="1600" b="1" dirty="0" smtClean="0">
                <a:solidFill>
                  <a:srgbClr val="0070C0"/>
                </a:solidFill>
                <a:cs typeface="Courier New" pitchFamily="49" charset="0"/>
              </a:rPr>
              <a:t>R32  </a:t>
            </a:r>
            <a:r>
              <a:rPr lang="it-IT" sz="1600" b="1" dirty="0" smtClean="0">
                <a:solidFill>
                  <a:srgbClr val="0070C0"/>
                </a:solidFill>
                <a:cs typeface="Courier New" pitchFamily="49" charset="0"/>
                <a:sym typeface="Wingdings" pitchFamily="2" charset="2"/>
              </a:rPr>
              <a:t> 7,4x675  = 4995kgCO2eq ~ 5tonCO2eq</a:t>
            </a:r>
          </a:p>
          <a:p>
            <a:pPr algn="just"/>
            <a:r>
              <a:rPr lang="it-IT" sz="1600" b="1" dirty="0" smtClean="0">
                <a:solidFill>
                  <a:srgbClr val="0070C0"/>
                </a:solidFill>
                <a:cs typeface="Courier New" pitchFamily="49" charset="0"/>
                <a:sym typeface="Wingdings" pitchFamily="2" charset="2"/>
              </a:rPr>
              <a:t>R410  2,4x2088 = 5011kgCO2eq ~ 5tonCO2eq </a:t>
            </a:r>
            <a:endParaRPr lang="it-IT" sz="1600" b="1" dirty="0" smtClean="0">
              <a:solidFill>
                <a:srgbClr val="0070C0"/>
              </a:solidFill>
              <a:cs typeface="Courier New" pitchFamily="49" charset="0"/>
            </a:endParaRPr>
          </a:p>
          <a:p>
            <a:pPr algn="just"/>
            <a:endParaRPr lang="it-IT" sz="1600" b="1" dirty="0" smtClean="0">
              <a:solidFill>
                <a:srgbClr val="0070C0"/>
              </a:solidFill>
              <a:latin typeface="Courier New" pitchFamily="49" charset="0"/>
              <a:cs typeface="Courier New" pitchFamily="49" charset="0"/>
            </a:endParaRPr>
          </a:p>
          <a:p>
            <a:endParaRPr lang="it-IT" dirty="0"/>
          </a:p>
        </p:txBody>
      </p:sp>
      <p:sp>
        <p:nvSpPr>
          <p:cNvPr id="7" name="Segnaposto numero diapositiva 6"/>
          <p:cNvSpPr>
            <a:spLocks noGrp="1"/>
          </p:cNvSpPr>
          <p:nvPr>
            <p:ph type="sldNum" sz="quarter" idx="12"/>
          </p:nvPr>
        </p:nvSpPr>
        <p:spPr/>
        <p:txBody>
          <a:bodyPr/>
          <a:lstStyle/>
          <a:p>
            <a:fld id="{257BD457-850B-48C0-BEB1-B2ED301807B1}" type="slidenum">
              <a:rPr lang="it-IT" smtClean="0"/>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764704"/>
            <a:ext cx="7772400" cy="648072"/>
          </a:xfrm>
        </p:spPr>
        <p:txBody>
          <a:bodyPr>
            <a:noAutofit/>
          </a:bodyPr>
          <a:lstStyle/>
          <a:p>
            <a:r>
              <a:rPr lang="it-IT" sz="2400" b="1" dirty="0" smtClean="0">
                <a:solidFill>
                  <a:srgbClr val="FF0000"/>
                </a:solidFill>
                <a:latin typeface="+mn-lt"/>
                <a:cs typeface="Courier New" pitchFamily="49" charset="0"/>
              </a:rPr>
              <a:t>NOMENCLATURA</a:t>
            </a:r>
            <a:endParaRPr lang="it-IT" sz="2400" b="1" dirty="0">
              <a:solidFill>
                <a:srgbClr val="FF0000"/>
              </a:solidFill>
              <a:latin typeface="+mn-lt"/>
              <a:cs typeface="Courier New" pitchFamily="49" charset="0"/>
            </a:endParaRPr>
          </a:p>
        </p:txBody>
      </p:sp>
      <p:sp>
        <p:nvSpPr>
          <p:cNvPr id="3" name="Sottotitolo 2"/>
          <p:cNvSpPr>
            <a:spLocks noGrp="1"/>
          </p:cNvSpPr>
          <p:nvPr>
            <p:ph type="subTitle" idx="1"/>
          </p:nvPr>
        </p:nvSpPr>
        <p:spPr>
          <a:xfrm>
            <a:off x="971600" y="1628800"/>
            <a:ext cx="7056784" cy="3960440"/>
          </a:xfrm>
        </p:spPr>
        <p:txBody>
          <a:bodyPr>
            <a:normAutofit lnSpcReduction="10000"/>
          </a:bodyPr>
          <a:lstStyle/>
          <a:p>
            <a:pPr algn="l"/>
            <a:endParaRPr lang="it-IT" sz="2400" b="1" dirty="0" smtClean="0">
              <a:solidFill>
                <a:srgbClr val="0070C0"/>
              </a:solidFill>
              <a:latin typeface="Courier New" pitchFamily="49" charset="0"/>
              <a:cs typeface="Courier New" pitchFamily="49" charset="0"/>
            </a:endParaRPr>
          </a:p>
          <a:p>
            <a:pPr algn="l"/>
            <a:endParaRPr lang="it-IT" sz="2400" b="1" dirty="0" smtClean="0">
              <a:solidFill>
                <a:srgbClr val="0070C0"/>
              </a:solidFill>
              <a:latin typeface="Courier New" pitchFamily="49" charset="0"/>
              <a:cs typeface="Courier New" pitchFamily="49" charset="0"/>
            </a:endParaRPr>
          </a:p>
          <a:p>
            <a:pPr algn="l"/>
            <a:endParaRPr lang="it-IT" sz="800" b="1" dirty="0" smtClean="0">
              <a:solidFill>
                <a:srgbClr val="0070C0"/>
              </a:solidFill>
              <a:cs typeface="Courier New" pitchFamily="49" charset="0"/>
            </a:endParaRPr>
          </a:p>
          <a:p>
            <a:pPr algn="l"/>
            <a:r>
              <a:rPr lang="it-IT" sz="2400" b="1" dirty="0" err="1" smtClean="0">
                <a:solidFill>
                  <a:srgbClr val="0070C0"/>
                </a:solidFill>
                <a:cs typeface="Courier New" pitchFamily="49" charset="0"/>
              </a:rPr>
              <a:t>COP-</a:t>
            </a:r>
            <a:r>
              <a:rPr lang="it-IT" sz="1600" b="1" dirty="0" err="1" smtClean="0">
                <a:solidFill>
                  <a:srgbClr val="0070C0"/>
                </a:solidFill>
                <a:cs typeface="Courier New" pitchFamily="49" charset="0"/>
              </a:rPr>
              <a:t>Invernale</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Coefficient</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of</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Performace</a:t>
            </a:r>
            <a:r>
              <a:rPr lang="it-IT" sz="1600" b="1" dirty="0" smtClean="0">
                <a:solidFill>
                  <a:srgbClr val="0070C0"/>
                </a:solidFill>
                <a:cs typeface="Courier New" pitchFamily="49" charset="0"/>
              </a:rPr>
              <a:t>)</a:t>
            </a:r>
          </a:p>
          <a:p>
            <a:pPr algn="l"/>
            <a:r>
              <a:rPr lang="it-IT" sz="2400" b="1" dirty="0" err="1" smtClean="0">
                <a:solidFill>
                  <a:srgbClr val="0070C0"/>
                </a:solidFill>
                <a:cs typeface="Courier New" pitchFamily="49" charset="0"/>
              </a:rPr>
              <a:t>SCOP-</a:t>
            </a:r>
            <a:r>
              <a:rPr lang="it-IT" sz="1600" b="1" dirty="0" err="1" smtClean="0">
                <a:solidFill>
                  <a:srgbClr val="0070C0"/>
                </a:solidFill>
                <a:cs typeface="Courier New" pitchFamily="49" charset="0"/>
              </a:rPr>
              <a:t>Invernale</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Seasonal</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Coefficient</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of</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Porformance</a:t>
            </a:r>
            <a:r>
              <a:rPr lang="it-IT" sz="1600" b="1" dirty="0" smtClean="0">
                <a:solidFill>
                  <a:srgbClr val="0070C0"/>
                </a:solidFill>
                <a:cs typeface="Courier New" pitchFamily="49" charset="0"/>
              </a:rPr>
              <a:t>)</a:t>
            </a:r>
          </a:p>
          <a:p>
            <a:pPr algn="l"/>
            <a:r>
              <a:rPr lang="it-IT" sz="2400" b="1" dirty="0" err="1" smtClean="0">
                <a:solidFill>
                  <a:srgbClr val="0070C0"/>
                </a:solidFill>
                <a:cs typeface="Courier New" pitchFamily="49" charset="0"/>
              </a:rPr>
              <a:t>SEER-</a:t>
            </a:r>
            <a:r>
              <a:rPr lang="it-IT" sz="1600" b="1" dirty="0" err="1" smtClean="0">
                <a:solidFill>
                  <a:srgbClr val="0070C0"/>
                </a:solidFill>
                <a:cs typeface="Courier New" pitchFamily="49" charset="0"/>
              </a:rPr>
              <a:t>Estivo</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Seasonal</a:t>
            </a:r>
            <a:r>
              <a:rPr lang="it-IT" sz="1600" b="1" dirty="0" smtClean="0">
                <a:solidFill>
                  <a:srgbClr val="0070C0"/>
                </a:solidFill>
                <a:cs typeface="Courier New" pitchFamily="49" charset="0"/>
              </a:rPr>
              <a:t> Energy </a:t>
            </a:r>
            <a:r>
              <a:rPr lang="it-IT" sz="1600" b="1" dirty="0" err="1" smtClean="0">
                <a:solidFill>
                  <a:srgbClr val="0070C0"/>
                </a:solidFill>
                <a:cs typeface="Courier New" pitchFamily="49" charset="0"/>
              </a:rPr>
              <a:t>Efficiency</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Ratio</a:t>
            </a:r>
            <a:r>
              <a:rPr lang="it-IT" sz="1600" b="1" dirty="0" smtClean="0">
                <a:solidFill>
                  <a:srgbClr val="0070C0"/>
                </a:solidFill>
                <a:cs typeface="Courier New" pitchFamily="49" charset="0"/>
              </a:rPr>
              <a:t>) </a:t>
            </a:r>
            <a:endParaRPr lang="it-IT" sz="2400" b="1" dirty="0" smtClean="0">
              <a:solidFill>
                <a:srgbClr val="0070C0"/>
              </a:solidFill>
              <a:cs typeface="Courier New" pitchFamily="49" charset="0"/>
            </a:endParaRPr>
          </a:p>
          <a:p>
            <a:pPr algn="l"/>
            <a:r>
              <a:rPr lang="it-IT" sz="2400" b="1" dirty="0" err="1" smtClean="0">
                <a:solidFill>
                  <a:srgbClr val="0070C0"/>
                </a:solidFill>
                <a:cs typeface="Courier New" pitchFamily="49" charset="0"/>
              </a:rPr>
              <a:t>EER-</a:t>
            </a:r>
            <a:r>
              <a:rPr lang="it-IT" sz="1600" b="1" dirty="0" err="1" smtClean="0">
                <a:solidFill>
                  <a:srgbClr val="0070C0"/>
                </a:solidFill>
                <a:cs typeface="Courier New" pitchFamily="49" charset="0"/>
              </a:rPr>
              <a:t>Estivo</a:t>
            </a:r>
            <a:r>
              <a:rPr lang="it-IT" sz="1600" b="1" dirty="0" smtClean="0">
                <a:solidFill>
                  <a:srgbClr val="0070C0"/>
                </a:solidFill>
                <a:cs typeface="Courier New" pitchFamily="49" charset="0"/>
              </a:rPr>
              <a:t> (Energy </a:t>
            </a:r>
            <a:r>
              <a:rPr lang="it-IT" sz="1600" b="1" dirty="0" err="1" smtClean="0">
                <a:solidFill>
                  <a:srgbClr val="0070C0"/>
                </a:solidFill>
                <a:cs typeface="Courier New" pitchFamily="49" charset="0"/>
              </a:rPr>
              <a:t>Efficiency</a:t>
            </a:r>
            <a:r>
              <a:rPr lang="it-IT" sz="1600" b="1" dirty="0" smtClean="0">
                <a:solidFill>
                  <a:srgbClr val="0070C0"/>
                </a:solidFill>
                <a:cs typeface="Courier New" pitchFamily="49" charset="0"/>
              </a:rPr>
              <a:t> </a:t>
            </a:r>
            <a:r>
              <a:rPr lang="it-IT" sz="1600" b="1" dirty="0" err="1" smtClean="0">
                <a:solidFill>
                  <a:srgbClr val="0070C0"/>
                </a:solidFill>
                <a:cs typeface="Courier New" pitchFamily="49" charset="0"/>
              </a:rPr>
              <a:t>Ratio</a:t>
            </a:r>
            <a:r>
              <a:rPr lang="it-IT" sz="1600" b="1" dirty="0" smtClean="0">
                <a:solidFill>
                  <a:srgbClr val="0070C0"/>
                </a:solidFill>
                <a:cs typeface="Courier New" pitchFamily="49" charset="0"/>
              </a:rPr>
              <a:t>)</a:t>
            </a:r>
          </a:p>
          <a:p>
            <a:pPr algn="l"/>
            <a:endParaRPr lang="it-IT" sz="1600" b="1" dirty="0" smtClean="0">
              <a:solidFill>
                <a:srgbClr val="0070C0"/>
              </a:solidFill>
              <a:cs typeface="Courier New" pitchFamily="49" charset="0"/>
            </a:endParaRPr>
          </a:p>
          <a:p>
            <a:pPr algn="l"/>
            <a:endParaRPr lang="it-IT" sz="1600" b="1" dirty="0" smtClean="0">
              <a:solidFill>
                <a:srgbClr val="0070C0"/>
              </a:solidFill>
              <a:latin typeface="Courier New" pitchFamily="49" charset="0"/>
              <a:cs typeface="Courier New" pitchFamily="49" charset="0"/>
            </a:endParaRPr>
          </a:p>
          <a:p>
            <a:pPr algn="l"/>
            <a:r>
              <a:rPr lang="it-IT" sz="1600" b="1" dirty="0" smtClean="0">
                <a:solidFill>
                  <a:srgbClr val="0070C0"/>
                </a:solidFill>
                <a:latin typeface="Courier New" pitchFamily="49" charset="0"/>
                <a:cs typeface="Courier New" pitchFamily="49" charset="0"/>
              </a:rPr>
              <a:t>  </a:t>
            </a:r>
          </a:p>
          <a:p>
            <a:pPr algn="l"/>
            <a:r>
              <a:rPr lang="it-IT" sz="2400" b="1" dirty="0" smtClean="0">
                <a:solidFill>
                  <a:srgbClr val="0070C0"/>
                </a:solidFill>
                <a:latin typeface="Courier New" pitchFamily="49" charset="0"/>
                <a:cs typeface="Courier New" pitchFamily="49" charset="0"/>
              </a:rPr>
              <a:t> </a:t>
            </a:r>
          </a:p>
          <a:p>
            <a:pPr algn="l"/>
            <a:endParaRPr lang="it-IT" sz="2400" b="1" dirty="0" smtClean="0">
              <a:solidFill>
                <a:srgbClr val="0070C0"/>
              </a:solidFill>
              <a:latin typeface="Courier New" pitchFamily="49" charset="0"/>
              <a:cs typeface="Courier New" pitchFamily="49" charset="0"/>
            </a:endParaRPr>
          </a:p>
          <a:p>
            <a:pPr algn="l"/>
            <a:endParaRPr lang="it-IT" sz="2400" b="1" dirty="0">
              <a:solidFill>
                <a:srgbClr val="0070C0"/>
              </a:solidFill>
              <a:latin typeface="Courier New" pitchFamily="49" charset="0"/>
              <a:cs typeface="Courier New" pitchFamily="49" charset="0"/>
            </a:endParaRPr>
          </a:p>
        </p:txBody>
      </p:sp>
      <p:pic>
        <p:nvPicPr>
          <p:cNvPr id="4" name="Immagine 3" descr="logo tecfirm immagine.jpg"/>
          <p:cNvPicPr>
            <a:picLocks noChangeAspect="1"/>
          </p:cNvPicPr>
          <p:nvPr/>
        </p:nvPicPr>
        <p:blipFill>
          <a:blip r:embed="rId2" cstate="print"/>
          <a:stretch>
            <a:fillRect/>
          </a:stretch>
        </p:blipFill>
        <p:spPr>
          <a:xfrm>
            <a:off x="179512" y="188640"/>
            <a:ext cx="1231447" cy="538758"/>
          </a:xfrm>
          <a:prstGeom prst="rect">
            <a:avLst/>
          </a:prstGeom>
        </p:spPr>
      </p:pic>
      <p:pic>
        <p:nvPicPr>
          <p:cNvPr id="5" name="Immagine 4" descr="Capture.jpg"/>
          <p:cNvPicPr/>
          <p:nvPr/>
        </p:nvPicPr>
        <p:blipFill>
          <a:blip r:embed="rId3" cstate="print"/>
          <a:stretch>
            <a:fillRect/>
          </a:stretch>
        </p:blipFill>
        <p:spPr>
          <a:xfrm>
            <a:off x="7740352" y="116632"/>
            <a:ext cx="1266825" cy="838200"/>
          </a:xfrm>
          <a:prstGeom prst="rect">
            <a:avLst/>
          </a:prstGeom>
        </p:spPr>
      </p:pic>
      <p:sp>
        <p:nvSpPr>
          <p:cNvPr id="7" name="Segnaposto numero diapositiva 6"/>
          <p:cNvSpPr>
            <a:spLocks noGrp="1"/>
          </p:cNvSpPr>
          <p:nvPr>
            <p:ph type="sldNum" sz="quarter" idx="12"/>
          </p:nvPr>
        </p:nvSpPr>
        <p:spPr/>
        <p:txBody>
          <a:bodyPr/>
          <a:lstStyle/>
          <a:p>
            <a:fld id="{257BD457-850B-48C0-BEB1-B2ED301807B1}" type="slidenum">
              <a:rPr lang="it-IT" smtClean="0"/>
              <a:pPr/>
              <a:t>9</a:t>
            </a:fld>
            <a:endParaRPr lang="it-IT"/>
          </a:p>
        </p:txBody>
      </p:sp>
      <p:sp>
        <p:nvSpPr>
          <p:cNvPr id="8" name="Sottotitolo 2"/>
          <p:cNvSpPr txBox="1">
            <a:spLocks/>
          </p:cNvSpPr>
          <p:nvPr/>
        </p:nvSpPr>
        <p:spPr>
          <a:xfrm>
            <a:off x="1403648" y="1556792"/>
            <a:ext cx="6400800" cy="14401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rPr>
              <a:t>VRF </a:t>
            </a: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sym typeface="Wingdings" pitchFamily="2" charset="2"/>
              </a:rPr>
              <a:t> </a:t>
            </a:r>
            <a:r>
              <a:rPr kumimoji="0" lang="it-IT" sz="2000" b="1" i="0" u="none" strike="noStrike" kern="1200" cap="none" spc="0" normalizeH="0" baseline="0" noProof="0" dirty="0" err="1" smtClean="0">
                <a:ln>
                  <a:noFill/>
                </a:ln>
                <a:solidFill>
                  <a:srgbClr val="0070C0"/>
                </a:solidFill>
                <a:effectLst/>
                <a:uLnTx/>
                <a:uFillTx/>
                <a:ea typeface="+mn-ea"/>
                <a:cs typeface="Courier New" pitchFamily="49" charset="0"/>
                <a:sym typeface="Wingdings" pitchFamily="2" charset="2"/>
              </a:rPr>
              <a:t>Variable</a:t>
            </a: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sym typeface="Wingdings" pitchFamily="2" charset="2"/>
              </a:rPr>
              <a:t> </a:t>
            </a:r>
            <a:r>
              <a:rPr kumimoji="0" lang="it-IT" sz="2000" b="1" i="0" u="none" strike="noStrike" kern="1200" cap="none" spc="0" normalizeH="0" baseline="0" noProof="0" dirty="0" err="1" smtClean="0">
                <a:ln>
                  <a:noFill/>
                </a:ln>
                <a:solidFill>
                  <a:srgbClr val="0070C0"/>
                </a:solidFill>
                <a:effectLst/>
                <a:uLnTx/>
                <a:uFillTx/>
                <a:ea typeface="+mn-ea"/>
                <a:cs typeface="Courier New" pitchFamily="49" charset="0"/>
                <a:sym typeface="Wingdings" pitchFamily="2" charset="2"/>
              </a:rPr>
              <a:t>Refigerant</a:t>
            </a: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sym typeface="Wingdings" pitchFamily="2" charset="2"/>
              </a:rPr>
              <a:t> Flow</a:t>
            </a:r>
            <a:endParaRPr kumimoji="0" lang="it-IT" sz="2000" b="1" i="0" u="none" strike="noStrike" kern="1200" cap="none" spc="0" normalizeH="0" baseline="0" noProof="0" dirty="0" smtClean="0">
              <a:ln>
                <a:noFill/>
              </a:ln>
              <a:solidFill>
                <a:srgbClr val="0070C0"/>
              </a:solidFill>
              <a:effectLst/>
              <a:uLnTx/>
              <a:uFillTx/>
              <a:ea typeface="+mn-ea"/>
              <a:cs typeface="Courier New" pitchFamily="49"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rPr>
              <a:t>VRV </a:t>
            </a: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sym typeface="Wingdings" pitchFamily="2" charset="2"/>
              </a:rPr>
              <a:t> </a:t>
            </a:r>
            <a:r>
              <a:rPr kumimoji="0" lang="it-IT" sz="2000" b="1" i="0" u="none" strike="noStrike" kern="1200" cap="none" spc="0" normalizeH="0" baseline="0" noProof="0" dirty="0" err="1" smtClean="0">
                <a:ln>
                  <a:noFill/>
                </a:ln>
                <a:solidFill>
                  <a:srgbClr val="0070C0"/>
                </a:solidFill>
                <a:effectLst/>
                <a:uLnTx/>
                <a:uFillTx/>
                <a:ea typeface="+mn-ea"/>
                <a:cs typeface="Courier New" pitchFamily="49" charset="0"/>
                <a:sym typeface="Wingdings" pitchFamily="2" charset="2"/>
              </a:rPr>
              <a:t>Variable</a:t>
            </a: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sym typeface="Wingdings" pitchFamily="2" charset="2"/>
              </a:rPr>
              <a:t> </a:t>
            </a:r>
            <a:r>
              <a:rPr kumimoji="0" lang="it-IT" sz="2000" b="1" i="0" u="none" strike="noStrike" kern="1200" cap="none" spc="0" normalizeH="0" baseline="0" noProof="0" dirty="0" err="1" smtClean="0">
                <a:ln>
                  <a:noFill/>
                </a:ln>
                <a:solidFill>
                  <a:srgbClr val="0070C0"/>
                </a:solidFill>
                <a:effectLst/>
                <a:uLnTx/>
                <a:uFillTx/>
                <a:ea typeface="+mn-ea"/>
                <a:cs typeface="Courier New" pitchFamily="49" charset="0"/>
                <a:sym typeface="Wingdings" pitchFamily="2" charset="2"/>
              </a:rPr>
              <a:t>Refrigerant</a:t>
            </a: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sym typeface="Wingdings" pitchFamily="2" charset="2"/>
              </a:rPr>
              <a:t> Volume</a:t>
            </a:r>
            <a:endParaRPr kumimoji="0" lang="it-IT" sz="2000" b="1" i="0" u="none" strike="noStrike" kern="1200" cap="none" spc="0" normalizeH="0" baseline="0" noProof="0" dirty="0" smtClean="0">
              <a:ln>
                <a:noFill/>
              </a:ln>
              <a:solidFill>
                <a:srgbClr val="0070C0"/>
              </a:solidFill>
              <a:effectLst/>
              <a:uLnTx/>
              <a:uFillTx/>
              <a:ea typeface="+mn-ea"/>
              <a:cs typeface="Courier New" pitchFamily="49"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rPr>
              <a:t>       (</a:t>
            </a:r>
            <a:r>
              <a:rPr kumimoji="0" lang="it-IT" sz="2000" b="1" i="0" u="none" strike="noStrike" kern="1200" cap="none" spc="0" normalizeH="0" baseline="0" noProof="0" dirty="0" err="1" smtClean="0">
                <a:ln>
                  <a:noFill/>
                </a:ln>
                <a:solidFill>
                  <a:srgbClr val="0070C0"/>
                </a:solidFill>
                <a:effectLst/>
                <a:uLnTx/>
                <a:uFillTx/>
                <a:ea typeface="+mn-ea"/>
                <a:cs typeface="Courier New" pitchFamily="49" charset="0"/>
              </a:rPr>
              <a:t>Brand</a:t>
            </a:r>
            <a:r>
              <a:rPr kumimoji="0" lang="it-IT" sz="2000" b="1" i="0" u="none" strike="noStrike" kern="1200" cap="none" spc="0" normalizeH="0" baseline="0" noProof="0" dirty="0" smtClean="0">
                <a:ln>
                  <a:noFill/>
                </a:ln>
                <a:solidFill>
                  <a:srgbClr val="0070C0"/>
                </a:solidFill>
                <a:effectLst/>
                <a:uLnTx/>
                <a:uFillTx/>
                <a:ea typeface="+mn-ea"/>
                <a:cs typeface="Courier New" pitchFamily="49" charset="0"/>
              </a:rPr>
              <a:t> Daikin)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sp>
        <p:nvSpPr>
          <p:cNvPr id="9" name="Sottotitolo 2"/>
          <p:cNvSpPr txBox="1">
            <a:spLocks/>
          </p:cNvSpPr>
          <p:nvPr/>
        </p:nvSpPr>
        <p:spPr>
          <a:xfrm>
            <a:off x="2195736" y="4365104"/>
            <a:ext cx="4824536" cy="432048"/>
          </a:xfrm>
          <a:prstGeom prst="rect">
            <a:avLst/>
          </a:prstGeom>
          <a:ln w="12700">
            <a:solidFill>
              <a:srgbClr val="007A37"/>
            </a:solidFill>
            <a:prstDash val="solid"/>
          </a:ln>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1" i="0" u="none" strike="noStrike" kern="1200" cap="none" spc="0" normalizeH="0" baseline="0" noProof="0" dirty="0" smtClean="0">
                <a:ln>
                  <a:noFill/>
                </a:ln>
                <a:solidFill>
                  <a:srgbClr val="0070C0"/>
                </a:solidFill>
                <a:effectLst/>
                <a:uLnTx/>
                <a:uFillTx/>
                <a:ea typeface="+mn-ea"/>
                <a:cs typeface="Courier New" pitchFamily="49" charset="0"/>
              </a:rPr>
              <a:t>Impianto Pompa di Calore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1" i="0" u="none" strike="noStrike" kern="1200" cap="none" spc="0" normalizeH="0" baseline="0" noProof="0" dirty="0">
              <a:ln>
                <a:noFill/>
              </a:ln>
              <a:solidFill>
                <a:srgbClr val="0070C0"/>
              </a:solidFill>
              <a:effectLst/>
              <a:uLnTx/>
              <a:uFillTx/>
              <a:latin typeface="Courier New" pitchFamily="49" charset="0"/>
              <a:ea typeface="+mn-ea"/>
              <a:cs typeface="Courier New" pitchFamily="49" charset="0"/>
            </a:endParaRPr>
          </a:p>
        </p:txBody>
      </p:sp>
      <p:cxnSp>
        <p:nvCxnSpPr>
          <p:cNvPr id="10" name="Connettore 2 9"/>
          <p:cNvCxnSpPr/>
          <p:nvPr/>
        </p:nvCxnSpPr>
        <p:spPr>
          <a:xfrm flipH="1">
            <a:off x="2195736" y="4869160"/>
            <a:ext cx="2304256"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4572000" y="4869160"/>
            <a:ext cx="208823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1691680" y="5445224"/>
            <a:ext cx="1008112" cy="461665"/>
          </a:xfrm>
          <a:prstGeom prst="rect">
            <a:avLst/>
          </a:prstGeom>
          <a:noFill/>
        </p:spPr>
        <p:txBody>
          <a:bodyPr wrap="square" rtlCol="0">
            <a:spAutoFit/>
          </a:bodyPr>
          <a:lstStyle/>
          <a:p>
            <a:r>
              <a:rPr lang="it-IT" sz="2400" b="1" dirty="0" smtClean="0">
                <a:solidFill>
                  <a:srgbClr val="0070C0"/>
                </a:solidFill>
                <a:cs typeface="Courier New" pitchFamily="49" charset="0"/>
              </a:rPr>
              <a:t>VRF</a:t>
            </a:r>
            <a:endParaRPr lang="it-IT" sz="2400" b="1" dirty="0">
              <a:solidFill>
                <a:srgbClr val="0070C0"/>
              </a:solidFill>
              <a:cs typeface="Courier New" pitchFamily="49" charset="0"/>
            </a:endParaRPr>
          </a:p>
        </p:txBody>
      </p:sp>
      <p:sp>
        <p:nvSpPr>
          <p:cNvPr id="13" name="CasellaDiTesto 12"/>
          <p:cNvSpPr txBox="1"/>
          <p:nvPr/>
        </p:nvSpPr>
        <p:spPr>
          <a:xfrm>
            <a:off x="5508104" y="5373216"/>
            <a:ext cx="2304256" cy="461665"/>
          </a:xfrm>
          <a:prstGeom prst="rect">
            <a:avLst/>
          </a:prstGeom>
          <a:noFill/>
        </p:spPr>
        <p:txBody>
          <a:bodyPr wrap="square" rtlCol="0">
            <a:spAutoFit/>
          </a:bodyPr>
          <a:lstStyle/>
          <a:p>
            <a:r>
              <a:rPr lang="it-IT" sz="2400" b="1" dirty="0" smtClean="0">
                <a:solidFill>
                  <a:srgbClr val="0070C0"/>
                </a:solidFill>
                <a:cs typeface="Courier New" pitchFamily="49" charset="0"/>
              </a:rPr>
              <a:t>MULTI SPLIT</a:t>
            </a:r>
            <a:endParaRPr lang="it-IT" sz="2400" b="1" dirty="0">
              <a:solidFill>
                <a:srgbClr val="0070C0"/>
              </a:solidFill>
              <a:cs typeface="Courier New" pitchFamily="49"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4103</TotalTime>
  <Words>3234</Words>
  <Application>Microsoft Office PowerPoint</Application>
  <PresentationFormat>Presentazione su schermo (4:3)</PresentationFormat>
  <Paragraphs>363</Paragraphs>
  <Slides>69</Slides>
  <Notes>0</Notes>
  <HiddenSlides>0</HiddenSlides>
  <MMClips>0</MMClips>
  <ScaleCrop>false</ScaleCrop>
  <HeadingPairs>
    <vt:vector size="4" baseType="variant">
      <vt:variant>
        <vt:lpstr>Tema</vt:lpstr>
      </vt:variant>
      <vt:variant>
        <vt:i4>1</vt:i4>
      </vt:variant>
      <vt:variant>
        <vt:lpstr>Titoli diapositive</vt:lpstr>
      </vt:variant>
      <vt:variant>
        <vt:i4>69</vt:i4>
      </vt:variant>
    </vt:vector>
  </HeadingPairs>
  <TitlesOfParts>
    <vt:vector size="70" baseType="lpstr">
      <vt:lpstr>Tema di Office</vt:lpstr>
      <vt:lpstr> OBIETTIVO DEL CORSO Impianti a Pompa di Calore tipo VRF</vt:lpstr>
      <vt:lpstr>Impianto CDZ con Pompa di Calore tipo VRF</vt:lpstr>
      <vt:lpstr>NOMENCLATURA</vt:lpstr>
      <vt:lpstr>NOMENCLATURA</vt:lpstr>
      <vt:lpstr>NOMENCLATURA</vt:lpstr>
      <vt:lpstr>NOMENCLATURA</vt:lpstr>
      <vt:lpstr>NOMENCLATURA</vt:lpstr>
      <vt:lpstr>NOMENCLATURA</vt:lpstr>
      <vt:lpstr>NOMENCLATURA</vt:lpstr>
      <vt:lpstr>Produzione dell’Energia</vt:lpstr>
      <vt:lpstr>Produzione dell’Energia</vt:lpstr>
      <vt:lpstr>Produzione dell’Energia</vt:lpstr>
      <vt:lpstr>Produzione dell’Energia</vt:lpstr>
      <vt:lpstr>Produzione dell’Energia</vt:lpstr>
      <vt:lpstr>Recupero del Calore</vt:lpstr>
      <vt:lpstr>Recupero del Calore</vt:lpstr>
      <vt:lpstr>Recupero del Calore</vt:lpstr>
      <vt:lpstr>Recupero del Calore</vt:lpstr>
      <vt:lpstr>Produzione dell’Energia</vt:lpstr>
      <vt:lpstr>Produzione dell’Energia</vt:lpstr>
      <vt:lpstr>Produzione dell’Energia</vt:lpstr>
      <vt:lpstr>Produzione dell’Energia</vt:lpstr>
      <vt:lpstr>Produzione dell’Energia</vt:lpstr>
      <vt:lpstr>Schema Funzionale Pdc</vt:lpstr>
      <vt:lpstr>Pdc Ciclo reversibile</vt:lpstr>
      <vt:lpstr>Pdc Ciclo reversibile</vt:lpstr>
      <vt:lpstr>Presentazione standard di PowerPoint</vt:lpstr>
      <vt:lpstr>Pdc Ciclo reversibile</vt:lpstr>
      <vt:lpstr>Produzione  dell’Energia Impianto VRF</vt:lpstr>
      <vt:lpstr>Le Linee Frigorifere</vt:lpstr>
      <vt:lpstr> Le Linee Frigorifere</vt:lpstr>
      <vt:lpstr> Le Linee Frigorifere</vt:lpstr>
      <vt:lpstr>Presentazione standard di PowerPoint</vt:lpstr>
      <vt:lpstr>Presentazione standard di PowerPoint</vt:lpstr>
      <vt:lpstr> Le Linee Frigorifere</vt:lpstr>
      <vt:lpstr>Prestazioni di rete</vt:lpstr>
      <vt:lpstr>               A                          B</vt:lpstr>
      <vt:lpstr>                Effetto delle Temperature</vt:lpstr>
      <vt:lpstr>                Effetto dei Dislivelli</vt:lpstr>
      <vt:lpstr>Metodi per  il dimensionamento della rete</vt:lpstr>
      <vt:lpstr>Modelli per il dimensionamento della rete</vt:lpstr>
      <vt:lpstr>Modelli per  il dimensionamento della rete</vt:lpstr>
      <vt:lpstr>Modelli per  il dimensionamento della rete</vt:lpstr>
      <vt:lpstr>Modelli per  il dimensionamento della rete</vt:lpstr>
      <vt:lpstr>Modelli per  il dimensionamento della rete</vt:lpstr>
      <vt:lpstr>Modelli per  il dimensionamento della rete</vt:lpstr>
      <vt:lpstr>Massimo contenuto di Refrigerante UNI-EN 378</vt:lpstr>
      <vt:lpstr>Classificazione  dei Refrigeranti</vt:lpstr>
      <vt:lpstr>Classificazione  dei Locali</vt:lpstr>
      <vt:lpstr>Limite di Carica del Refrigerante</vt:lpstr>
      <vt:lpstr>Limite di Carica del Refrigerante</vt:lpstr>
      <vt:lpstr>Limite di Carica del Refrigerante</vt:lpstr>
      <vt:lpstr>Limite di Carica del Refrigerante</vt:lpstr>
      <vt:lpstr>Caso Studio</vt:lpstr>
      <vt:lpstr>Caso Studio</vt:lpstr>
      <vt:lpstr>Caso Studio</vt:lpstr>
      <vt:lpstr>Caso Studio</vt:lpstr>
      <vt:lpstr>Caso Studio</vt:lpstr>
      <vt:lpstr>Caso Studio</vt:lpstr>
      <vt:lpstr>Caso Studio</vt:lpstr>
      <vt:lpstr>Caso Studio</vt:lpstr>
      <vt:lpstr>Caso Studio</vt:lpstr>
      <vt:lpstr>Caso Studio</vt:lpstr>
      <vt:lpstr>Caso Studio</vt:lpstr>
      <vt:lpstr>Caso Studio</vt:lpstr>
      <vt:lpstr>Caso Studio</vt:lpstr>
      <vt:lpstr>Caso Studio</vt:lpstr>
      <vt:lpstr>Caso Studio</vt:lpstr>
      <vt:lpstr>Caso Studio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Produzione  dell’Energia</dc:title>
  <dc:creator>Utente</dc:creator>
  <cp:lastModifiedBy>Max</cp:lastModifiedBy>
  <cp:revision>256</cp:revision>
  <dcterms:created xsi:type="dcterms:W3CDTF">2024-03-07T08:28:10Z</dcterms:created>
  <dcterms:modified xsi:type="dcterms:W3CDTF">2025-01-22T00:02:23Z</dcterms:modified>
</cp:coreProperties>
</file>