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857" r:id="rId1"/>
  </p:sldMasterIdLst>
  <p:notesMasterIdLst>
    <p:notesMasterId r:id="rId42"/>
  </p:notesMasterIdLst>
  <p:handoutMasterIdLst>
    <p:handoutMasterId r:id="rId43"/>
  </p:handoutMasterIdLst>
  <p:sldIdLst>
    <p:sldId id="257" r:id="rId2"/>
    <p:sldId id="1441" r:id="rId3"/>
    <p:sldId id="761" r:id="rId4"/>
    <p:sldId id="1830" r:id="rId5"/>
    <p:sldId id="1832" r:id="rId6"/>
    <p:sldId id="1833" r:id="rId7"/>
    <p:sldId id="1834" r:id="rId8"/>
    <p:sldId id="758" r:id="rId9"/>
    <p:sldId id="759" r:id="rId10"/>
    <p:sldId id="740" r:id="rId11"/>
    <p:sldId id="760" r:id="rId12"/>
    <p:sldId id="1835" r:id="rId13"/>
    <p:sldId id="1836" r:id="rId14"/>
    <p:sldId id="1837" r:id="rId15"/>
    <p:sldId id="762" r:id="rId16"/>
    <p:sldId id="1840" r:id="rId17"/>
    <p:sldId id="1829" r:id="rId18"/>
    <p:sldId id="1838" r:id="rId19"/>
    <p:sldId id="1839" r:id="rId20"/>
    <p:sldId id="1841" r:id="rId21"/>
    <p:sldId id="1842" r:id="rId22"/>
    <p:sldId id="1843" r:id="rId23"/>
    <p:sldId id="1844" r:id="rId24"/>
    <p:sldId id="1845" r:id="rId25"/>
    <p:sldId id="1846" r:id="rId26"/>
    <p:sldId id="1847" r:id="rId27"/>
    <p:sldId id="1849" r:id="rId28"/>
    <p:sldId id="1850" r:id="rId29"/>
    <p:sldId id="766" r:id="rId30"/>
    <p:sldId id="1853" r:id="rId31"/>
    <p:sldId id="1856" r:id="rId32"/>
    <p:sldId id="1851" r:id="rId33"/>
    <p:sldId id="1855" r:id="rId34"/>
    <p:sldId id="1857" r:id="rId35"/>
    <p:sldId id="1854" r:id="rId36"/>
    <p:sldId id="1858" r:id="rId37"/>
    <p:sldId id="1859" r:id="rId38"/>
    <p:sldId id="1860" r:id="rId39"/>
    <p:sldId id="1861" r:id="rId40"/>
    <p:sldId id="1848" r:id="rId4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zione predefinita" id="{FD1E3FD2-5AE5-4937-9123-9C56F74FBF00}">
          <p14:sldIdLst>
            <p14:sldId id="257"/>
            <p14:sldId id="1441"/>
            <p14:sldId id="761"/>
            <p14:sldId id="1830"/>
            <p14:sldId id="1832"/>
            <p14:sldId id="1833"/>
            <p14:sldId id="1834"/>
            <p14:sldId id="758"/>
            <p14:sldId id="759"/>
            <p14:sldId id="740"/>
            <p14:sldId id="760"/>
            <p14:sldId id="1835"/>
            <p14:sldId id="1836"/>
            <p14:sldId id="1837"/>
            <p14:sldId id="762"/>
            <p14:sldId id="1840"/>
            <p14:sldId id="1829"/>
            <p14:sldId id="1838"/>
            <p14:sldId id="1839"/>
            <p14:sldId id="1841"/>
            <p14:sldId id="1842"/>
            <p14:sldId id="1843"/>
            <p14:sldId id="1844"/>
            <p14:sldId id="1845"/>
            <p14:sldId id="1846"/>
            <p14:sldId id="1847"/>
            <p14:sldId id="1849"/>
            <p14:sldId id="1850"/>
            <p14:sldId id="766"/>
            <p14:sldId id="1853"/>
            <p14:sldId id="1856"/>
            <p14:sldId id="1851"/>
            <p14:sldId id="1855"/>
            <p14:sldId id="1857"/>
            <p14:sldId id="1854"/>
            <p14:sldId id="1858"/>
            <p14:sldId id="1859"/>
            <p14:sldId id="1860"/>
            <p14:sldId id="1861"/>
            <p14:sldId id="1848"/>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atalia Riccio" initials="NR" lastIdx="7" clrIdx="0">
    <p:extLst>
      <p:ext uri="{19B8F6BF-5375-455C-9EA6-DF929625EA0E}">
        <p15:presenceInfo xmlns:p15="http://schemas.microsoft.com/office/powerpoint/2012/main" userId="S::natalia.riccio@studenti.luiss.it::d0ec2db5-860f-4815-8c43-ab9dead7658c" providerId="AD"/>
      </p:ext>
    </p:extLst>
  </p:cmAuthor>
  <p:cmAuthor id="2" name="Natalia Riccio" initials="NR [2]" lastIdx="1" clrIdx="1">
    <p:extLst>
      <p:ext uri="{19B8F6BF-5375-455C-9EA6-DF929625EA0E}">
        <p15:presenceInfo xmlns:p15="http://schemas.microsoft.com/office/powerpoint/2012/main" userId="45b8f79143f0b15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746"/>
    <a:srgbClr val="152269"/>
    <a:srgbClr val="0959CF"/>
    <a:srgbClr val="43ABD9"/>
    <a:srgbClr val="2B9FD3"/>
    <a:srgbClr val="001B50"/>
    <a:srgbClr val="021342"/>
    <a:srgbClr val="7DD7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2160"/>
        <p:guide pos="3840"/>
      </p:guideLst>
    </p:cSldViewPr>
  </p:slideViewPr>
  <p:notesTextViewPr>
    <p:cViewPr>
      <p:scale>
        <a:sx n="1" d="1"/>
        <a:sy n="1" d="1"/>
      </p:scale>
      <p:origin x="0" y="0"/>
    </p:cViewPr>
  </p:notesTextViewPr>
  <p:sorterViewPr>
    <p:cViewPr>
      <p:scale>
        <a:sx n="200" d="100"/>
        <a:sy n="200" d="100"/>
      </p:scale>
      <p:origin x="0" y="-9912"/>
    </p:cViewPr>
  </p:sorter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6D05D0-C9A8-4C4A-92B6-2E7C49D08CDB}" type="datetimeFigureOut">
              <a:rPr lang="it-IT" smtClean="0"/>
              <a:pPr/>
              <a:t>09/05/2023</a:t>
            </a:fld>
            <a:endParaRPr lang="it-IT"/>
          </a:p>
        </p:txBody>
      </p:sp>
      <p:sp>
        <p:nvSpPr>
          <p:cNvPr id="4" name="Segnaposto piè di pa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6A95CA1-1C6D-4FF1-B791-6E74A979F35E}" type="slidenum">
              <a:rPr lang="it-IT" smtClean="0"/>
              <a:pPr/>
              <a:t>‹N›</a:t>
            </a:fld>
            <a:endParaRPr lang="it-IT"/>
          </a:p>
        </p:txBody>
      </p:sp>
    </p:spTree>
    <p:extLst>
      <p:ext uri="{BB962C8B-B14F-4D97-AF65-F5344CB8AC3E}">
        <p14:creationId xmlns:p14="http://schemas.microsoft.com/office/powerpoint/2010/main" val="193064236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FDB70F-E2B0-4096-A8AD-4DB1CAE99A53}" type="datetimeFigureOut">
              <a:rPr lang="it-IT" smtClean="0"/>
              <a:pPr/>
              <a:t>09/05/2023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19D2B6-0C19-4E0B-97F7-DB75AE790FD9}" type="slidenum">
              <a:rPr lang="it-IT" smtClean="0"/>
              <a:pPr/>
              <a:t>‹N›</a:t>
            </a:fld>
            <a:endParaRPr lang="it-IT"/>
          </a:p>
        </p:txBody>
      </p:sp>
    </p:spTree>
    <p:extLst>
      <p:ext uri="{BB962C8B-B14F-4D97-AF65-F5344CB8AC3E}">
        <p14:creationId xmlns:p14="http://schemas.microsoft.com/office/powerpoint/2010/main" val="3702323196"/>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D19D2B6-0C19-4E0B-97F7-DB75AE790FD9}" type="slidenum">
              <a:rPr lang="it-IT" smtClean="0"/>
              <a:pPr/>
              <a:t>1</a:t>
            </a:fld>
            <a:endParaRPr lang="it-IT"/>
          </a:p>
        </p:txBody>
      </p:sp>
    </p:spTree>
    <p:extLst>
      <p:ext uri="{BB962C8B-B14F-4D97-AF65-F5344CB8AC3E}">
        <p14:creationId xmlns:p14="http://schemas.microsoft.com/office/powerpoint/2010/main" val="3192669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rgbClr val="021342"/>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latin typeface="Lato"/>
              </a:defRPr>
            </a:lvl1pPr>
          </a:lstStyle>
          <a:p>
            <a:r>
              <a:rPr lang="it-IT"/>
              <a:t>Fare clic per modificare lo stile del titolo</a:t>
            </a:r>
            <a:endParaRPr lang="en-US"/>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Date Placeholder 3"/>
          <p:cNvSpPr>
            <a:spLocks noGrp="1"/>
          </p:cNvSpPr>
          <p:nvPr>
            <p:ph type="dt" sz="half" idx="10"/>
          </p:nvPr>
        </p:nvSpPr>
        <p:spPr>
          <a:xfrm>
            <a:off x="7605951" y="5956137"/>
            <a:ext cx="2844800" cy="365125"/>
          </a:xfrm>
          <a:prstGeom prst="rect">
            <a:avLst/>
          </a:prstGeom>
        </p:spPr>
        <p:txBody>
          <a:bodyPr/>
          <a:lstStyle>
            <a:lvl1pPr>
              <a:defRPr>
                <a:solidFill>
                  <a:schemeClr val="accent1">
                    <a:lumMod val="75000"/>
                    <a:lumOff val="25000"/>
                  </a:schemeClr>
                </a:solidFill>
              </a:defRPr>
            </a:lvl1pPr>
          </a:lstStyle>
          <a:p>
            <a:endParaRPr lang="it-IT"/>
          </a:p>
        </p:txBody>
      </p:sp>
    </p:spTree>
    <p:extLst>
      <p:ext uri="{BB962C8B-B14F-4D97-AF65-F5344CB8AC3E}">
        <p14:creationId xmlns:p14="http://schemas.microsoft.com/office/powerpoint/2010/main" val="39361447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rgbClr val="021342"/>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lvl1pPr>
              <a:defRPr>
                <a:latin typeface="Lato"/>
              </a:defRPr>
            </a:lvl1pPr>
          </a:lstStyle>
          <a:p>
            <a:r>
              <a:rPr lang="it-IT"/>
              <a:t>Fare clic per modificare lo stile del titolo</a:t>
            </a:r>
            <a:endParaRPr lang="en-US"/>
          </a:p>
        </p:txBody>
      </p:sp>
      <p:sp>
        <p:nvSpPr>
          <p:cNvPr id="3" name="Content Placeholder 2"/>
          <p:cNvSpPr>
            <a:spLocks noGrp="1"/>
          </p:cNvSpPr>
          <p:nvPr>
            <p:ph idx="1"/>
          </p:nvPr>
        </p:nvSpPr>
        <p:spPr>
          <a:xfrm>
            <a:off x="581192" y="2180496"/>
            <a:ext cx="11029615" cy="3678303"/>
          </a:xfr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66423A33-53BA-494F-ABB8-6D6D8C22DADA}" type="slidenum">
              <a:rPr lang="it-IT" smtClean="0"/>
              <a:pPr/>
              <a:t>‹N›</a:t>
            </a:fld>
            <a:endParaRPr lang="it-IT"/>
          </a:p>
        </p:txBody>
      </p:sp>
      <p:pic>
        <p:nvPicPr>
          <p:cNvPr id="10" name="pasted-image.tiff" descr="pasted-image.tiff"/>
          <p:cNvPicPr>
            <a:picLocks noChangeAspect="1"/>
          </p:cNvPicPr>
          <p:nvPr userDrawn="1"/>
        </p:nvPicPr>
        <p:blipFill>
          <a:blip r:embed="rId2" cstate="print"/>
          <a:stretch>
            <a:fillRect/>
          </a:stretch>
        </p:blipFill>
        <p:spPr>
          <a:xfrm>
            <a:off x="10064142" y="6321262"/>
            <a:ext cx="342899" cy="342899"/>
          </a:xfrm>
          <a:prstGeom prst="rect">
            <a:avLst/>
          </a:prstGeom>
          <a:ln w="12700">
            <a:miter lim="400000"/>
          </a:ln>
        </p:spPr>
      </p:pic>
      <p:pic>
        <p:nvPicPr>
          <p:cNvPr id="4" name="Immagine 3">
            <a:extLst>
              <a:ext uri="{FF2B5EF4-FFF2-40B4-BE49-F238E27FC236}">
                <a16:creationId xmlns:a16="http://schemas.microsoft.com/office/drawing/2014/main" id="{5ADD8029-7351-3338-0230-2CECF19B2D5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1" y="6474582"/>
            <a:ext cx="1733550" cy="173868"/>
          </a:xfrm>
          <a:prstGeom prst="rect">
            <a:avLst/>
          </a:prstGeom>
        </p:spPr>
      </p:pic>
    </p:spTree>
    <p:extLst>
      <p:ext uri="{BB962C8B-B14F-4D97-AF65-F5344CB8AC3E}">
        <p14:creationId xmlns:p14="http://schemas.microsoft.com/office/powerpoint/2010/main" val="2932710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6423A33-53BA-494F-ABB8-6D6D8C22DADA}" type="slidenum">
              <a:rPr lang="it-IT" smtClean="0"/>
              <a:pPr/>
              <a:t>‹N›</a:t>
            </a:fld>
            <a:endParaRPr lang="it-IT"/>
          </a:p>
        </p:txBody>
      </p:sp>
      <p:sp>
        <p:nvSpPr>
          <p:cNvPr id="7" name="Rectangle 6"/>
          <p:cNvSpPr>
            <a:spLocks noChangeAspect="1"/>
          </p:cNvSpPr>
          <p:nvPr/>
        </p:nvSpPr>
        <p:spPr>
          <a:xfrm>
            <a:off x="440683" y="606554"/>
            <a:ext cx="11300036" cy="1258827"/>
          </a:xfrm>
          <a:prstGeom prst="rect">
            <a:avLst/>
          </a:prstGeom>
          <a:solidFill>
            <a:srgbClr val="021342"/>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lvl1pPr>
              <a:defRPr>
                <a:latin typeface="Lato"/>
              </a:defRPr>
            </a:lvl1pPr>
          </a:lstStyle>
          <a:p>
            <a:r>
              <a:rPr lang="it-IT"/>
              <a:t>Fare clic per modificare lo stile del titolo</a:t>
            </a:r>
            <a:endParaRPr lang="en-US"/>
          </a:p>
        </p:txBody>
      </p:sp>
      <p:pic>
        <p:nvPicPr>
          <p:cNvPr id="12" name="pasted-image.tiff" descr="pasted-image.tiff"/>
          <p:cNvPicPr>
            <a:picLocks noChangeAspect="1"/>
          </p:cNvPicPr>
          <p:nvPr userDrawn="1"/>
        </p:nvPicPr>
        <p:blipFill>
          <a:blip r:embed="rId2" cstate="print"/>
          <a:stretch>
            <a:fillRect/>
          </a:stretch>
        </p:blipFill>
        <p:spPr>
          <a:xfrm>
            <a:off x="10121292" y="6322182"/>
            <a:ext cx="342899" cy="342899"/>
          </a:xfrm>
          <a:prstGeom prst="rect">
            <a:avLst/>
          </a:prstGeom>
          <a:ln w="12700">
            <a:miter lim="400000"/>
          </a:ln>
        </p:spPr>
      </p:pic>
      <p:pic>
        <p:nvPicPr>
          <p:cNvPr id="2" name="Immagine 1">
            <a:extLst>
              <a:ext uri="{FF2B5EF4-FFF2-40B4-BE49-F238E27FC236}">
                <a16:creationId xmlns:a16="http://schemas.microsoft.com/office/drawing/2014/main" id="{94ABC7CC-9098-E36E-9F70-48428DF382D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1" y="6474582"/>
            <a:ext cx="1733550" cy="173868"/>
          </a:xfrm>
          <a:prstGeom prst="rect">
            <a:avLst/>
          </a:prstGeom>
        </p:spPr>
      </p:pic>
    </p:spTree>
    <p:extLst>
      <p:ext uri="{BB962C8B-B14F-4D97-AF65-F5344CB8AC3E}">
        <p14:creationId xmlns:p14="http://schemas.microsoft.com/office/powerpoint/2010/main" val="1761542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1800" y="676275"/>
            <a:ext cx="11328400" cy="744885"/>
          </a:xfrm>
        </p:spPr>
        <p:txBody>
          <a:bodyPr/>
          <a:lstStyle>
            <a:lvl1pPr>
              <a:defRPr>
                <a:solidFill>
                  <a:srgbClr val="002060"/>
                </a:solidFill>
                <a:latin typeface="Lato"/>
              </a:defRPr>
            </a:lvl1pPr>
          </a:lstStyle>
          <a:p>
            <a:r>
              <a:rPr lang="en-US" dirty="0"/>
              <a:t>Click to edit Master title style</a:t>
            </a:r>
            <a:endParaRPr lang="en-GB" dirty="0"/>
          </a:p>
        </p:txBody>
      </p:sp>
      <p:sp>
        <p:nvSpPr>
          <p:cNvPr id="4" name="Slide Number Placeholder 3"/>
          <p:cNvSpPr>
            <a:spLocks noGrp="1"/>
          </p:cNvSpPr>
          <p:nvPr>
            <p:ph type="sldNum" sz="quarter" idx="11"/>
          </p:nvPr>
        </p:nvSpPr>
        <p:spPr>
          <a:xfrm>
            <a:off x="11089377" y="6466789"/>
            <a:ext cx="662732" cy="195178"/>
          </a:xfrm>
          <a:prstGeom prst="rect">
            <a:avLst/>
          </a:prstGeom>
        </p:spPr>
        <p:txBody>
          <a:bodyPr/>
          <a:lstStyle/>
          <a:p>
            <a:fld id="{B511D280-0087-4025-85DC-7A4BA4039648}" type="slidenum">
              <a:rPr lang="en-AU" smtClean="0"/>
              <a:pPr/>
              <a:t>‹N›</a:t>
            </a:fld>
            <a:endParaRPr lang="en-AU"/>
          </a:p>
        </p:txBody>
      </p:sp>
      <p:sp>
        <p:nvSpPr>
          <p:cNvPr id="6" name="Content Placeholder 5"/>
          <p:cNvSpPr>
            <a:spLocks noGrp="1"/>
          </p:cNvSpPr>
          <p:nvPr>
            <p:ph sz="quarter" idx="12" hasCustomPrompt="1"/>
          </p:nvPr>
        </p:nvSpPr>
        <p:spPr>
          <a:xfrm>
            <a:off x="431800" y="1628777"/>
            <a:ext cx="11328400" cy="4340224"/>
          </a:xfrm>
        </p:spPr>
        <p:txBody>
          <a:bodyPr/>
          <a:lstStyle>
            <a:lvl1pPr>
              <a:defRPr>
                <a:solidFill>
                  <a:srgbClr val="002060"/>
                </a:solidFill>
                <a:latin typeface="Lato"/>
              </a:defRPr>
            </a:lvl1pPr>
            <a:lvl2pPr>
              <a:defRPr>
                <a:solidFill>
                  <a:srgbClr val="021342"/>
                </a:solidFill>
                <a:latin typeface="Lato"/>
              </a:defRPr>
            </a:lvl2pPr>
            <a:lvl3pPr marL="360000" indent="-360000">
              <a:buClr>
                <a:srgbClr val="5F5F5F"/>
              </a:buClr>
              <a:buFont typeface="Wingdings" panose="05000000000000000000" pitchFamily="2" charset="2"/>
              <a:buChar char="§"/>
              <a:defRPr>
                <a:solidFill>
                  <a:srgbClr val="021342"/>
                </a:solidFill>
                <a:latin typeface="Lato"/>
              </a:defRPr>
            </a:lvl3pPr>
            <a:lvl4pPr marL="720000" indent="-360000">
              <a:buClr>
                <a:srgbClr val="5F5F5F"/>
              </a:buClr>
              <a:buFont typeface="Wingdings" panose="05000000000000000000" pitchFamily="2" charset="2"/>
              <a:buChar char="§"/>
              <a:defRPr>
                <a:solidFill>
                  <a:srgbClr val="021342"/>
                </a:solidFill>
                <a:latin typeface="Lato"/>
              </a:defRPr>
            </a:lvl4pPr>
            <a:lvl5pPr>
              <a:defRPr baseline="0">
                <a:solidFill>
                  <a:srgbClr val="021342"/>
                </a:solidFill>
              </a:defRPr>
            </a:lvl5pPr>
            <a:lvl6pPr>
              <a:defRPr>
                <a:solidFill>
                  <a:srgbClr val="021342"/>
                </a:solidFill>
              </a:defRPr>
            </a:lvl6pPr>
            <a:lvl7pPr>
              <a:buAutoNum type="arabicPeriod"/>
              <a:defRPr>
                <a:solidFill>
                  <a:srgbClr val="021342"/>
                </a:solidFill>
              </a:defRPr>
            </a:lvl7pPr>
            <a:lvl8pPr>
              <a:buAutoNum type="alphaLcParenR"/>
              <a:defRPr>
                <a:solidFill>
                  <a:srgbClr val="021342"/>
                </a:solidFill>
              </a:defRPr>
            </a:lvl8pPr>
            <a:lvl9pPr>
              <a:defRPr>
                <a:solidFill>
                  <a:srgbClr val="021342"/>
                </a:solidFill>
              </a:defRPr>
            </a:lvl9pPr>
          </a:lstStyle>
          <a:p>
            <a:pPr lvl="0"/>
            <a:r>
              <a:rPr lang="en-US" dirty="0"/>
              <a:t>Body Text (Arial 20pt)</a:t>
            </a:r>
          </a:p>
          <a:p>
            <a:pPr lvl="1"/>
            <a:r>
              <a:rPr lang="en-US" dirty="0"/>
              <a:t>Heading 1 (Arial 24pt)</a:t>
            </a:r>
          </a:p>
          <a:p>
            <a:pPr lvl="2"/>
            <a:r>
              <a:rPr lang="en-US" dirty="0"/>
              <a:t>Bullet 1 (Arial 20pt)</a:t>
            </a:r>
          </a:p>
          <a:p>
            <a:pPr lvl="3"/>
            <a:r>
              <a:rPr lang="en-US" dirty="0"/>
              <a:t>Bullet 2 (Arial 20pt)</a:t>
            </a:r>
          </a:p>
          <a:p>
            <a:pPr lvl="4"/>
            <a:r>
              <a:rPr lang="en-US" dirty="0"/>
              <a:t>Bullet 3 (Arial 18pt)</a:t>
            </a:r>
          </a:p>
          <a:p>
            <a:pPr lvl="5"/>
            <a:r>
              <a:rPr lang="en-US" dirty="0"/>
              <a:t>Heading 2 (Arial 20pt)</a:t>
            </a:r>
          </a:p>
          <a:p>
            <a:pPr lvl="6"/>
            <a:r>
              <a:rPr lang="en-US" dirty="0"/>
              <a:t>Number Bullet (Arial 20pt)</a:t>
            </a:r>
          </a:p>
          <a:p>
            <a:pPr lvl="7"/>
            <a:r>
              <a:rPr lang="en-US" dirty="0"/>
              <a:t>Alpha Bullet 1 (Arial 20pt)</a:t>
            </a:r>
          </a:p>
          <a:p>
            <a:pPr lvl="8"/>
            <a:r>
              <a:rPr lang="en-US" dirty="0"/>
              <a:t>Alpha Bullet 2 (Arial 18pt)</a:t>
            </a:r>
            <a:endParaRPr lang="en-AU" dirty="0"/>
          </a:p>
        </p:txBody>
      </p:sp>
      <p:sp>
        <p:nvSpPr>
          <p:cNvPr id="8" name="Text Placeholder 7"/>
          <p:cNvSpPr>
            <a:spLocks noGrp="1"/>
          </p:cNvSpPr>
          <p:nvPr>
            <p:ph type="body" sz="quarter" idx="13" hasCustomPrompt="1"/>
          </p:nvPr>
        </p:nvSpPr>
        <p:spPr>
          <a:xfrm>
            <a:off x="431800" y="660401"/>
            <a:ext cx="11328400" cy="287337"/>
          </a:xfrm>
        </p:spPr>
        <p:txBody>
          <a:bodyPr/>
          <a:lstStyle>
            <a:lvl1pPr>
              <a:defRPr>
                <a:solidFill>
                  <a:srgbClr val="021342"/>
                </a:solidFill>
              </a:defRPr>
            </a:lvl1pPr>
          </a:lstStyle>
          <a:p>
            <a:pPr lvl="0"/>
            <a:r>
              <a:rPr lang="en-US" dirty="0"/>
              <a:t>Subheading</a:t>
            </a:r>
            <a:endParaRPr lang="en-GB" dirty="0"/>
          </a:p>
        </p:txBody>
      </p:sp>
      <p:pic>
        <p:nvPicPr>
          <p:cNvPr id="9" name="pasted-image.tiff" descr="pasted-image.tiff"/>
          <p:cNvPicPr>
            <a:picLocks noChangeAspect="1"/>
          </p:cNvPicPr>
          <p:nvPr userDrawn="1"/>
        </p:nvPicPr>
        <p:blipFill>
          <a:blip r:embed="rId2" cstate="print"/>
          <a:stretch>
            <a:fillRect/>
          </a:stretch>
        </p:blipFill>
        <p:spPr>
          <a:xfrm>
            <a:off x="10473717" y="6357168"/>
            <a:ext cx="342899" cy="342899"/>
          </a:xfrm>
          <a:prstGeom prst="rect">
            <a:avLst/>
          </a:prstGeom>
          <a:ln w="12700">
            <a:miter lim="400000"/>
          </a:ln>
        </p:spPr>
      </p:pic>
      <p:pic>
        <p:nvPicPr>
          <p:cNvPr id="3" name="Immagine 2">
            <a:extLst>
              <a:ext uri="{FF2B5EF4-FFF2-40B4-BE49-F238E27FC236}">
                <a16:creationId xmlns:a16="http://schemas.microsoft.com/office/drawing/2014/main" id="{2140BF34-6081-17C4-C666-897657DC22B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1" y="6474582"/>
            <a:ext cx="1733550" cy="173868"/>
          </a:xfrm>
          <a:prstGeom prst="rect">
            <a:avLst/>
          </a:prstGeom>
        </p:spPr>
      </p:pic>
    </p:spTree>
    <p:extLst>
      <p:ext uri="{BB962C8B-B14F-4D97-AF65-F5344CB8AC3E}">
        <p14:creationId xmlns:p14="http://schemas.microsoft.com/office/powerpoint/2010/main" val="3759992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3" name="Immagine 11" descr="C:\Users\Rosamaria Berloco\Dropbox\Pratiche RB\Legal Team\Rebranding Legal Team\Logo\LEGAL_TEAM_LOGO\LegalTeam_Logo_PNG\LegalTeam_Logo_CMYK_Orizzontale.png">
            <a:extLst>
              <a:ext uri="{FF2B5EF4-FFF2-40B4-BE49-F238E27FC236}">
                <a16:creationId xmlns:a16="http://schemas.microsoft.com/office/drawing/2014/main" id="{DD7BC210-2EA0-2134-6CF9-296F6D66D9AE}"/>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63525" y="6416675"/>
            <a:ext cx="1535113"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31800" y="676275"/>
            <a:ext cx="11328400" cy="744885"/>
          </a:xfrm>
        </p:spPr>
        <p:txBody>
          <a:bodyPr/>
          <a:lstStyle>
            <a:lvl1pPr>
              <a:defRPr>
                <a:solidFill>
                  <a:srgbClr val="002060"/>
                </a:solidFill>
                <a:latin typeface="Lato"/>
              </a:defRPr>
            </a:lvl1pPr>
          </a:lstStyle>
          <a:p>
            <a:r>
              <a:rPr lang="en-US" dirty="0"/>
              <a:t>Click to edit Master title style</a:t>
            </a:r>
            <a:endParaRPr lang="en-GB" dirty="0"/>
          </a:p>
        </p:txBody>
      </p:sp>
      <p:sp>
        <p:nvSpPr>
          <p:cNvPr id="6" name="Content Placeholder 5"/>
          <p:cNvSpPr>
            <a:spLocks noGrp="1"/>
          </p:cNvSpPr>
          <p:nvPr>
            <p:ph sz="quarter" idx="12"/>
          </p:nvPr>
        </p:nvSpPr>
        <p:spPr>
          <a:xfrm>
            <a:off x="431800" y="1628776"/>
            <a:ext cx="11328400" cy="4537075"/>
          </a:xfrm>
        </p:spPr>
        <p:txBody>
          <a:bodyPr/>
          <a:lstStyle>
            <a:lvl1pPr>
              <a:defRPr>
                <a:solidFill>
                  <a:srgbClr val="002060"/>
                </a:solidFill>
                <a:latin typeface="Lato"/>
              </a:defRPr>
            </a:lvl1pPr>
            <a:lvl2pPr>
              <a:defRPr>
                <a:solidFill>
                  <a:srgbClr val="002060"/>
                </a:solidFill>
                <a:latin typeface="Lato"/>
              </a:defRPr>
            </a:lvl2pPr>
            <a:lvl3pPr marL="360000" indent="-360000">
              <a:buClr>
                <a:srgbClr val="5F5F5F"/>
              </a:buClr>
              <a:buFont typeface="Wingdings" panose="05000000000000000000" pitchFamily="2" charset="2"/>
              <a:buChar char="§"/>
              <a:defRPr>
                <a:solidFill>
                  <a:srgbClr val="002060"/>
                </a:solidFill>
                <a:latin typeface="Lato"/>
              </a:defRPr>
            </a:lvl3pPr>
            <a:lvl4pPr marL="720000" indent="-360000">
              <a:buClr>
                <a:srgbClr val="5F5F5F"/>
              </a:buClr>
              <a:buFont typeface="Wingdings" panose="05000000000000000000" pitchFamily="2" charset="2"/>
              <a:buChar char="§"/>
              <a:defRPr>
                <a:solidFill>
                  <a:srgbClr val="002060"/>
                </a:solidFill>
                <a:latin typeface="Lato"/>
              </a:defRPr>
            </a:lvl4pPr>
            <a:lvl5pPr>
              <a:defRPr baseline="0">
                <a:solidFill>
                  <a:srgbClr val="002060"/>
                </a:solidFill>
              </a:defRPr>
            </a:lvl5pPr>
            <a:lvl6pPr>
              <a:defRPr>
                <a:solidFill>
                  <a:srgbClr val="002060"/>
                </a:solidFill>
              </a:defRPr>
            </a:lvl6pPr>
            <a:lvl7pPr>
              <a:buAutoNum type="arabicPeriod"/>
              <a:defRPr>
                <a:solidFill>
                  <a:srgbClr val="002060"/>
                </a:solidFill>
              </a:defRPr>
            </a:lvl7pPr>
            <a:lvl8pPr>
              <a:buAutoNum type="alphaLcParenR"/>
              <a:defRPr>
                <a:solidFill>
                  <a:srgbClr val="002060"/>
                </a:solidFill>
              </a:defRPr>
            </a:lvl8pPr>
            <a:lvl9pPr>
              <a:defRPr>
                <a:solidFill>
                  <a:srgbClr val="002060"/>
                </a:solidFill>
              </a:defRPr>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AU" dirty="0"/>
          </a:p>
        </p:txBody>
      </p:sp>
      <p:sp>
        <p:nvSpPr>
          <p:cNvPr id="8" name="Text Placeholder 7"/>
          <p:cNvSpPr>
            <a:spLocks noGrp="1"/>
          </p:cNvSpPr>
          <p:nvPr>
            <p:ph type="body" sz="quarter" idx="13"/>
          </p:nvPr>
        </p:nvSpPr>
        <p:spPr>
          <a:xfrm>
            <a:off x="431800" y="660401"/>
            <a:ext cx="11328400" cy="287337"/>
          </a:xfrm>
        </p:spPr>
        <p:txBody>
          <a:bodyPr/>
          <a:lstStyle>
            <a:lvl1pPr>
              <a:defRPr>
                <a:solidFill>
                  <a:srgbClr val="002060"/>
                </a:solidFill>
              </a:defRPr>
            </a:lvl1pPr>
          </a:lstStyle>
          <a:p>
            <a:pPr lvl="0"/>
            <a:r>
              <a:rPr lang="it-IT"/>
              <a:t>Fare clic per modificare stili del testo dello schema</a:t>
            </a:r>
          </a:p>
        </p:txBody>
      </p:sp>
      <p:sp>
        <p:nvSpPr>
          <p:cNvPr id="9" name="Shape 30"/>
          <p:cNvSpPr txBox="1">
            <a:spLocks noGrp="1"/>
          </p:cNvSpPr>
          <p:nvPr>
            <p:ph type="body" idx="1"/>
          </p:nvPr>
        </p:nvSpPr>
        <p:spPr>
          <a:xfrm>
            <a:off x="1191600" y="1831450"/>
            <a:ext cx="8616800" cy="4416950"/>
          </a:xfrm>
          <a:prstGeom prst="rect">
            <a:avLst/>
          </a:prstGeom>
        </p:spPr>
        <p:txBody>
          <a:bodyPr lIns="91425" tIns="91425" rIns="91425" bIns="91425" anchor="t"/>
          <a:lstStyle>
            <a:lvl1pPr lvl="0">
              <a:spcBef>
                <a:spcPts val="0"/>
              </a:spcBef>
              <a:defRPr sz="2400">
                <a:latin typeface="+mn-lt"/>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 name="Slide Number Placeholder 3">
            <a:extLst>
              <a:ext uri="{FF2B5EF4-FFF2-40B4-BE49-F238E27FC236}">
                <a16:creationId xmlns:a16="http://schemas.microsoft.com/office/drawing/2014/main" id="{B3052FA5-65BA-8EF3-A7DA-9CBF9381E057}"/>
              </a:ext>
            </a:extLst>
          </p:cNvPr>
          <p:cNvSpPr>
            <a:spLocks noGrp="1"/>
          </p:cNvSpPr>
          <p:nvPr>
            <p:ph type="sldNum" sz="quarter" idx="14"/>
          </p:nvPr>
        </p:nvSpPr>
        <p:spPr>
          <a:xfrm>
            <a:off x="11088688" y="6467475"/>
            <a:ext cx="663575" cy="195263"/>
          </a:xfrm>
        </p:spPr>
        <p:txBody>
          <a:bodyPr/>
          <a:lstStyle>
            <a:lvl1pPr>
              <a:defRPr/>
            </a:lvl1pPr>
          </a:lstStyle>
          <a:p>
            <a:fld id="{8A56364F-8F66-41FD-B10E-7BCBE285DD25}" type="slidenum">
              <a:rPr lang="en-AU" altLang="it-IT"/>
              <a:pPr/>
              <a:t>‹N›</a:t>
            </a:fld>
            <a:endParaRPr lang="en-AU" altLang="it-IT"/>
          </a:p>
        </p:txBody>
      </p:sp>
    </p:spTree>
    <p:extLst>
      <p:ext uri="{BB962C8B-B14F-4D97-AF65-F5344CB8AC3E}">
        <p14:creationId xmlns:p14="http://schemas.microsoft.com/office/powerpoint/2010/main" val="15568580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it-IT"/>
              <a:t>Fare clic per modificare lo stile del titolo</a:t>
            </a:r>
            <a:endParaRPr lang="en-US"/>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66423A33-53BA-494F-ABB8-6D6D8C22DADA}" type="slidenum">
              <a:rPr lang="it-IT" smtClean="0"/>
              <a:pPr/>
              <a:t>‹N›</a:t>
            </a:fld>
            <a:endParaRPr lang="it-IT"/>
          </a:p>
        </p:txBody>
      </p:sp>
    </p:spTree>
    <p:extLst>
      <p:ext uri="{BB962C8B-B14F-4D97-AF65-F5344CB8AC3E}">
        <p14:creationId xmlns:p14="http://schemas.microsoft.com/office/powerpoint/2010/main" val="3323473529"/>
      </p:ext>
    </p:extLst>
  </p:cSld>
  <p:clrMap bg1="lt1" tx1="dk1" bg2="lt2" tx2="dk2" accent1="accent1" accent2="accent2" accent3="accent3" accent4="accent4" accent5="accent5" accent6="accent6" hlink="hlink" folHlink="folHlink"/>
  <p:sldLayoutIdLst>
    <p:sldLayoutId id="2147483858" r:id="rId1"/>
    <p:sldLayoutId id="2147483859" r:id="rId2"/>
    <p:sldLayoutId id="2147483863" r:id="rId3"/>
    <p:sldLayoutId id="2147483870" r:id="rId4"/>
    <p:sldLayoutId id="2147483873" r:id="rId5"/>
  </p:sldLayoutIdLst>
  <p:hf hd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Lato"/>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Lato"/>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Lato"/>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Lato"/>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Lato"/>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753438" y="1942312"/>
            <a:ext cx="10685124" cy="590321"/>
          </a:xfrm>
        </p:spPr>
        <p:txBody>
          <a:bodyPr>
            <a:noAutofit/>
          </a:bodyPr>
          <a:lstStyle/>
          <a:p>
            <a:r>
              <a:rPr lang="it-IT" sz="2000" b="1" dirty="0">
                <a:solidFill>
                  <a:srgbClr val="002060"/>
                </a:solidFill>
              </a:rPr>
              <a:t>10 maggio 2023												Avv. ANDREA DI LEO</a:t>
            </a:r>
          </a:p>
          <a:p>
            <a:pPr algn="just"/>
            <a:endParaRPr lang="it-IT" sz="2000" b="1" dirty="0">
              <a:solidFill>
                <a:srgbClr val="002060"/>
              </a:solidFill>
            </a:endParaRPr>
          </a:p>
        </p:txBody>
      </p:sp>
      <p:sp>
        <p:nvSpPr>
          <p:cNvPr id="5" name="CasellaDiTesto 4"/>
          <p:cNvSpPr txBox="1"/>
          <p:nvPr/>
        </p:nvSpPr>
        <p:spPr>
          <a:xfrm>
            <a:off x="583526" y="3233181"/>
            <a:ext cx="10655300" cy="2554545"/>
          </a:xfrm>
          <a:prstGeom prst="rect">
            <a:avLst/>
          </a:prstGeom>
          <a:noFill/>
        </p:spPr>
        <p:txBody>
          <a:bodyPr wrap="square" rtlCol="0">
            <a:spAutoFit/>
          </a:bodyPr>
          <a:lstStyle/>
          <a:p>
            <a:pPr algn="ctr"/>
            <a:r>
              <a:rPr lang="it-IT" sz="4000" b="1" dirty="0">
                <a:solidFill>
                  <a:srgbClr val="FFFFFF"/>
                </a:solidFill>
                <a:latin typeface="Arial"/>
              </a:rPr>
              <a:t>Questioni “aperte” in tema di rapporti tra art. 6 L.R. 7/2017 e NTA PRG Roma anche alla luce della recenti novità normative, amministrative e giurisprudenziali</a:t>
            </a:r>
          </a:p>
        </p:txBody>
      </p:sp>
      <p:pic>
        <p:nvPicPr>
          <p:cNvPr id="6" name="Immagine 5">
            <a:extLst>
              <a:ext uri="{FF2B5EF4-FFF2-40B4-BE49-F238E27FC236}">
                <a16:creationId xmlns:a16="http://schemas.microsoft.com/office/drawing/2014/main" id="{B9397F36-122D-2729-4B9A-ECCD40315C9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42917" y="1021540"/>
            <a:ext cx="1374267" cy="590321"/>
          </a:xfrm>
          <a:prstGeom prst="rect">
            <a:avLst/>
          </a:prstGeom>
        </p:spPr>
      </p:pic>
      <p:pic>
        <p:nvPicPr>
          <p:cNvPr id="11" name="Immagine 10" descr="Immagine che contiene testo&#10;&#10;Descrizione generata automaticamente">
            <a:extLst>
              <a:ext uri="{FF2B5EF4-FFF2-40B4-BE49-F238E27FC236}">
                <a16:creationId xmlns:a16="http://schemas.microsoft.com/office/drawing/2014/main" id="{0015D033-612C-06A8-AF64-D516A022CF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22730" y="1013652"/>
            <a:ext cx="1615832" cy="629901"/>
          </a:xfrm>
          <a:prstGeom prst="rect">
            <a:avLst/>
          </a:prstGeom>
        </p:spPr>
      </p:pic>
      <p:pic>
        <p:nvPicPr>
          <p:cNvPr id="1026" name="Picture 2" descr="Fondazione Ordine degli Ingegneri Provincia di Roma">
            <a:extLst>
              <a:ext uri="{FF2B5EF4-FFF2-40B4-BE49-F238E27FC236}">
                <a16:creationId xmlns:a16="http://schemas.microsoft.com/office/drawing/2014/main" id="{383A6A07-2C5F-0A52-756D-DAE4177DE7E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3526" y="343179"/>
            <a:ext cx="2167630" cy="53757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Ordine degli Ingegneri della Provincia di Roma - Ordine degli Ingegneri  della Provincia di Roma - Page #33">
            <a:extLst>
              <a:ext uri="{FF2B5EF4-FFF2-40B4-BE49-F238E27FC236}">
                <a16:creationId xmlns:a16="http://schemas.microsoft.com/office/drawing/2014/main" id="{24D161F8-B878-A7D0-6F23-362E09BE848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33884" y="276019"/>
            <a:ext cx="1660249" cy="7942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Associazione Nazionale Tecnici Enti Locali">
            <a:extLst>
              <a:ext uri="{FF2B5EF4-FFF2-40B4-BE49-F238E27FC236}">
                <a16:creationId xmlns:a16="http://schemas.microsoft.com/office/drawing/2014/main" id="{08607E18-3894-FCB8-7EB4-7B4BAE768AD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11426" y="202390"/>
            <a:ext cx="1809750" cy="819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231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EC51F-59BA-EBBD-F4C5-899CC9731C9D}"/>
              </a:ext>
            </a:extLst>
          </p:cNvPr>
          <p:cNvSpPr>
            <a:spLocks noGrp="1"/>
          </p:cNvSpPr>
          <p:nvPr>
            <p:ph type="title"/>
          </p:nvPr>
        </p:nvSpPr>
        <p:spPr>
          <a:xfrm>
            <a:off x="441325" y="604838"/>
            <a:ext cx="11328400" cy="746125"/>
          </a:xfrm>
        </p:spPr>
        <p:txBody>
          <a:bodyPr/>
          <a:lstStyle/>
          <a:p>
            <a:pPr algn="ctr" eaLnBrk="1" fontAlgn="auto" hangingPunct="1">
              <a:spcAft>
                <a:spcPts val="0"/>
              </a:spcAft>
              <a:defRPr/>
            </a:pPr>
            <a:r>
              <a:rPr lang="it-IT" b="1" dirty="0">
                <a:solidFill>
                  <a:srgbClr val="FF0000"/>
                </a:solidFill>
                <a:latin typeface="Arial" pitchFamily="34" charset="0"/>
                <a:cs typeface="Arial" pitchFamily="34" charset="0"/>
              </a:rPr>
              <a:t>Il parere regionale </a:t>
            </a:r>
            <a:r>
              <a:rPr lang="it-IT" b="1" dirty="0" err="1">
                <a:solidFill>
                  <a:srgbClr val="FF0000"/>
                </a:solidFill>
                <a:latin typeface="Arial" pitchFamily="34" charset="0"/>
                <a:cs typeface="Arial" pitchFamily="34" charset="0"/>
              </a:rPr>
              <a:t>prot</a:t>
            </a:r>
            <a:r>
              <a:rPr lang="it-IT" b="1" dirty="0">
                <a:solidFill>
                  <a:srgbClr val="FF0000"/>
                </a:solidFill>
                <a:latin typeface="Arial" pitchFamily="34" charset="0"/>
                <a:cs typeface="Arial" pitchFamily="34" charset="0"/>
              </a:rPr>
              <a:t>. 827387 del 16.10.2019</a:t>
            </a:r>
          </a:p>
        </p:txBody>
      </p:sp>
      <p:sp>
        <p:nvSpPr>
          <p:cNvPr id="36867" name="Slide Number Placeholder 2">
            <a:extLst>
              <a:ext uri="{FF2B5EF4-FFF2-40B4-BE49-F238E27FC236}">
                <a16:creationId xmlns:a16="http://schemas.microsoft.com/office/drawing/2014/main" id="{BFC8FC9F-A8F2-3AD1-C888-A43E18EB1F6C}"/>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1463CA1-9A5D-46D7-80F6-27362ACAE000}" type="slidenum">
              <a:rPr lang="en-AU" altLang="it-IT" sz="3600">
                <a:solidFill>
                  <a:schemeClr val="accent2"/>
                </a:solidFill>
                <a:latin typeface="Gill Sans MT" panose="020B0502020104020203" pitchFamily="34" charset="0"/>
              </a:rPr>
              <a:pPr eaLnBrk="1" hangingPunct="1"/>
              <a:t>10</a:t>
            </a:fld>
            <a:endParaRPr lang="en-AU" altLang="it-IT" sz="3600">
              <a:solidFill>
                <a:schemeClr val="accent2"/>
              </a:solidFill>
              <a:latin typeface="Gill Sans MT" panose="020B0502020104020203" pitchFamily="34" charset="0"/>
            </a:endParaRPr>
          </a:p>
        </p:txBody>
      </p:sp>
      <p:sp>
        <p:nvSpPr>
          <p:cNvPr id="10244" name="Rettangolo 10">
            <a:extLst>
              <a:ext uri="{FF2B5EF4-FFF2-40B4-BE49-F238E27FC236}">
                <a16:creationId xmlns:a16="http://schemas.microsoft.com/office/drawing/2014/main" id="{A8391179-84DA-0AE6-F9CC-58431CEE92E3}"/>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245" name="Rettangolo 9">
            <a:extLst>
              <a:ext uri="{FF2B5EF4-FFF2-40B4-BE49-F238E27FC236}">
                <a16:creationId xmlns:a16="http://schemas.microsoft.com/office/drawing/2014/main" id="{6403839C-B6EA-A72F-A928-C6DE4CA1F055}"/>
              </a:ext>
            </a:extLst>
          </p:cNvPr>
          <p:cNvSpPr>
            <a:spLocks noChangeArrowheads="1"/>
          </p:cNvSpPr>
          <p:nvPr/>
        </p:nvSpPr>
        <p:spPr bwMode="auto">
          <a:xfrm>
            <a:off x="409575" y="1381125"/>
            <a:ext cx="1118235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a:p>
          <a:p>
            <a:pPr algn="just" eaLnBrk="1" hangingPunct="1"/>
            <a:r>
              <a:rPr lang="it-IT" altLang="it-IT" sz="1600" i="1"/>
              <a:t>“tali interventi di cui all’art. 6, comma 1, sono strettamente funzionali a realizzare le finalità della stessa l.r. 7/2017, e dunque </a:t>
            </a:r>
            <a:r>
              <a:rPr lang="it-IT" altLang="it-IT" sz="1600" b="1" i="1"/>
              <a:t>devono rispettare e concretizzare i fini previsti dall’art. 1, comma 1, lettere da a) a a g), </a:t>
            </a:r>
            <a:r>
              <a:rPr lang="it-IT" altLang="it-IT" sz="1600" b="1" i="1" u="sng"/>
              <a:t>che devono essere oggetto di apposita verifica in sede di rilascio del titolo abilitativo o di controllo dei titoli presentati</a:t>
            </a:r>
            <a:r>
              <a:rPr lang="it-IT" altLang="it-IT" sz="1600" i="1"/>
              <a:t>. La legge infatti non concede premialità a prescindere, ma mira ad incentivare la riqualificazione del patrimonio edilizio attraverso interventi di demolizione dell’esistente al fine della ricostruzione di edifici che siano di qualità progettuale superiore, a norma di legge ed armomincamente inseriti nel contesto architettonico e paesaggistico in cui si trovano”</a:t>
            </a:r>
            <a:endParaRPr lang="it-IT" altLang="it-IT" sz="1400"/>
          </a:p>
        </p:txBody>
      </p:sp>
      <p:sp>
        <p:nvSpPr>
          <p:cNvPr id="11" name="Freccia in giù 10">
            <a:extLst>
              <a:ext uri="{FF2B5EF4-FFF2-40B4-BE49-F238E27FC236}">
                <a16:creationId xmlns:a16="http://schemas.microsoft.com/office/drawing/2014/main" id="{029589CF-892C-4BEC-6B07-4D25BA5C6EFC}"/>
              </a:ext>
            </a:extLst>
          </p:cNvPr>
          <p:cNvSpPr/>
          <p:nvPr/>
        </p:nvSpPr>
        <p:spPr>
          <a:xfrm flipH="1">
            <a:off x="5459413" y="3238500"/>
            <a:ext cx="579437" cy="695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0247" name="CasellaDiTesto 13">
            <a:extLst>
              <a:ext uri="{FF2B5EF4-FFF2-40B4-BE49-F238E27FC236}">
                <a16:creationId xmlns:a16="http://schemas.microsoft.com/office/drawing/2014/main" id="{E2C2D485-A5CA-48F4-6126-1F1709D3FDE3}"/>
              </a:ext>
            </a:extLst>
          </p:cNvPr>
          <p:cNvSpPr txBox="1">
            <a:spLocks noChangeArrowheads="1"/>
          </p:cNvSpPr>
          <p:nvPr/>
        </p:nvSpPr>
        <p:spPr bwMode="auto">
          <a:xfrm>
            <a:off x="2038350" y="4124325"/>
            <a:ext cx="7283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b="1" i="1">
                <a:solidFill>
                  <a:srgbClr val="FF0000"/>
                </a:solidFill>
              </a:rPr>
              <a:t>si anticipava la tesi degli “interventi comunque ammessi, SE …”</a:t>
            </a:r>
          </a:p>
        </p:txBody>
      </p:sp>
      <p:sp>
        <p:nvSpPr>
          <p:cNvPr id="15" name="Freccia in giù 14">
            <a:extLst>
              <a:ext uri="{FF2B5EF4-FFF2-40B4-BE49-F238E27FC236}">
                <a16:creationId xmlns:a16="http://schemas.microsoft.com/office/drawing/2014/main" id="{FD1BA9E9-F136-C5BC-0841-25F99298BAB5}"/>
              </a:ext>
            </a:extLst>
          </p:cNvPr>
          <p:cNvSpPr/>
          <p:nvPr/>
        </p:nvSpPr>
        <p:spPr>
          <a:xfrm>
            <a:off x="5543550" y="4543425"/>
            <a:ext cx="484188" cy="6953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0249" name="CasellaDiTesto 15">
            <a:extLst>
              <a:ext uri="{FF2B5EF4-FFF2-40B4-BE49-F238E27FC236}">
                <a16:creationId xmlns:a16="http://schemas.microsoft.com/office/drawing/2014/main" id="{838DB592-F138-C284-4E51-49F85B48B797}"/>
              </a:ext>
            </a:extLst>
          </p:cNvPr>
          <p:cNvSpPr txBox="1">
            <a:spLocks noChangeArrowheads="1"/>
          </p:cNvSpPr>
          <p:nvPr/>
        </p:nvSpPr>
        <p:spPr bwMode="auto">
          <a:xfrm>
            <a:off x="2181225" y="5400675"/>
            <a:ext cx="72834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400" b="1" u="sng" dirty="0">
                <a:solidFill>
                  <a:srgbClr val="FF0000"/>
                </a:solidFill>
              </a:rPr>
              <a:t>RECEPITO DALLA L.R. 1/2020</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718CD-478B-E429-8946-FB8E0E96FA94}"/>
              </a:ext>
            </a:extLst>
          </p:cNvPr>
          <p:cNvSpPr>
            <a:spLocks noGrp="1"/>
          </p:cNvSpPr>
          <p:nvPr>
            <p:ph type="title"/>
          </p:nvPr>
        </p:nvSpPr>
        <p:spPr>
          <a:xfrm>
            <a:off x="336550" y="195262"/>
            <a:ext cx="11328400" cy="746125"/>
          </a:xfrm>
        </p:spPr>
        <p:txBody>
          <a:bodyPr/>
          <a:lstStyle/>
          <a:p>
            <a:pPr algn="ctr" eaLnBrk="1" fontAlgn="auto" hangingPunct="1">
              <a:spcAft>
                <a:spcPts val="0"/>
              </a:spcAft>
              <a:defRPr/>
            </a:pPr>
            <a:r>
              <a:rPr lang="it-IT" b="1" dirty="0">
                <a:solidFill>
                  <a:srgbClr val="FF0000"/>
                </a:solidFill>
                <a:latin typeface="Arial" pitchFamily="34" charset="0"/>
                <a:cs typeface="Arial" pitchFamily="34" charset="0"/>
              </a:rPr>
              <a:t>PROBLEMI OPERATIVI </a:t>
            </a:r>
          </a:p>
        </p:txBody>
      </p:sp>
      <p:sp>
        <p:nvSpPr>
          <p:cNvPr id="36867" name="Slide Number Placeholder 2">
            <a:extLst>
              <a:ext uri="{FF2B5EF4-FFF2-40B4-BE49-F238E27FC236}">
                <a16:creationId xmlns:a16="http://schemas.microsoft.com/office/drawing/2014/main" id="{D8C34910-4EB3-42E9-12B9-383BE97FFF5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FE44DF-BAFC-498A-927D-F790661E1F97}" type="slidenum">
              <a:rPr lang="en-AU" altLang="it-IT" sz="3600">
                <a:solidFill>
                  <a:schemeClr val="accent2"/>
                </a:solidFill>
                <a:latin typeface="Gill Sans MT" panose="020B0502020104020203" pitchFamily="34" charset="0"/>
              </a:rPr>
              <a:pPr eaLnBrk="1" hangingPunct="1"/>
              <a:t>11</a:t>
            </a:fld>
            <a:endParaRPr lang="en-AU" altLang="it-IT" sz="3600">
              <a:solidFill>
                <a:schemeClr val="accent2"/>
              </a:solidFill>
              <a:latin typeface="Gill Sans MT" panose="020B0502020104020203" pitchFamily="34" charset="0"/>
            </a:endParaRPr>
          </a:p>
        </p:txBody>
      </p:sp>
      <p:sp>
        <p:nvSpPr>
          <p:cNvPr id="11268" name="Rettangolo 10">
            <a:extLst>
              <a:ext uri="{FF2B5EF4-FFF2-40B4-BE49-F238E27FC236}">
                <a16:creationId xmlns:a16="http://schemas.microsoft.com/office/drawing/2014/main" id="{95439EBA-9DCF-568F-5B71-19F3042A5634}"/>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1269" name="Rettangolo 9">
            <a:extLst>
              <a:ext uri="{FF2B5EF4-FFF2-40B4-BE49-F238E27FC236}">
                <a16:creationId xmlns:a16="http://schemas.microsoft.com/office/drawing/2014/main" id="{D0EAB8C4-246C-471D-49C7-7E9DC8EC00C0}"/>
              </a:ext>
            </a:extLst>
          </p:cNvPr>
          <p:cNvSpPr>
            <a:spLocks noChangeArrowheads="1"/>
          </p:cNvSpPr>
          <p:nvPr/>
        </p:nvSpPr>
        <p:spPr bwMode="auto">
          <a:xfrm>
            <a:off x="409575" y="1043781"/>
            <a:ext cx="11182350" cy="477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dirty="0"/>
          </a:p>
          <a:p>
            <a:pPr algn="just" eaLnBrk="1" hangingPunct="1">
              <a:buFontTx/>
              <a:buChar char="-"/>
            </a:pPr>
            <a:r>
              <a:rPr lang="it-IT" altLang="it-IT" sz="3200" dirty="0"/>
              <a:t>Dove si dichiara la finalità perseguita?</a:t>
            </a:r>
          </a:p>
          <a:p>
            <a:pPr algn="just" eaLnBrk="1" hangingPunct="1">
              <a:buFontTx/>
              <a:buChar char="-"/>
            </a:pPr>
            <a:endParaRPr lang="it-IT" altLang="it-IT" sz="3200" dirty="0"/>
          </a:p>
          <a:p>
            <a:pPr algn="just" eaLnBrk="1" hangingPunct="1">
              <a:buFontTx/>
              <a:buChar char="-"/>
            </a:pPr>
            <a:r>
              <a:rPr lang="it-IT" altLang="it-IT" sz="3200" dirty="0"/>
              <a:t>In SCIA è qualcosa di “</a:t>
            </a:r>
            <a:r>
              <a:rPr lang="it-IT" altLang="it-IT" sz="3200" i="1" dirty="0"/>
              <a:t>asseverabile</a:t>
            </a:r>
            <a:r>
              <a:rPr lang="it-IT" altLang="it-IT" sz="3200" dirty="0"/>
              <a:t>”?  </a:t>
            </a:r>
          </a:p>
          <a:p>
            <a:pPr algn="just" eaLnBrk="1" hangingPunct="1">
              <a:buFontTx/>
              <a:buChar char="-"/>
            </a:pPr>
            <a:endParaRPr lang="it-IT" altLang="it-IT" sz="3200" dirty="0"/>
          </a:p>
          <a:p>
            <a:pPr algn="just" eaLnBrk="1" hangingPunct="1">
              <a:buFontTx/>
              <a:buChar char="-"/>
            </a:pPr>
            <a:r>
              <a:rPr lang="it-IT" altLang="it-IT" sz="3200" dirty="0"/>
              <a:t>Chi valuta (l’Ufficio Tecnico/SUE) ? E sulla base di quali parametri/criteri? </a:t>
            </a:r>
          </a:p>
          <a:p>
            <a:pPr algn="just" eaLnBrk="1" hangingPunct="1">
              <a:buFontTx/>
              <a:buChar char="-"/>
            </a:pPr>
            <a:endParaRPr lang="it-IT" altLang="it-IT" sz="3200" dirty="0"/>
          </a:p>
          <a:p>
            <a:pPr algn="just" eaLnBrk="1" hangingPunct="1">
              <a:buFontTx/>
              <a:buChar char="-"/>
            </a:pPr>
            <a:r>
              <a:rPr lang="it-IT" altLang="it-IT" sz="3200" dirty="0"/>
              <a:t>Il </a:t>
            </a:r>
            <a:r>
              <a:rPr lang="it-IT" altLang="it-IT" sz="3200" b="1" dirty="0" err="1">
                <a:solidFill>
                  <a:srgbClr val="FF0000"/>
                </a:solidFill>
              </a:rPr>
              <a:t>PdC</a:t>
            </a:r>
            <a:r>
              <a:rPr lang="it-IT" altLang="it-IT" sz="3200" b="1" dirty="0">
                <a:solidFill>
                  <a:srgbClr val="FF0000"/>
                </a:solidFill>
              </a:rPr>
              <a:t>/SCIA in teoria è un provvedimento/procedimento VINCOLATO – da qui possibili criticità operative</a:t>
            </a:r>
            <a:endParaRPr lang="it-IT" altLang="it-IT" sz="2800" b="1"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718CD-478B-E429-8946-FB8E0E96FA94}"/>
              </a:ext>
            </a:extLst>
          </p:cNvPr>
          <p:cNvSpPr>
            <a:spLocks noGrp="1"/>
          </p:cNvSpPr>
          <p:nvPr>
            <p:ph type="title"/>
          </p:nvPr>
        </p:nvSpPr>
        <p:spPr>
          <a:xfrm>
            <a:off x="336550" y="195262"/>
            <a:ext cx="11328400" cy="756845"/>
          </a:xfrm>
        </p:spPr>
        <p:txBody>
          <a:bodyPr>
            <a:normAutofit fontScale="90000"/>
          </a:bodyPr>
          <a:lstStyle/>
          <a:p>
            <a:pPr algn="ctr" eaLnBrk="1" fontAlgn="auto" hangingPunct="1">
              <a:spcAft>
                <a:spcPts val="0"/>
              </a:spcAft>
              <a:defRPr/>
            </a:pPr>
            <a:r>
              <a:rPr lang="it-IT" b="1" dirty="0">
                <a:solidFill>
                  <a:srgbClr val="152269"/>
                </a:solidFill>
                <a:latin typeface="Arial" pitchFamily="34" charset="0"/>
                <a:cs typeface="Arial" pitchFamily="34" charset="0"/>
              </a:rPr>
              <a:t>FINALITA’ – AMBITI SUSCETTIBILI DI INTERVENTO – </a:t>
            </a:r>
            <a:br>
              <a:rPr lang="it-IT" b="1" dirty="0">
                <a:solidFill>
                  <a:srgbClr val="152269"/>
                </a:solidFill>
                <a:latin typeface="Arial" pitchFamily="34" charset="0"/>
                <a:cs typeface="Arial" pitchFamily="34" charset="0"/>
              </a:rPr>
            </a:br>
            <a:r>
              <a:rPr lang="it-IT" b="1" dirty="0">
                <a:solidFill>
                  <a:srgbClr val="152269"/>
                </a:solidFill>
                <a:latin typeface="Arial" pitchFamily="34" charset="0"/>
                <a:cs typeface="Arial" pitchFamily="34" charset="0"/>
              </a:rPr>
              <a:t>TAR LAZIO 27.12.2022, n. 17543</a:t>
            </a:r>
          </a:p>
        </p:txBody>
      </p:sp>
      <p:sp>
        <p:nvSpPr>
          <p:cNvPr id="36867" name="Slide Number Placeholder 2">
            <a:extLst>
              <a:ext uri="{FF2B5EF4-FFF2-40B4-BE49-F238E27FC236}">
                <a16:creationId xmlns:a16="http://schemas.microsoft.com/office/drawing/2014/main" id="{D8C34910-4EB3-42E9-12B9-383BE97FFF5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FE44DF-BAFC-498A-927D-F790661E1F97}" type="slidenum">
              <a:rPr lang="en-AU" altLang="it-IT" sz="3600">
                <a:solidFill>
                  <a:schemeClr val="accent2"/>
                </a:solidFill>
                <a:latin typeface="Gill Sans MT" panose="020B0502020104020203" pitchFamily="34" charset="0"/>
              </a:rPr>
              <a:pPr eaLnBrk="1" hangingPunct="1"/>
              <a:t>12</a:t>
            </a:fld>
            <a:endParaRPr lang="en-AU" altLang="it-IT" sz="3600">
              <a:solidFill>
                <a:schemeClr val="accent2"/>
              </a:solidFill>
              <a:latin typeface="Gill Sans MT" panose="020B0502020104020203" pitchFamily="34" charset="0"/>
            </a:endParaRPr>
          </a:p>
        </p:txBody>
      </p:sp>
      <p:sp>
        <p:nvSpPr>
          <p:cNvPr id="11268" name="Rettangolo 10">
            <a:extLst>
              <a:ext uri="{FF2B5EF4-FFF2-40B4-BE49-F238E27FC236}">
                <a16:creationId xmlns:a16="http://schemas.microsoft.com/office/drawing/2014/main" id="{95439EBA-9DCF-568F-5B71-19F3042A5634}"/>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1269" name="Rettangolo 9">
            <a:extLst>
              <a:ext uri="{FF2B5EF4-FFF2-40B4-BE49-F238E27FC236}">
                <a16:creationId xmlns:a16="http://schemas.microsoft.com/office/drawing/2014/main" id="{D0EAB8C4-246C-471D-49C7-7E9DC8EC00C0}"/>
              </a:ext>
            </a:extLst>
          </p:cNvPr>
          <p:cNvSpPr>
            <a:spLocks noChangeArrowheads="1"/>
          </p:cNvSpPr>
          <p:nvPr/>
        </p:nvSpPr>
        <p:spPr bwMode="auto">
          <a:xfrm>
            <a:off x="409575" y="844780"/>
            <a:ext cx="1118235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dirty="0"/>
          </a:p>
          <a:p>
            <a:pPr algn="ctr" eaLnBrk="1" hangingPunct="1"/>
            <a:r>
              <a:rPr lang="it-IT" altLang="it-IT" sz="3200" i="1" dirty="0">
                <a:solidFill>
                  <a:srgbClr val="FF0000"/>
                </a:solidFill>
              </a:rPr>
              <a:t>Non entreremo nel merito e nel «fatto» della vicenda decisa</a:t>
            </a:r>
          </a:p>
          <a:p>
            <a:pPr algn="ctr" eaLnBrk="1" hangingPunct="1"/>
            <a:endParaRPr lang="it-IT" altLang="it-IT" sz="3200" i="1" dirty="0">
              <a:solidFill>
                <a:srgbClr val="FF0000"/>
              </a:solidFill>
            </a:endParaRPr>
          </a:p>
          <a:p>
            <a:pPr algn="just" eaLnBrk="1" hangingPunct="1"/>
            <a:r>
              <a:rPr lang="it-IT" altLang="it-IT" sz="2000" dirty="0"/>
              <a:t>Tra i passaggi «generali» della sentenza vi è l’affermazione per cui:</a:t>
            </a:r>
          </a:p>
          <a:p>
            <a:pPr algn="just" eaLnBrk="1" hangingPunct="1"/>
            <a:endParaRPr lang="it-IT" altLang="it-IT" sz="2000" dirty="0">
              <a:solidFill>
                <a:srgbClr val="FF0000"/>
              </a:solidFill>
            </a:endParaRPr>
          </a:p>
          <a:p>
            <a:pPr algn="just"/>
            <a:r>
              <a:rPr lang="it-IT" sz="2000" b="0" i="0" dirty="0">
                <a:solidFill>
                  <a:srgbClr val="303133"/>
                </a:solidFill>
                <a:effectLst/>
                <a:latin typeface="Raleway" pitchFamily="2" charset="0"/>
              </a:rPr>
              <a:t>“</a:t>
            </a:r>
            <a:r>
              <a:rPr lang="it-IT" sz="2000" b="1" i="0" dirty="0">
                <a:solidFill>
                  <a:srgbClr val="303133"/>
                </a:solidFill>
                <a:effectLst/>
                <a:latin typeface="Raleway" pitchFamily="2" charset="0"/>
              </a:rPr>
              <a:t>a)</a:t>
            </a:r>
            <a:r>
              <a:rPr lang="it-IT" sz="2000" b="0" i="0" dirty="0">
                <a:solidFill>
                  <a:srgbClr val="303133"/>
                </a:solidFill>
                <a:effectLst/>
                <a:latin typeface="Raleway" pitchFamily="2" charset="0"/>
              </a:rPr>
              <a:t> </a:t>
            </a:r>
            <a:r>
              <a:rPr lang="it-IT" sz="2000" b="1" i="1" dirty="0">
                <a:solidFill>
                  <a:srgbClr val="303133"/>
                </a:solidFill>
                <a:effectLst/>
                <a:latin typeface="Raleway" pitchFamily="2" charset="0"/>
              </a:rPr>
              <a:t>va esclusa ogni interpretazione estensiva della stessa che renda ammissibili interventi edilizi del tipo di quelli consentiti dalla legge rivolti ad edifici privi di quei caratteri di degrado, abbandono, dismissione, inutilizzo o in via di dismissione</a:t>
            </a:r>
            <a:r>
              <a:rPr lang="it-IT" sz="2000" b="0" i="1" dirty="0">
                <a:solidFill>
                  <a:srgbClr val="303133"/>
                </a:solidFill>
                <a:effectLst/>
                <a:latin typeface="Raleway" pitchFamily="2" charset="0"/>
              </a:rPr>
              <a:t> o rilocalizzazione che la norma pretende per legittimare il compimento di siffatti interventi incentivanti;</a:t>
            </a:r>
          </a:p>
          <a:p>
            <a:pPr algn="just"/>
            <a:endParaRPr lang="it-IT" sz="2000" b="0" i="0" dirty="0">
              <a:solidFill>
                <a:srgbClr val="303133"/>
              </a:solidFill>
              <a:effectLst/>
              <a:latin typeface="Raleway" pitchFamily="2" charset="0"/>
            </a:endParaRPr>
          </a:p>
          <a:p>
            <a:pPr algn="just"/>
            <a:r>
              <a:rPr lang="it-IT" sz="2000" b="1" i="1" u="sng" dirty="0">
                <a:solidFill>
                  <a:srgbClr val="303133"/>
                </a:solidFill>
                <a:effectLst/>
                <a:latin typeface="Raleway" pitchFamily="2" charset="0"/>
              </a:rPr>
              <a:t>b) </a:t>
            </a:r>
            <a:r>
              <a:rPr lang="it-IT" sz="2000" b="1" i="1" u="sng" dirty="0">
                <a:solidFill>
                  <a:srgbClr val="FF0000"/>
                </a:solidFill>
                <a:effectLst/>
                <a:latin typeface="Raleway" pitchFamily="2" charset="0"/>
              </a:rPr>
              <a:t>gli interventi in questione, in tanto possono beneficiare di detta legislazione di favore in quanto, comunque, abbiano ad oggetto edifici insistenti in aree urbane degradate e, in assenza di detto presupposto, l’intervento non può essere consentito</a:t>
            </a:r>
            <a:r>
              <a:rPr lang="it-IT" sz="2000" b="0" i="0" dirty="0">
                <a:solidFill>
                  <a:srgbClr val="FF0000"/>
                </a:solidFill>
                <a:effectLst/>
                <a:latin typeface="Raleway" pitchFamily="2" charset="0"/>
              </a:rPr>
              <a:t>”.</a:t>
            </a:r>
          </a:p>
          <a:p>
            <a:pPr algn="just" eaLnBrk="1" hangingPunct="1"/>
            <a:endParaRPr lang="it-IT" altLang="it-IT" sz="3200" dirty="0">
              <a:solidFill>
                <a:srgbClr val="FF0000"/>
              </a:solidFill>
            </a:endParaRPr>
          </a:p>
          <a:p>
            <a:pPr algn="ctr" eaLnBrk="1" hangingPunct="1"/>
            <a:endParaRPr lang="it-IT" altLang="it-IT" sz="3200" i="1" dirty="0">
              <a:solidFill>
                <a:srgbClr val="FF0000"/>
              </a:solidFill>
            </a:endParaRPr>
          </a:p>
          <a:p>
            <a:pPr algn="just" eaLnBrk="1" hangingPunct="1"/>
            <a:endParaRPr lang="it-IT" altLang="it-IT" sz="1600" dirty="0">
              <a:solidFill>
                <a:srgbClr val="FF0000"/>
              </a:solidFill>
            </a:endParaRPr>
          </a:p>
        </p:txBody>
      </p:sp>
    </p:spTree>
    <p:extLst>
      <p:ext uri="{BB962C8B-B14F-4D97-AF65-F5344CB8AC3E}">
        <p14:creationId xmlns:p14="http://schemas.microsoft.com/office/powerpoint/2010/main" val="38149858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718CD-478B-E429-8946-FB8E0E96FA94}"/>
              </a:ext>
            </a:extLst>
          </p:cNvPr>
          <p:cNvSpPr>
            <a:spLocks noGrp="1"/>
          </p:cNvSpPr>
          <p:nvPr>
            <p:ph type="title"/>
          </p:nvPr>
        </p:nvSpPr>
        <p:spPr>
          <a:xfrm>
            <a:off x="336550" y="195262"/>
            <a:ext cx="11328400" cy="756845"/>
          </a:xfrm>
        </p:spPr>
        <p:txBody>
          <a:bodyPr>
            <a:normAutofit fontScale="90000"/>
          </a:bodyPr>
          <a:lstStyle/>
          <a:p>
            <a:pPr algn="ctr" eaLnBrk="1" fontAlgn="auto" hangingPunct="1">
              <a:spcAft>
                <a:spcPts val="0"/>
              </a:spcAft>
              <a:defRPr/>
            </a:pPr>
            <a:r>
              <a:rPr lang="it-IT" b="1" dirty="0">
                <a:solidFill>
                  <a:srgbClr val="152269"/>
                </a:solidFill>
                <a:latin typeface="Arial" pitchFamily="34" charset="0"/>
                <a:cs typeface="Arial" pitchFamily="34" charset="0"/>
              </a:rPr>
              <a:t>FINALITA’ – AMBITI SUSCETTIBILI DI INTERVENTO – </a:t>
            </a:r>
            <a:br>
              <a:rPr lang="it-IT" b="1" dirty="0">
                <a:solidFill>
                  <a:srgbClr val="152269"/>
                </a:solidFill>
                <a:latin typeface="Arial" pitchFamily="34" charset="0"/>
                <a:cs typeface="Arial" pitchFamily="34" charset="0"/>
              </a:rPr>
            </a:br>
            <a:r>
              <a:rPr lang="it-IT" b="1" dirty="0">
                <a:solidFill>
                  <a:srgbClr val="152269"/>
                </a:solidFill>
                <a:latin typeface="Arial" pitchFamily="34" charset="0"/>
                <a:cs typeface="Arial" pitchFamily="34" charset="0"/>
              </a:rPr>
              <a:t>TAR LAZIO 27.12.2022, n. 17543</a:t>
            </a:r>
          </a:p>
        </p:txBody>
      </p:sp>
      <p:sp>
        <p:nvSpPr>
          <p:cNvPr id="36867" name="Slide Number Placeholder 2">
            <a:extLst>
              <a:ext uri="{FF2B5EF4-FFF2-40B4-BE49-F238E27FC236}">
                <a16:creationId xmlns:a16="http://schemas.microsoft.com/office/drawing/2014/main" id="{D8C34910-4EB3-42E9-12B9-383BE97FFF5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FE44DF-BAFC-498A-927D-F790661E1F97}" type="slidenum">
              <a:rPr lang="en-AU" altLang="it-IT" sz="3600">
                <a:solidFill>
                  <a:schemeClr val="accent2"/>
                </a:solidFill>
                <a:latin typeface="Gill Sans MT" panose="020B0502020104020203" pitchFamily="34" charset="0"/>
              </a:rPr>
              <a:pPr eaLnBrk="1" hangingPunct="1"/>
              <a:t>13</a:t>
            </a:fld>
            <a:endParaRPr lang="en-AU" altLang="it-IT" sz="3600">
              <a:solidFill>
                <a:schemeClr val="accent2"/>
              </a:solidFill>
              <a:latin typeface="Gill Sans MT" panose="020B0502020104020203" pitchFamily="34" charset="0"/>
            </a:endParaRPr>
          </a:p>
        </p:txBody>
      </p:sp>
      <p:sp>
        <p:nvSpPr>
          <p:cNvPr id="11268" name="Rettangolo 10">
            <a:extLst>
              <a:ext uri="{FF2B5EF4-FFF2-40B4-BE49-F238E27FC236}">
                <a16:creationId xmlns:a16="http://schemas.microsoft.com/office/drawing/2014/main" id="{95439EBA-9DCF-568F-5B71-19F3042A5634}"/>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1269" name="Rettangolo 9">
            <a:extLst>
              <a:ext uri="{FF2B5EF4-FFF2-40B4-BE49-F238E27FC236}">
                <a16:creationId xmlns:a16="http://schemas.microsoft.com/office/drawing/2014/main" id="{D0EAB8C4-246C-471D-49C7-7E9DC8EC00C0}"/>
              </a:ext>
            </a:extLst>
          </p:cNvPr>
          <p:cNvSpPr>
            <a:spLocks noChangeArrowheads="1"/>
          </p:cNvSpPr>
          <p:nvPr/>
        </p:nvSpPr>
        <p:spPr bwMode="auto">
          <a:xfrm>
            <a:off x="409575" y="844780"/>
            <a:ext cx="11182350" cy="6155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dirty="0"/>
          </a:p>
          <a:p>
            <a:pPr algn="just" eaLnBrk="1" hangingPunct="1"/>
            <a:r>
              <a:rPr lang="it-IT" altLang="it-IT" sz="2200" dirty="0"/>
              <a:t>Tale lettura [</a:t>
            </a:r>
            <a:r>
              <a:rPr lang="it-IT" altLang="it-IT" sz="2200" i="1" dirty="0"/>
              <a:t>ripetiamo: senza voler entrare nella specifica fattispecie</a:t>
            </a:r>
            <a:r>
              <a:rPr lang="it-IT" altLang="it-IT" sz="2200" dirty="0"/>
              <a:t>] si espone ad alcune critiche:</a:t>
            </a:r>
          </a:p>
          <a:p>
            <a:pPr algn="just" eaLnBrk="1" hangingPunct="1"/>
            <a:endParaRPr lang="it-IT" altLang="it-IT" sz="2200" dirty="0"/>
          </a:p>
          <a:p>
            <a:pPr algn="just" eaLnBrk="1" hangingPunct="1"/>
            <a:r>
              <a:rPr lang="it-IT" altLang="it-IT" sz="2200" dirty="0"/>
              <a:t>come ricorda anche il TAR…</a:t>
            </a:r>
          </a:p>
          <a:p>
            <a:pPr algn="just" eaLnBrk="1" hangingPunct="1"/>
            <a:r>
              <a:rPr lang="it-IT" altLang="it-IT" sz="2200" dirty="0"/>
              <a:t>“</a:t>
            </a:r>
            <a:r>
              <a:rPr lang="it-IT" altLang="it-IT" sz="2200" i="1" dirty="0"/>
              <a:t>sia l’art. 5, comma 9, del </a:t>
            </a:r>
            <a:r>
              <a:rPr lang="it-IT" altLang="it-IT" sz="2200" i="1" dirty="0" err="1"/>
              <a:t>d.l.</a:t>
            </a:r>
            <a:r>
              <a:rPr lang="it-IT" altLang="it-IT" sz="2200" i="1" dirty="0"/>
              <a:t> n. 70/2011, che l’art. 1, comma 1, lett. b) della L.R. Lazio n. 7/2017, </a:t>
            </a:r>
            <a:r>
              <a:rPr lang="it-IT" altLang="it-IT" sz="2200" b="1" i="1" dirty="0"/>
              <a:t>non prevedono un legame di concatenazione tra la riqualificazione delle aree degradate e quella degli edifici in stato di degrado ovvero di abbandono</a:t>
            </a:r>
            <a:r>
              <a:rPr lang="it-IT" altLang="it-IT" sz="2200" dirty="0"/>
              <a:t>”</a:t>
            </a:r>
          </a:p>
          <a:p>
            <a:pPr algn="just" eaLnBrk="1" hangingPunct="1"/>
            <a:endParaRPr lang="it-IT" altLang="it-IT" sz="2200" dirty="0"/>
          </a:p>
          <a:p>
            <a:pPr algn="just" eaLnBrk="1" hangingPunct="1"/>
            <a:r>
              <a:rPr lang="it-IT" altLang="it-IT" sz="2200" dirty="0"/>
              <a:t>le molteplici (e forse troppo indeterminate) finalità indicate dall’art. 1 (cui rinvia l’art. 6) rinviano non solo alle «aree degradate» ma anche a finalità «puntuali» </a:t>
            </a:r>
          </a:p>
          <a:p>
            <a:pPr algn="just" eaLnBrk="1" hangingPunct="1"/>
            <a:endParaRPr lang="it-IT" altLang="it-IT" sz="2200" dirty="0"/>
          </a:p>
          <a:p>
            <a:pPr algn="just" eaLnBrk="1" hangingPunct="1"/>
            <a:r>
              <a:rPr lang="it-IT" altLang="it-IT" sz="2200" dirty="0"/>
              <a:t>e diverso è l’ambito di operatività dell’art. 6 rispetto a quello dell’art. 3 relativo agli «ambiti territoriali di riqualificazione e recupero edilizio» (rispetto ai quali è richiesta una perimetrazione da parte della P.A.</a:t>
            </a:r>
          </a:p>
          <a:p>
            <a:pPr algn="just" eaLnBrk="1" hangingPunct="1"/>
            <a:endParaRPr lang="it-IT" altLang="it-IT" sz="2200" dirty="0"/>
          </a:p>
          <a:p>
            <a:pPr algn="ctr" eaLnBrk="1" hangingPunct="1"/>
            <a:endParaRPr lang="it-IT" altLang="it-IT" sz="3200" i="1" dirty="0">
              <a:solidFill>
                <a:srgbClr val="FF0000"/>
              </a:solidFill>
            </a:endParaRPr>
          </a:p>
          <a:p>
            <a:pPr algn="just" eaLnBrk="1" hangingPunct="1"/>
            <a:endParaRPr lang="it-IT" altLang="it-IT" sz="1600" dirty="0">
              <a:solidFill>
                <a:srgbClr val="FF0000"/>
              </a:solidFill>
            </a:endParaRPr>
          </a:p>
        </p:txBody>
      </p:sp>
    </p:spTree>
    <p:extLst>
      <p:ext uri="{BB962C8B-B14F-4D97-AF65-F5344CB8AC3E}">
        <p14:creationId xmlns:p14="http://schemas.microsoft.com/office/powerpoint/2010/main" val="37593805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718CD-478B-E429-8946-FB8E0E96FA94}"/>
              </a:ext>
            </a:extLst>
          </p:cNvPr>
          <p:cNvSpPr>
            <a:spLocks noGrp="1"/>
          </p:cNvSpPr>
          <p:nvPr>
            <p:ph type="title"/>
          </p:nvPr>
        </p:nvSpPr>
        <p:spPr>
          <a:xfrm>
            <a:off x="336550" y="195262"/>
            <a:ext cx="11328400" cy="756845"/>
          </a:xfrm>
        </p:spPr>
        <p:txBody>
          <a:bodyPr>
            <a:normAutofit fontScale="90000"/>
          </a:bodyPr>
          <a:lstStyle/>
          <a:p>
            <a:pPr algn="ctr" eaLnBrk="1" fontAlgn="auto" hangingPunct="1">
              <a:spcAft>
                <a:spcPts val="0"/>
              </a:spcAft>
              <a:defRPr/>
            </a:pPr>
            <a:r>
              <a:rPr lang="it-IT" b="1" dirty="0">
                <a:solidFill>
                  <a:srgbClr val="152269"/>
                </a:solidFill>
                <a:latin typeface="Arial" pitchFamily="34" charset="0"/>
                <a:cs typeface="Arial" pitchFamily="34" charset="0"/>
              </a:rPr>
              <a:t>FINALITA’ – AMBITI SUSCETTIBILI DI INTERVENTO – </a:t>
            </a:r>
            <a:br>
              <a:rPr lang="it-IT" b="1" dirty="0">
                <a:solidFill>
                  <a:srgbClr val="152269"/>
                </a:solidFill>
                <a:latin typeface="Arial" pitchFamily="34" charset="0"/>
                <a:cs typeface="Arial" pitchFamily="34" charset="0"/>
              </a:rPr>
            </a:br>
            <a:r>
              <a:rPr lang="it-IT" b="1" dirty="0">
                <a:solidFill>
                  <a:srgbClr val="152269"/>
                </a:solidFill>
                <a:latin typeface="Arial" pitchFamily="34" charset="0"/>
                <a:cs typeface="Arial" pitchFamily="34" charset="0"/>
              </a:rPr>
              <a:t>TAR LAZIO 27.12.2022, n. 17543</a:t>
            </a:r>
          </a:p>
        </p:txBody>
      </p:sp>
      <p:sp>
        <p:nvSpPr>
          <p:cNvPr id="36867" name="Slide Number Placeholder 2">
            <a:extLst>
              <a:ext uri="{FF2B5EF4-FFF2-40B4-BE49-F238E27FC236}">
                <a16:creationId xmlns:a16="http://schemas.microsoft.com/office/drawing/2014/main" id="{D8C34910-4EB3-42E9-12B9-383BE97FFF5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69FE44DF-BAFC-498A-927D-F790661E1F97}" type="slidenum">
              <a:rPr lang="en-AU" altLang="it-IT" sz="3600">
                <a:solidFill>
                  <a:schemeClr val="accent2"/>
                </a:solidFill>
                <a:latin typeface="Gill Sans MT" panose="020B0502020104020203" pitchFamily="34" charset="0"/>
              </a:rPr>
              <a:pPr eaLnBrk="1" hangingPunct="1"/>
              <a:t>14</a:t>
            </a:fld>
            <a:endParaRPr lang="en-AU" altLang="it-IT" sz="3600">
              <a:solidFill>
                <a:schemeClr val="accent2"/>
              </a:solidFill>
              <a:latin typeface="Gill Sans MT" panose="020B0502020104020203" pitchFamily="34" charset="0"/>
            </a:endParaRPr>
          </a:p>
        </p:txBody>
      </p:sp>
      <p:sp>
        <p:nvSpPr>
          <p:cNvPr id="11268" name="Rettangolo 10">
            <a:extLst>
              <a:ext uri="{FF2B5EF4-FFF2-40B4-BE49-F238E27FC236}">
                <a16:creationId xmlns:a16="http://schemas.microsoft.com/office/drawing/2014/main" id="{95439EBA-9DCF-568F-5B71-19F3042A5634}"/>
              </a:ext>
            </a:extLst>
          </p:cNvPr>
          <p:cNvSpPr>
            <a:spLocks noChangeArrowheads="1"/>
          </p:cNvSpPr>
          <p:nvPr/>
        </p:nvSpPr>
        <p:spPr bwMode="auto">
          <a:xfrm>
            <a:off x="477838" y="1568450"/>
            <a:ext cx="11210925" cy="3108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dirty="0">
              <a:solidFill>
                <a:schemeClr val="accent1"/>
              </a:solidFill>
              <a:latin typeface="Lato" panose="020F0502020204030203" pitchFamily="34" charset="0"/>
            </a:endParaRPr>
          </a:p>
          <a:p>
            <a:pPr algn="just" eaLnBrk="1" hangingPunct="1"/>
            <a:r>
              <a:rPr lang="it-IT" sz="1800" b="1" dirty="0">
                <a:effectLst/>
                <a:latin typeface="Tahoma" panose="020B0604030504040204" pitchFamily="34" charset="0"/>
                <a:ea typeface="Arial" panose="020B0604020202020204" pitchFamily="34" charset="0"/>
              </a:rPr>
              <a:t>parere regionale prot. 606370 del 12.7.2021 </a:t>
            </a:r>
            <a:r>
              <a:rPr lang="it-IT" sz="1800" dirty="0">
                <a:effectLst/>
                <a:latin typeface="Tahoma" panose="020B0604030504040204" pitchFamily="34" charset="0"/>
                <a:ea typeface="Arial" panose="020B0604020202020204" pitchFamily="34" charset="0"/>
              </a:rPr>
              <a:t>(reso su un quesito vertente sulla possibilità di applicare la normativa in esame per interventi su “</a:t>
            </a:r>
            <a:r>
              <a:rPr lang="it-IT" sz="1800" i="1" dirty="0">
                <a:effectLst/>
                <a:latin typeface="Tahoma" panose="020B0604030504040204" pitchFamily="34" charset="0"/>
                <a:ea typeface="Arial" panose="020B0604020202020204" pitchFamily="34" charset="0"/>
              </a:rPr>
              <a:t>immobili che risultino inutilizzati, seppure non siano effettivamente degradati o fatiscenti dal punto di vista strutturale</a:t>
            </a:r>
            <a:r>
              <a:rPr lang="it-IT" sz="1800" dirty="0">
                <a:effectLst/>
                <a:latin typeface="Tahoma" panose="020B0604030504040204" pitchFamily="34" charset="0"/>
                <a:ea typeface="Arial" panose="020B0604020202020204" pitchFamily="34" charset="0"/>
              </a:rPr>
              <a:t>”):</a:t>
            </a:r>
          </a:p>
          <a:p>
            <a:pPr algn="just" eaLnBrk="1" hangingPunct="1"/>
            <a:endParaRPr lang="it-IT" dirty="0">
              <a:latin typeface="Tahoma" panose="020B0604030504040204" pitchFamily="34" charset="0"/>
              <a:ea typeface="Arial" panose="020B0604020202020204" pitchFamily="34" charset="0"/>
            </a:endParaRPr>
          </a:p>
          <a:p>
            <a:pPr algn="just" eaLnBrk="1" hangingPunct="1"/>
            <a:r>
              <a:rPr lang="it-IT" sz="1800" dirty="0">
                <a:effectLst/>
                <a:latin typeface="Tahoma" panose="020B0604030504040204" pitchFamily="34" charset="0"/>
                <a:ea typeface="Arial" panose="020B0604020202020204" pitchFamily="34" charset="0"/>
              </a:rPr>
              <a:t> le diverse condizioni/finalità ex art. 1 L.R. 7/2017 sono </a:t>
            </a:r>
            <a:r>
              <a:rPr lang="it-IT" sz="1800" u="sng" dirty="0">
                <a:effectLst/>
                <a:latin typeface="Tahoma" panose="020B0604030504040204" pitchFamily="34" charset="0"/>
                <a:ea typeface="Arial" panose="020B0604020202020204" pitchFamily="34" charset="0"/>
              </a:rPr>
              <a:t>alternative tra loro</a:t>
            </a:r>
            <a:r>
              <a:rPr lang="it-IT" sz="1800" dirty="0">
                <a:effectLst/>
                <a:latin typeface="Tahoma" panose="020B0604030504040204" pitchFamily="34" charset="0"/>
                <a:ea typeface="Arial" panose="020B0604020202020204" pitchFamily="34" charset="0"/>
              </a:rPr>
              <a:t>, atteso che, in ultima istanza, “</a:t>
            </a:r>
            <a:r>
              <a:rPr lang="it-IT" sz="1800" i="1" dirty="0">
                <a:effectLst/>
                <a:latin typeface="Tahoma" panose="020B0604030504040204" pitchFamily="34" charset="0"/>
                <a:ea typeface="Arial" panose="020B0604020202020204" pitchFamily="34" charset="0"/>
              </a:rPr>
              <a:t>il ventaglio di finalità che la rigenerazione e riqualificazione urbana intendono conseguire ha una certa ampiezza, e sicuramente comprende gli interventi volti a conferire un nuovo e diverso utilizzo a volumetrie esistenti ma prive di una utile funzione attiva”.</a:t>
            </a:r>
            <a:endParaRPr lang="it-IT" sz="1800" dirty="0">
              <a:effectLst/>
              <a:latin typeface="Calibri" panose="020F0502020204030204" pitchFamily="34" charset="0"/>
              <a:ea typeface="Calibri" panose="020F0502020204030204" pitchFamily="34" charset="0"/>
            </a:endParaRPr>
          </a:p>
          <a:p>
            <a:pPr algn="just" eaLnBrk="1" hangingPunct="1"/>
            <a:endParaRPr lang="it-IT" altLang="it-IT" sz="2600" b="1" dirty="0">
              <a:solidFill>
                <a:schemeClr val="accent1"/>
              </a:solidFill>
              <a:latin typeface="Lato" panose="020F0502020204030203" pitchFamily="34" charset="0"/>
            </a:endParaRPr>
          </a:p>
        </p:txBody>
      </p:sp>
      <p:sp>
        <p:nvSpPr>
          <p:cNvPr id="11269" name="Rettangolo 9">
            <a:extLst>
              <a:ext uri="{FF2B5EF4-FFF2-40B4-BE49-F238E27FC236}">
                <a16:creationId xmlns:a16="http://schemas.microsoft.com/office/drawing/2014/main" id="{D0EAB8C4-246C-471D-49C7-7E9DC8EC00C0}"/>
              </a:ext>
            </a:extLst>
          </p:cNvPr>
          <p:cNvSpPr>
            <a:spLocks noChangeArrowheads="1"/>
          </p:cNvSpPr>
          <p:nvPr/>
        </p:nvSpPr>
        <p:spPr bwMode="auto">
          <a:xfrm>
            <a:off x="527050" y="952107"/>
            <a:ext cx="1118235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dirty="0"/>
          </a:p>
          <a:p>
            <a:pPr algn="just" eaLnBrk="1" hangingPunct="1"/>
            <a:endParaRPr lang="it-IT" altLang="it-IT" sz="3200" dirty="0">
              <a:solidFill>
                <a:srgbClr val="FF0000"/>
              </a:solidFill>
            </a:endParaRPr>
          </a:p>
          <a:p>
            <a:pPr algn="just" eaLnBrk="1" hangingPunct="1"/>
            <a:endParaRPr lang="it-IT" altLang="it-IT" sz="1600" dirty="0">
              <a:solidFill>
                <a:srgbClr val="FF0000"/>
              </a:solidFill>
            </a:endParaRPr>
          </a:p>
        </p:txBody>
      </p:sp>
    </p:spTree>
    <p:extLst>
      <p:ext uri="{BB962C8B-B14F-4D97-AF65-F5344CB8AC3E}">
        <p14:creationId xmlns:p14="http://schemas.microsoft.com/office/powerpoint/2010/main" val="4219348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15</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407987" y="1752600"/>
            <a:ext cx="11182350" cy="329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600" i="1" dirty="0"/>
          </a:p>
          <a:p>
            <a:pPr algn="just" eaLnBrk="1" hangingPunct="1"/>
            <a:r>
              <a:rPr lang="it-IT" altLang="it-IT" sz="2400" i="1" dirty="0"/>
              <a:t>Nell’ambito degli interventi di cui al comma 1 sono consentiti i cambi di destinazione d’uso nel rispetto delle destinazioni d’uso previste dagli strumenti urbanistici generali vigenti, </a:t>
            </a:r>
            <a:r>
              <a:rPr lang="it-IT" altLang="it-IT" sz="2400" b="1" i="1" dirty="0">
                <a:solidFill>
                  <a:srgbClr val="00B050"/>
                </a:solidFill>
              </a:rPr>
              <a:t>indipendentemente dalle percentuali previste dagli strumenti urbanistici comunali per ogni singola funzione </a:t>
            </a:r>
            <a:r>
              <a:rPr lang="it-IT" altLang="it-IT" sz="2400" i="1" dirty="0"/>
              <a:t>nonché dalle </a:t>
            </a:r>
            <a:r>
              <a:rPr lang="it-IT" altLang="it-IT" sz="2400" i="1" u="sng" dirty="0"/>
              <a:t>modalità di attuazione, dirette o indirette, e da </a:t>
            </a:r>
            <a:r>
              <a:rPr lang="it-IT" altLang="it-IT" sz="2400" b="1" i="1" u="sng" dirty="0"/>
              <a:t>altre prescrizioni </a:t>
            </a:r>
            <a:r>
              <a:rPr lang="it-IT" altLang="it-IT" sz="2400" i="1" dirty="0"/>
              <a:t>previste dagli stessi. Sono, altresì, consentiti </a:t>
            </a:r>
            <a:r>
              <a:rPr lang="it-IT" altLang="it-IT" sz="2400" b="1" i="1" dirty="0">
                <a:solidFill>
                  <a:srgbClr val="00B050"/>
                </a:solidFill>
              </a:rPr>
              <a:t>incondizionatamente</a:t>
            </a:r>
            <a:r>
              <a:rPr lang="it-IT" altLang="it-IT" sz="2400" i="1" dirty="0"/>
              <a:t> i cambi all’interno della stessa categoria funzionale di cui all’articolo 23 ter del d.p.r. 380/2001 e successive modifiche.</a:t>
            </a:r>
            <a:endParaRPr lang="it-IT" altLang="it-IT" sz="2000" b="1" i="1" dirty="0">
              <a:solidFill>
                <a:srgbClr val="FF0000"/>
              </a:solidFill>
            </a:endParaRPr>
          </a:p>
        </p:txBody>
      </p:sp>
      <p:cxnSp>
        <p:nvCxnSpPr>
          <p:cNvPr id="11" name="Connettore 2 10">
            <a:extLst>
              <a:ext uri="{FF2B5EF4-FFF2-40B4-BE49-F238E27FC236}">
                <a16:creationId xmlns:a16="http://schemas.microsoft.com/office/drawing/2014/main" id="{59AEC5D7-8D3D-F657-7E65-3C390046B59F}"/>
              </a:ext>
            </a:extLst>
          </p:cNvPr>
          <p:cNvCxnSpPr>
            <a:cxnSpLocks/>
          </p:cNvCxnSpPr>
          <p:nvPr/>
        </p:nvCxnSpPr>
        <p:spPr>
          <a:xfrm flipH="1">
            <a:off x="1039091" y="2394065"/>
            <a:ext cx="2402378" cy="26517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318" name="CasellaDiTesto 11">
            <a:extLst>
              <a:ext uri="{FF2B5EF4-FFF2-40B4-BE49-F238E27FC236}">
                <a16:creationId xmlns:a16="http://schemas.microsoft.com/office/drawing/2014/main" id="{96C79840-239E-E1BA-DF81-C18BC6402AC7}"/>
              </a:ext>
            </a:extLst>
          </p:cNvPr>
          <p:cNvSpPr txBox="1">
            <a:spLocks noChangeArrowheads="1"/>
          </p:cNvSpPr>
          <p:nvPr/>
        </p:nvSpPr>
        <p:spPr bwMode="auto">
          <a:xfrm>
            <a:off x="601663" y="4973196"/>
            <a:ext cx="1695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b="1" dirty="0">
                <a:solidFill>
                  <a:srgbClr val="FF0000"/>
                </a:solidFill>
              </a:rPr>
              <a:t>RE </a:t>
            </a:r>
            <a:r>
              <a:rPr lang="it-IT" altLang="it-IT" b="1" dirty="0"/>
              <a:t>o DR</a:t>
            </a:r>
          </a:p>
        </p:txBody>
      </p:sp>
      <p:sp>
        <p:nvSpPr>
          <p:cNvPr id="13319" name="CasellaDiTesto 13">
            <a:extLst>
              <a:ext uri="{FF2B5EF4-FFF2-40B4-BE49-F238E27FC236}">
                <a16:creationId xmlns:a16="http://schemas.microsoft.com/office/drawing/2014/main" id="{B2124E15-F88C-3E77-4BAF-6B3CFEA52549}"/>
              </a:ext>
            </a:extLst>
          </p:cNvPr>
          <p:cNvSpPr txBox="1">
            <a:spLocks noChangeArrowheads="1"/>
          </p:cNvSpPr>
          <p:nvPr/>
        </p:nvSpPr>
        <p:spPr bwMode="auto">
          <a:xfrm>
            <a:off x="1317624" y="5846762"/>
            <a:ext cx="4681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dirty="0">
                <a:solidFill>
                  <a:srgbClr val="FF0000"/>
                </a:solidFill>
              </a:rPr>
              <a:t>Art. 3, co. 1, lett. d) e 10, co. 1, lett. c) </a:t>
            </a:r>
            <a:r>
              <a:rPr lang="it-IT" altLang="it-IT" dirty="0" err="1">
                <a:solidFill>
                  <a:srgbClr val="FF0000"/>
                </a:solidFill>
              </a:rPr>
              <a:t>TUEd</a:t>
            </a:r>
            <a:endParaRPr lang="it-IT" altLang="it-IT" dirty="0">
              <a:solidFill>
                <a:srgbClr val="FF0000"/>
              </a:solidFill>
            </a:endParaRPr>
          </a:p>
        </p:txBody>
      </p:sp>
      <p:cxnSp>
        <p:nvCxnSpPr>
          <p:cNvPr id="16" name="Connettore 2 15">
            <a:extLst>
              <a:ext uri="{FF2B5EF4-FFF2-40B4-BE49-F238E27FC236}">
                <a16:creationId xmlns:a16="http://schemas.microsoft.com/office/drawing/2014/main" id="{CC2F330A-30B0-B9B1-9D61-82D412E176DC}"/>
              </a:ext>
            </a:extLst>
          </p:cNvPr>
          <p:cNvCxnSpPr>
            <a:cxnSpLocks/>
          </p:cNvCxnSpPr>
          <p:nvPr/>
        </p:nvCxnSpPr>
        <p:spPr>
          <a:xfrm>
            <a:off x="1201740" y="5287991"/>
            <a:ext cx="466723" cy="65725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DD7E804E-9992-4197-D66B-D4F3025A67B3}"/>
              </a:ext>
            </a:extLst>
          </p:cNvPr>
          <p:cNvCxnSpPr>
            <a:cxnSpLocks/>
          </p:cNvCxnSpPr>
          <p:nvPr/>
        </p:nvCxnSpPr>
        <p:spPr>
          <a:xfrm>
            <a:off x="5170516" y="3848793"/>
            <a:ext cx="2917768" cy="154616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322" name="CasellaDiTesto 22">
            <a:extLst>
              <a:ext uri="{FF2B5EF4-FFF2-40B4-BE49-F238E27FC236}">
                <a16:creationId xmlns:a16="http://schemas.microsoft.com/office/drawing/2014/main" id="{BBE82D0B-FD1A-F2A5-119B-10F1FE97E8D8}"/>
              </a:ext>
            </a:extLst>
          </p:cNvPr>
          <p:cNvSpPr txBox="1">
            <a:spLocks noChangeArrowheads="1"/>
          </p:cNvSpPr>
          <p:nvPr/>
        </p:nvSpPr>
        <p:spPr bwMode="auto">
          <a:xfrm>
            <a:off x="6668020" y="5270471"/>
            <a:ext cx="49423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dirty="0"/>
              <a:t>Ad es. PRINT o altri strumenti attuativi che</a:t>
            </a:r>
          </a:p>
          <a:p>
            <a:pPr eaLnBrk="1" hangingPunct="1"/>
            <a:r>
              <a:rPr lang="it-IT" altLang="it-IT" dirty="0"/>
              <a:t> leghino il MDU  ad incombenti procedimentali </a:t>
            </a:r>
          </a:p>
          <a:p>
            <a:pPr eaLnBrk="1" hangingPunct="1"/>
            <a:r>
              <a:rPr lang="it-IT" altLang="it-IT" dirty="0"/>
              <a:t>particolari – </a:t>
            </a:r>
          </a:p>
          <a:p>
            <a:pPr eaLnBrk="1" hangingPunct="1"/>
            <a:r>
              <a:rPr lang="it-IT" altLang="it-IT" dirty="0"/>
              <a:t>NON si derogano le destinazioni ammesse</a:t>
            </a: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r>
              <a:rPr lang="it-IT" sz="2800" b="1" dirty="0">
                <a:solidFill>
                  <a:srgbClr val="152269"/>
                </a:solidFill>
              </a:rPr>
              <a:t>L’ATTUALE TESTO NORMATIVO: il co. II</a:t>
            </a:r>
          </a:p>
          <a:p>
            <a:pPr algn="ctr">
              <a:defRPr/>
            </a:pPr>
            <a:r>
              <a:rPr lang="it-IT" sz="2400" b="1" i="1" dirty="0">
                <a:solidFill>
                  <a:srgbClr val="1D6D8F"/>
                </a:solidFill>
              </a:rPr>
              <a:t>(risultante dalla versione originaria della L.R. 7/17, come modificata dalla </a:t>
            </a:r>
            <a:r>
              <a:rPr lang="it-IT" sz="2400" b="1" i="1" dirty="0">
                <a:solidFill>
                  <a:srgbClr val="FF0000"/>
                </a:solidFill>
              </a:rPr>
              <a:t>L.R. 1/2020 </a:t>
            </a:r>
            <a:r>
              <a:rPr lang="it-IT" sz="2400" b="1" i="1" dirty="0">
                <a:solidFill>
                  <a:srgbClr val="1D6D8F"/>
                </a:solidFill>
              </a:rPr>
              <a:t>e da ultimo </a:t>
            </a:r>
            <a:r>
              <a:rPr lang="it-IT" sz="2400" b="1" i="1" dirty="0">
                <a:solidFill>
                  <a:srgbClr val="00B050"/>
                </a:solidFill>
              </a:rPr>
              <a:t>dalla L.R. 39/2022 – collegato L. stabilità</a:t>
            </a:r>
            <a:r>
              <a:rPr lang="it-IT" sz="2400" b="1" i="1" dirty="0">
                <a:solidFill>
                  <a:srgbClr val="1D6D8F"/>
                </a:solidFill>
              </a:rPr>
              <a:t>)</a:t>
            </a:r>
          </a:p>
          <a:p>
            <a:pPr algn="ctr">
              <a:defRPr/>
            </a:pPr>
            <a:r>
              <a:rPr lang="it-IT" sz="2400" b="1" i="1" dirty="0">
                <a:solidFill>
                  <a:srgbClr val="001746"/>
                </a:solidFill>
              </a:rPr>
              <a:t>I CAMBI D’USO «IN DEROGA»</a:t>
            </a:r>
            <a:br>
              <a:rPr lang="it-IT" sz="2800" b="1" dirty="0">
                <a:solidFill>
                  <a:srgbClr val="001746"/>
                </a:solidFill>
              </a:rPr>
            </a:br>
            <a:endParaRPr lang="it-IT" sz="2800" b="1" dirty="0">
              <a:solidFill>
                <a:srgbClr val="001746"/>
              </a:solidFill>
            </a:endParaRPr>
          </a:p>
          <a:p>
            <a:pPr algn="ctr">
              <a:defRPr/>
            </a:pPr>
            <a:endParaRPr lang="it-IT" sz="2800" b="1" dirty="0">
              <a:solidFill>
                <a:srgbClr val="1D6D8F"/>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16</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589673" y="2369352"/>
            <a:ext cx="1049901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it-IT" altLang="it-IT" sz="2400" dirty="0"/>
              <a:t>per “prescrizioni” deve intendersi un </a:t>
            </a:r>
            <a:r>
              <a:rPr lang="it-IT" altLang="it-IT" sz="2400" i="1" dirty="0"/>
              <a:t>“limite e/o contingente volto ad ostacolare l’accesso alle altre destinazioni d’uso previste dalla strumentazione urbanistica per un determinato ambito</a:t>
            </a:r>
            <a:r>
              <a:rPr lang="it-IT" altLang="it-IT" sz="2400" dirty="0"/>
              <a:t>” </a:t>
            </a:r>
          </a:p>
          <a:p>
            <a:pPr algn="just" eaLnBrk="1" hangingPunct="1"/>
            <a:r>
              <a:rPr lang="it-IT" altLang="it-IT" sz="2400" dirty="0"/>
              <a:t>(parere regionale prot. 603670 del 12.7.2021).</a:t>
            </a: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r>
              <a:rPr lang="it-IT" sz="2800" b="1" dirty="0">
                <a:solidFill>
                  <a:srgbClr val="152269"/>
                </a:solidFill>
              </a:rPr>
              <a:t>«ALTRE PRESCRIZIONI»:</a:t>
            </a:r>
          </a:p>
          <a:p>
            <a:pPr algn="ctr">
              <a:defRPr/>
            </a:pPr>
            <a:r>
              <a:rPr lang="it-IT" sz="2800" b="1" dirty="0">
                <a:solidFill>
                  <a:srgbClr val="152269"/>
                </a:solidFill>
              </a:rPr>
              <a:t>cosa deve intendersi?</a:t>
            </a:r>
            <a:endParaRPr lang="it-IT" sz="2800" b="1" dirty="0">
              <a:solidFill>
                <a:srgbClr val="001746"/>
              </a:solidFill>
            </a:endParaRPr>
          </a:p>
          <a:p>
            <a:pPr algn="ctr">
              <a:defRPr/>
            </a:pPr>
            <a:endParaRPr lang="it-IT" sz="2800" b="1" dirty="0">
              <a:solidFill>
                <a:srgbClr val="1D6D8F"/>
              </a:solidFill>
            </a:endParaRPr>
          </a:p>
        </p:txBody>
      </p:sp>
    </p:spTree>
    <p:extLst>
      <p:ext uri="{BB962C8B-B14F-4D97-AF65-F5344CB8AC3E}">
        <p14:creationId xmlns:p14="http://schemas.microsoft.com/office/powerpoint/2010/main" val="4037310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17</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573088" y="1166911"/>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407987" y="1166911"/>
            <a:ext cx="11182350" cy="529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1400" i="1" dirty="0"/>
          </a:p>
          <a:p>
            <a:pPr algn="just" eaLnBrk="1" hangingPunct="1"/>
            <a:r>
              <a:rPr lang="it-IT" altLang="it-IT" sz="2000" b="1" dirty="0"/>
              <a:t>parere regionale 606370/2021</a:t>
            </a:r>
            <a:r>
              <a:rPr lang="it-IT" altLang="it-IT" sz="2000" i="1" dirty="0"/>
              <a:t>:</a:t>
            </a:r>
          </a:p>
          <a:p>
            <a:pPr algn="just" eaLnBrk="1" hangingPunct="1"/>
            <a:r>
              <a:rPr lang="it-IT" altLang="it-IT" sz="2000" i="1" dirty="0"/>
              <a:t> “gli interventi di ristrutturazione edilizia, cui l’art. 6 fa riferimento, sono tutti quelli previsti </a:t>
            </a:r>
            <a:r>
              <a:rPr lang="it-IT" altLang="it-IT" sz="2000" b="1" i="1" dirty="0"/>
              <a:t>dall’art. 3, comma 1, lett. d),</a:t>
            </a:r>
            <a:r>
              <a:rPr lang="it-IT" altLang="it-IT" sz="2000" i="1" dirty="0"/>
              <a:t> del d.P.R. 380/2001”).</a:t>
            </a:r>
          </a:p>
          <a:p>
            <a:pPr algn="ctr" eaLnBrk="1" hangingPunct="1"/>
            <a:r>
              <a:rPr lang="it-IT" altLang="it-IT" sz="2000" i="1" dirty="0"/>
              <a:t>***</a:t>
            </a:r>
          </a:p>
          <a:p>
            <a:pPr algn="just" eaLnBrk="1" hangingPunct="1"/>
            <a:endParaRPr lang="it-IT" altLang="it-IT" sz="2000" dirty="0"/>
          </a:p>
          <a:p>
            <a:pPr algn="just" eaLnBrk="1" hangingPunct="1"/>
            <a:r>
              <a:rPr lang="it-IT" altLang="it-IT" sz="2000" dirty="0"/>
              <a:t>In negativo, ciò implica che interventi non qualificabili come ristrutturazione edilizia (i quali, ad esempio, siano considerabili come cambi d’uso senza opere ovvero cambi d’uso connessi a manutenzione straordinaria) non consentono l’accesso alla speciale disciplina ex art. 6 L.R. 7/2017 (il punto appare chiaro nella norma, ma è stato recentemente ribadito anche da </a:t>
            </a:r>
            <a:r>
              <a:rPr lang="it-IT" altLang="it-IT" sz="2000" u="sng" dirty="0"/>
              <a:t>Cons. Stato, Sez. VI, 23.9.2022, n. 8195</a:t>
            </a:r>
            <a:r>
              <a:rPr lang="it-IT" altLang="it-IT" sz="2000" dirty="0"/>
              <a:t>).</a:t>
            </a:r>
          </a:p>
          <a:p>
            <a:pPr algn="just" eaLnBrk="1" hangingPunct="1"/>
            <a:endParaRPr lang="it-IT" altLang="it-IT" sz="2000" dirty="0"/>
          </a:p>
          <a:p>
            <a:pPr algn="just" eaLnBrk="1" hangingPunct="1"/>
            <a:endParaRPr lang="it-IT" altLang="it-IT" sz="2000" dirty="0"/>
          </a:p>
          <a:p>
            <a:pPr algn="just" eaLnBrk="1" hangingPunct="1"/>
            <a:endParaRPr lang="it-IT" altLang="it-IT" sz="2000" dirty="0"/>
          </a:p>
          <a:p>
            <a:pPr algn="just" eaLnBrk="1" hangingPunct="1"/>
            <a:endParaRPr lang="it-IT" altLang="it-IT" sz="2000" dirty="0"/>
          </a:p>
          <a:p>
            <a:pPr algn="just" eaLnBrk="1" hangingPunct="1"/>
            <a:r>
              <a:rPr lang="it-IT" altLang="it-IT" sz="2000" i="1" dirty="0"/>
              <a:t>Anche qui: </a:t>
            </a:r>
            <a:r>
              <a:rPr lang="it-IT" altLang="it-IT" sz="2000" b="1" i="1" u="sng" dirty="0"/>
              <a:t>non è possibile far riferimento alle categorie di intervento dettate dalle NTA PRG</a:t>
            </a:r>
          </a:p>
          <a:p>
            <a:pPr algn="just" eaLnBrk="1" hangingPunct="1"/>
            <a:r>
              <a:rPr lang="it-IT" altLang="it-IT" sz="2400" i="1" dirty="0"/>
              <a:t>.</a:t>
            </a:r>
            <a:endParaRPr lang="it-IT" altLang="it-IT" sz="2000" b="1" i="1" dirty="0">
              <a:solidFill>
                <a:srgbClr val="FF0000"/>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lvl="1" algn="ctr">
              <a:defRPr/>
            </a:pPr>
            <a:r>
              <a:rPr lang="it-IT" sz="2800" b="1" dirty="0">
                <a:solidFill>
                  <a:srgbClr val="1D6D8F"/>
                </a:solidFill>
              </a:rPr>
              <a:t>ANCORA:</a:t>
            </a:r>
          </a:p>
          <a:p>
            <a:pPr lvl="1" algn="ctr">
              <a:defRPr/>
            </a:pPr>
            <a:r>
              <a:rPr lang="it-IT" sz="2800" b="1" dirty="0">
                <a:solidFill>
                  <a:srgbClr val="1D6D8F"/>
                </a:solidFill>
              </a:rPr>
              <a:t>«tramite» quali interventi?</a:t>
            </a:r>
          </a:p>
          <a:p>
            <a:pPr algn="ctr">
              <a:defRPr/>
            </a:pPr>
            <a:endParaRPr lang="it-IT" sz="2800" b="1" dirty="0">
              <a:solidFill>
                <a:srgbClr val="1D6D8F"/>
              </a:solidFill>
            </a:endParaRPr>
          </a:p>
        </p:txBody>
      </p:sp>
      <p:sp>
        <p:nvSpPr>
          <p:cNvPr id="2" name="Freccia circolare a destra 1">
            <a:extLst>
              <a:ext uri="{FF2B5EF4-FFF2-40B4-BE49-F238E27FC236}">
                <a16:creationId xmlns:a16="http://schemas.microsoft.com/office/drawing/2014/main" id="{FAF8C1B0-CDC5-9B68-038E-EFDF35AEB901}"/>
              </a:ext>
            </a:extLst>
          </p:cNvPr>
          <p:cNvSpPr/>
          <p:nvPr/>
        </p:nvSpPr>
        <p:spPr>
          <a:xfrm>
            <a:off x="103694" y="2059086"/>
            <a:ext cx="386843" cy="387037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3417959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18</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407987" y="1328667"/>
            <a:ext cx="11182350" cy="587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it-IT" altLang="it-IT" sz="2400" dirty="0"/>
              <a:t>La riscrittura del co. 2 dell’art. 6 [con l’espresso riferimento alle «percentuali»]  ha origini profondamente «</a:t>
            </a:r>
            <a:r>
              <a:rPr lang="it-IT" altLang="it-IT" sz="2400" i="1" dirty="0"/>
              <a:t>romane</a:t>
            </a:r>
            <a:r>
              <a:rPr lang="it-IT" altLang="it-IT" sz="2400" dirty="0"/>
              <a:t>»</a:t>
            </a:r>
          </a:p>
          <a:p>
            <a:pPr algn="just" eaLnBrk="1" hangingPunct="1"/>
            <a:endParaRPr lang="it-IT" altLang="it-IT" sz="2400" dirty="0"/>
          </a:p>
          <a:p>
            <a:pPr algn="just" eaLnBrk="1" hangingPunct="1"/>
            <a:r>
              <a:rPr lang="it-IT" altLang="it-IT" sz="2400" dirty="0"/>
              <a:t>Il </a:t>
            </a:r>
            <a:r>
              <a:rPr lang="it-IT" altLang="it-IT" sz="2400" i="1" dirty="0"/>
              <a:t>casus belli </a:t>
            </a:r>
            <a:r>
              <a:rPr lang="it-IT" altLang="it-IT" sz="2400" dirty="0"/>
              <a:t>è stato il «mix funzionale» imposto da art. 45 co. 6 NTA:</a:t>
            </a:r>
          </a:p>
          <a:p>
            <a:pPr algn="just" eaLnBrk="1" hangingPunct="1"/>
            <a:endParaRPr lang="it-IT" altLang="it-IT" sz="2400" dirty="0"/>
          </a:p>
          <a:p>
            <a:pPr algn="just" eaLnBrk="1" hangingPunct="1"/>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L’insediamento di destinazioni d’uso a CU/a e </a:t>
            </a:r>
            <a:r>
              <a:rPr lang="it-IT" sz="1800" i="1" u="sng" dirty="0">
                <a:effectLst/>
                <a:latin typeface="Tahoma" panose="020B0604030504040204" pitchFamily="34" charset="0"/>
                <a:ea typeface="Arial" panose="020B0604020202020204" pitchFamily="34" charset="0"/>
              </a:rPr>
              <a:t>i cambi di destinazione d’uso verso “abitazioni singole” sono subordinati all’approvazione di un </a:t>
            </a:r>
            <a:r>
              <a:rPr lang="it-IT" sz="1800" b="1" i="1" u="sng" dirty="0">
                <a:effectLst/>
                <a:latin typeface="Tahoma" panose="020B0604030504040204" pitchFamily="34" charset="0"/>
                <a:ea typeface="Arial" panose="020B0604020202020204" pitchFamily="34" charset="0"/>
              </a:rPr>
              <a:t>Piano di recupero</a:t>
            </a:r>
            <a:r>
              <a:rPr lang="it-IT" sz="1800" i="1" dirty="0">
                <a:effectLst/>
                <a:latin typeface="Tahoma" panose="020B0604030504040204" pitchFamily="34" charset="0"/>
                <a:ea typeface="Arial" panose="020B0604020202020204" pitchFamily="34" charset="0"/>
              </a:rPr>
              <a:t>, ai sensi dell’art. 28, legge n. 457/1978, o </a:t>
            </a:r>
            <a:r>
              <a:rPr lang="it-IT" sz="1800" b="1" i="1" u="sng" dirty="0">
                <a:effectLst/>
                <a:latin typeface="Tahoma" panose="020B0604030504040204" pitchFamily="34" charset="0"/>
                <a:ea typeface="Arial" panose="020B0604020202020204" pitchFamily="34" charset="0"/>
              </a:rPr>
              <a:t>altro strumento urbanistico esecutivo</a:t>
            </a:r>
            <a:r>
              <a:rPr lang="it-IT" sz="1800" i="1" dirty="0">
                <a:effectLst/>
                <a:latin typeface="Tahoma" panose="020B0604030504040204" pitchFamily="34" charset="0"/>
                <a:ea typeface="Arial" panose="020B0604020202020204" pitchFamily="34" charset="0"/>
              </a:rPr>
              <a:t>; i cambi di destinazione d’uso verso “abitazioni singole” </a:t>
            </a:r>
            <a:r>
              <a:rPr lang="it-IT" sz="1800" i="1" u="sng" dirty="0">
                <a:effectLst/>
                <a:latin typeface="Tahoma" panose="020B0604030504040204" pitchFamily="34" charset="0"/>
                <a:ea typeface="Arial" panose="020B0604020202020204" pitchFamily="34" charset="0"/>
              </a:rPr>
              <a:t>devono essere previsti all’interno di </a:t>
            </a:r>
            <a:r>
              <a:rPr lang="it-IT" sz="1800" b="1" i="1" u="sng" dirty="0">
                <a:effectLst/>
                <a:latin typeface="Tahoma" panose="020B0604030504040204" pitchFamily="34" charset="0"/>
                <a:ea typeface="Arial" panose="020B0604020202020204" pitchFamily="34" charset="0"/>
              </a:rPr>
              <a:t>interventi di categoria RE, DR, AMP</a:t>
            </a:r>
            <a:r>
              <a:rPr lang="it-IT" sz="1800" i="1" u="sng" dirty="0">
                <a:effectLst/>
                <a:latin typeface="Tahoma" panose="020B0604030504040204" pitchFamily="34" charset="0"/>
                <a:ea typeface="Arial" panose="020B0604020202020204" pitchFamily="34" charset="0"/>
              </a:rPr>
              <a:t>, estesi a intere unità edilizie, di cui </a:t>
            </a:r>
            <a:r>
              <a:rPr lang="it-IT" sz="1800" b="1" i="1" u="sng" dirty="0">
                <a:effectLst/>
                <a:latin typeface="Tahoma" panose="020B0604030504040204" pitchFamily="34" charset="0"/>
                <a:ea typeface="Arial" panose="020B0604020202020204" pitchFamily="34" charset="0"/>
              </a:rPr>
              <a:t>almeno il 30% in termini di SUL deve essere riservato alle destinazioni “abitazioni collettive”, “servizi alle persone” e “attrezzature collettive”</a:t>
            </a:r>
            <a:r>
              <a:rPr lang="it-IT" sz="1800" i="1" dirty="0">
                <a:effectLst/>
                <a:latin typeface="Tahoma" panose="020B0604030504040204" pitchFamily="34" charset="0"/>
                <a:ea typeface="Arial" panose="020B0604020202020204" pitchFamily="34" charset="0"/>
              </a:rPr>
              <a:t>. Sia per le destinazioni a CU/a, escluse le “attrezzature collettive”, sia per le destinazioni “abitazioni singole”, escluse quelle con finalità sociali e a prezzo convenzionato, gli interventi sono soggetti al contributo straordinario di cui all’art. 20</a:t>
            </a:r>
            <a:r>
              <a:rPr lang="it-IT" sz="1800" dirty="0">
                <a:effectLst/>
                <a:latin typeface="Tahoma" panose="020B0604030504040204" pitchFamily="34" charset="0"/>
                <a:ea typeface="Arial" panose="020B0604020202020204" pitchFamily="34" charset="0"/>
              </a:rPr>
              <a:t>”.</a:t>
            </a:r>
            <a:endParaRPr lang="it-IT" sz="1800" dirty="0">
              <a:effectLst/>
              <a:latin typeface="Calibri" panose="020F0502020204030204" pitchFamily="34" charset="0"/>
              <a:ea typeface="Calibri" panose="020F0502020204030204" pitchFamily="34" charset="0"/>
            </a:endParaRPr>
          </a:p>
          <a:p>
            <a:pPr algn="just" eaLnBrk="1" hangingPunct="1"/>
            <a:endParaRPr lang="it-IT" altLang="it-IT" sz="2400" i="1" dirty="0"/>
          </a:p>
          <a:p>
            <a:pPr algn="just" eaLnBrk="1" hangingPunct="1"/>
            <a:endParaRPr lang="it-IT" altLang="it-IT" sz="2400" dirty="0"/>
          </a:p>
          <a:p>
            <a:pPr algn="just" eaLnBrk="1" hangingPunct="1"/>
            <a:endParaRPr lang="it-IT" altLang="it-IT" sz="2400" dirty="0"/>
          </a:p>
          <a:p>
            <a:pPr algn="just" eaLnBrk="1" hangingPunct="1"/>
            <a:endParaRPr lang="it-IT" altLang="it-IT" sz="2400" dirty="0"/>
          </a:p>
          <a:p>
            <a:pPr algn="just" eaLnBrk="1" hangingPunct="1"/>
            <a:endParaRPr lang="it-IT" altLang="it-IT" sz="1600" dirty="0"/>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a:p>
            <a:pPr algn="ctr">
              <a:defRPr/>
            </a:pPr>
            <a:r>
              <a:rPr lang="it-IT" sz="2800" b="1" dirty="0">
                <a:solidFill>
                  <a:srgbClr val="1D6D8F"/>
                </a:solidFill>
              </a:rPr>
              <a:t>ART. 45 co. 6 NTA (ma non solo)</a:t>
            </a:r>
          </a:p>
        </p:txBody>
      </p:sp>
    </p:spTree>
    <p:extLst>
      <p:ext uri="{BB962C8B-B14F-4D97-AF65-F5344CB8AC3E}">
        <p14:creationId xmlns:p14="http://schemas.microsoft.com/office/powerpoint/2010/main" val="12997244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19</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r>
              <a:rPr lang="it-IT" sz="2000" b="1" u="sng" dirty="0">
                <a:latin typeface="Calibri" panose="020F0502020204030204" pitchFamily="34" charset="0"/>
                <a:ea typeface="Calibri" panose="020F0502020204030204" pitchFamily="34" charset="0"/>
              </a:rPr>
              <a:t>parere n. 792634 del 11.8.2022 Regione </a:t>
            </a:r>
            <a:r>
              <a:rPr lang="it-IT" sz="2000" b="1" dirty="0">
                <a:latin typeface="Calibri" panose="020F0502020204030204" pitchFamily="34" charset="0"/>
                <a:ea typeface="Calibri" panose="020F0502020204030204" pitchFamily="34" charset="0"/>
              </a:rPr>
              <a:t>su quesito DPAU a proposito di rapporto art. 45 co. 6 NTA e art. 6 co. 2 LR 7/17</a:t>
            </a:r>
          </a:p>
          <a:p>
            <a:pPr algn="just" eaLnBrk="1" hangingPunct="1"/>
            <a:endParaRPr lang="it-IT" sz="2000" dirty="0">
              <a:latin typeface="Calibri" panose="020F0502020204030204" pitchFamily="34" charset="0"/>
              <a:ea typeface="Calibri" panose="020F0502020204030204" pitchFamily="34" charset="0"/>
            </a:endParaRPr>
          </a:p>
          <a:p>
            <a:pPr algn="just" eaLnBrk="1" hangingPunct="1"/>
            <a:r>
              <a:rPr lang="it-IT" sz="2000" dirty="0">
                <a:latin typeface="Calibri" panose="020F0502020204030204" pitchFamily="34" charset="0"/>
                <a:ea typeface="Calibri" panose="020F0502020204030204" pitchFamily="34" charset="0"/>
              </a:rPr>
              <a:t>“</a:t>
            </a:r>
            <a:r>
              <a:rPr lang="it-IT" sz="2000" i="1" dirty="0">
                <a:latin typeface="Calibri" panose="020F0502020204030204" pitchFamily="34" charset="0"/>
                <a:ea typeface="Calibri" panose="020F0502020204030204" pitchFamily="34" charset="0"/>
              </a:rPr>
              <a:t>la previsione in questione del piano regolatore di Roma, la quale consente il mutamento di destinazione d’uso verso abitazioni singole previa riserva del 30% della SUL ad altre, differenti, destinazioni (abitazioni collettive, servizi alle persone e attrezzature collettive) </a:t>
            </a:r>
            <a:r>
              <a:rPr lang="it-IT" sz="2000" b="1" i="1" dirty="0">
                <a:latin typeface="Calibri" panose="020F0502020204030204" pitchFamily="34" charset="0"/>
                <a:ea typeface="Calibri" panose="020F0502020204030204" pitchFamily="34" charset="0"/>
              </a:rPr>
              <a:t>si configura senza dubbio quale limite e/o contingente concreto alla realizzabilità dell’intervento</a:t>
            </a:r>
            <a:r>
              <a:rPr lang="it-IT" sz="2000" i="1" dirty="0">
                <a:latin typeface="Calibri" panose="020F0502020204030204" pitchFamily="34" charset="0"/>
                <a:ea typeface="Calibri" panose="020F0502020204030204" pitchFamily="34" charset="0"/>
              </a:rPr>
              <a:t>, incidendo su di esso in senso limitativo. Infatti, la disposizione di cui all’art. 6, comma 2, della </a:t>
            </a:r>
            <a:r>
              <a:rPr lang="it-IT" sz="2000" i="1" dirty="0" err="1">
                <a:latin typeface="Calibri" panose="020F0502020204030204" pitchFamily="34" charset="0"/>
                <a:ea typeface="Calibri" panose="020F0502020204030204" pitchFamily="34" charset="0"/>
              </a:rPr>
              <a:t>l.r</a:t>
            </a:r>
            <a:r>
              <a:rPr lang="it-IT" sz="2000" i="1" dirty="0">
                <a:latin typeface="Calibri" panose="020F0502020204030204" pitchFamily="34" charset="0"/>
                <a:ea typeface="Calibri" panose="020F0502020204030204" pitchFamily="34" charset="0"/>
              </a:rPr>
              <a:t>. 7/2017 ha inteso ammettere i mutamenti di destinazione d’uso con maggior libertà rispetto alle previsioni dei piani regolatori, quindi consentendo di prescindere, sempre nel rispetto delle destinazioni comunque previste dallo strumento urbanistico, </a:t>
            </a:r>
            <a:r>
              <a:rPr lang="it-IT" sz="2000" b="1" i="1" dirty="0">
                <a:latin typeface="Calibri" panose="020F0502020204030204" pitchFamily="34" charset="0"/>
                <a:ea typeface="Calibri" panose="020F0502020204030204" pitchFamily="34" charset="0"/>
              </a:rPr>
              <a:t>da quelle speciali prescrizioni, limitazioni, contingentamenti e restrizioni quale è, tipicamente, la riserva di una quota a specifiche altre destinazioni</a:t>
            </a:r>
            <a:r>
              <a:rPr lang="it-IT" sz="2000" dirty="0">
                <a:latin typeface="Calibri" panose="020F0502020204030204" pitchFamily="34" charset="0"/>
                <a:ea typeface="Calibri" panose="020F0502020204030204" pitchFamily="34" charset="0"/>
              </a:rPr>
              <a:t>”.</a:t>
            </a:r>
          </a:p>
          <a:p>
            <a:pPr algn="just" eaLnBrk="1" hangingPunct="1"/>
            <a:endParaRPr lang="it-IT" sz="2000" dirty="0">
              <a:latin typeface="Calibri" panose="020F0502020204030204" pitchFamily="34" charset="0"/>
              <a:ea typeface="Calibri" panose="020F0502020204030204" pitchFamily="34" charset="0"/>
            </a:endParaRPr>
          </a:p>
          <a:p>
            <a:pPr algn="just" eaLnBrk="1" hangingPunct="1"/>
            <a:endParaRPr lang="it-IT" sz="2000" dirty="0">
              <a:latin typeface="Calibri" panose="020F0502020204030204" pitchFamily="34" charset="0"/>
              <a:ea typeface="Calibri" panose="020F0502020204030204" pitchFamily="34" charset="0"/>
            </a:endParaRPr>
          </a:p>
          <a:p>
            <a:pPr algn="just" eaLnBrk="1" hangingPunct="1"/>
            <a:r>
              <a:rPr lang="it-IT" sz="2000" dirty="0">
                <a:latin typeface="Calibri" panose="020F0502020204030204" pitchFamily="34" charset="0"/>
                <a:ea typeface="Calibri" panose="020F0502020204030204" pitchFamily="34" charset="0"/>
              </a:rPr>
              <a:t>DA QUI LA RISCRITTURA NELLA COLLEGATO REGIONALE DELL’ART. 6 CO. 2 E IL RIFERIMENTO ALLE «PERCENTUALI»</a:t>
            </a:r>
          </a:p>
          <a:p>
            <a:pPr algn="ctr" eaLnBrk="1" hangingPunct="1"/>
            <a:endParaRPr lang="it-IT" sz="2400" dirty="0">
              <a:latin typeface="Calibri" panose="020F0502020204030204" pitchFamily="34" charset="0"/>
              <a:ea typeface="Calibri" panose="020F0502020204030204" pitchFamily="34" charset="0"/>
            </a:endParaRPr>
          </a:p>
          <a:p>
            <a:pPr algn="just" eaLnBrk="1" hangingPunct="1"/>
            <a:endParaRPr lang="it-IT" altLang="it-IT" sz="1600" dirty="0"/>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
        <p:nvSpPr>
          <p:cNvPr id="2" name="Freccia in giù 1">
            <a:extLst>
              <a:ext uri="{FF2B5EF4-FFF2-40B4-BE49-F238E27FC236}">
                <a16:creationId xmlns:a16="http://schemas.microsoft.com/office/drawing/2014/main" id="{CD5FBA41-57DE-745C-928B-B55A29AC197A}"/>
              </a:ext>
            </a:extLst>
          </p:cNvPr>
          <p:cNvSpPr/>
          <p:nvPr/>
        </p:nvSpPr>
        <p:spPr>
          <a:xfrm>
            <a:off x="5658655" y="3893666"/>
            <a:ext cx="484632" cy="5842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904134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numero diapositiva 2"/>
          <p:cNvSpPr>
            <a:spLocks noGrp="1"/>
          </p:cNvSpPr>
          <p:nvPr>
            <p:ph type="sldNum" sz="quarter" idx="11"/>
          </p:nvPr>
        </p:nvSpPr>
        <p:spPr/>
        <p:txBody>
          <a:bodyPr/>
          <a:lstStyle/>
          <a:p>
            <a:fld id="{B511D280-0087-4025-85DC-7A4BA4039648}" type="slidenum">
              <a:rPr lang="en-AU" smtClean="0"/>
              <a:pPr/>
              <a:t>2</a:t>
            </a:fld>
            <a:endParaRPr lang="en-AU"/>
          </a:p>
        </p:txBody>
      </p:sp>
      <p:sp>
        <p:nvSpPr>
          <p:cNvPr id="6" name="CasellaDiTesto 15"/>
          <p:cNvSpPr>
            <a:spLocks/>
          </p:cNvSpPr>
          <p:nvPr/>
        </p:nvSpPr>
        <p:spPr bwMode="auto">
          <a:xfrm>
            <a:off x="248908" y="356126"/>
            <a:ext cx="11694182" cy="518195"/>
          </a:xfrm>
          <a:prstGeom prst="rect">
            <a:avLst/>
          </a:prstGeom>
          <a:noFill/>
        </p:spPr>
        <p:txBody>
          <a:bodyPr wrap="square" rtlCol="0">
            <a:noAutofit/>
          </a:bodyPr>
          <a:lstStyle/>
          <a:p>
            <a:pPr algn="ctr">
              <a:defRPr/>
            </a:pPr>
            <a:r>
              <a:rPr lang="it-IT" sz="2800" b="1" dirty="0">
                <a:solidFill>
                  <a:srgbClr val="152269"/>
                </a:solidFill>
              </a:rPr>
              <a:t>ART. 6 LR 7/17</a:t>
            </a:r>
          </a:p>
          <a:p>
            <a:pPr algn="ctr">
              <a:defRPr/>
            </a:pPr>
            <a:r>
              <a:rPr lang="it-IT" sz="2400" b="1" i="1" dirty="0">
                <a:solidFill>
                  <a:srgbClr val="1D6D8F"/>
                </a:solidFill>
              </a:rPr>
              <a:t>(risultante dalla versione originaria della L.R. 7/17, come modificata dalla </a:t>
            </a:r>
            <a:r>
              <a:rPr lang="it-IT" sz="2400" b="1" i="1" dirty="0">
                <a:solidFill>
                  <a:srgbClr val="FF0000"/>
                </a:solidFill>
              </a:rPr>
              <a:t>L.R. 1/2020 </a:t>
            </a:r>
            <a:r>
              <a:rPr lang="it-IT" sz="2400" b="1" i="1" dirty="0">
                <a:solidFill>
                  <a:srgbClr val="1D6D8F"/>
                </a:solidFill>
              </a:rPr>
              <a:t>e da ultimo </a:t>
            </a:r>
            <a:r>
              <a:rPr lang="it-IT" sz="2400" b="1" i="1" dirty="0">
                <a:solidFill>
                  <a:srgbClr val="00B050"/>
                </a:solidFill>
              </a:rPr>
              <a:t>dalla L.R. 39/2022 – collegato L. stabilità</a:t>
            </a:r>
            <a:r>
              <a:rPr lang="it-IT" sz="2400" b="1" i="1" dirty="0">
                <a:solidFill>
                  <a:srgbClr val="1D6D8F"/>
                </a:solidFill>
              </a:rPr>
              <a:t>)</a:t>
            </a:r>
            <a:br>
              <a:rPr lang="it-IT" sz="2800" b="1" dirty="0">
                <a:solidFill>
                  <a:srgbClr val="1D6D8F"/>
                </a:solidFill>
              </a:rPr>
            </a:br>
            <a:endParaRPr lang="it-IT" sz="2800" b="1" dirty="0">
              <a:solidFill>
                <a:srgbClr val="1D6D8F"/>
              </a:solidFill>
            </a:endParaRPr>
          </a:p>
          <a:p>
            <a:pPr algn="ctr">
              <a:defRPr/>
            </a:pPr>
            <a:endParaRPr lang="it-IT" sz="2800" b="1" dirty="0">
              <a:solidFill>
                <a:srgbClr val="1D6D8F"/>
              </a:solidFill>
            </a:endParaRPr>
          </a:p>
        </p:txBody>
      </p:sp>
      <p:sp>
        <p:nvSpPr>
          <p:cNvPr id="4" name="CasellaDiTesto 3">
            <a:extLst>
              <a:ext uri="{FF2B5EF4-FFF2-40B4-BE49-F238E27FC236}">
                <a16:creationId xmlns:a16="http://schemas.microsoft.com/office/drawing/2014/main" id="{92D8ABFD-4A4D-49D8-E2CC-4C1474290CE5}"/>
              </a:ext>
            </a:extLst>
          </p:cNvPr>
          <p:cNvSpPr txBox="1"/>
          <p:nvPr/>
        </p:nvSpPr>
        <p:spPr>
          <a:xfrm>
            <a:off x="700819" y="1709621"/>
            <a:ext cx="10790361" cy="4401205"/>
          </a:xfrm>
          <a:prstGeom prst="rect">
            <a:avLst/>
          </a:prstGeom>
          <a:noFill/>
        </p:spPr>
        <p:txBody>
          <a:bodyPr wrap="square">
            <a:spAutoFit/>
          </a:bodyPr>
          <a:lstStyle/>
          <a:p>
            <a:pPr algn="ctr">
              <a:spcBef>
                <a:spcPct val="0"/>
              </a:spcBef>
              <a:spcAft>
                <a:spcPct val="0"/>
              </a:spcAft>
              <a:buFont typeface="Wingdings 2" panose="05020102010507070707" pitchFamily="18" charset="2"/>
              <a:buNone/>
            </a:pPr>
            <a:endParaRPr lang="it-IT" altLang="it-IT" sz="2800" dirty="0">
              <a:solidFill>
                <a:srgbClr val="152269"/>
              </a:solidFill>
              <a:latin typeface="Lato" panose="020F0502020204030203" pitchFamily="34" charset="0"/>
              <a:ea typeface="Lato" panose="020F0502020204030203" pitchFamily="34" charset="0"/>
              <a:cs typeface="Lato" panose="020F0502020204030203" pitchFamily="34" charset="0"/>
            </a:endParaRPr>
          </a:p>
          <a:p>
            <a:pPr algn="just">
              <a:spcBef>
                <a:spcPct val="0"/>
              </a:spcBef>
              <a:spcAft>
                <a:spcPct val="0"/>
              </a:spcAft>
              <a:buFont typeface="Wingdings 2" panose="05020102010507070707" pitchFamily="18" charset="2"/>
              <a:buNone/>
            </a:pPr>
            <a:r>
              <a:rPr lang="it-IT" altLang="it-IT" sz="2800" b="1" dirty="0">
                <a:solidFill>
                  <a:srgbClr val="152269"/>
                </a:solidFill>
                <a:latin typeface="Lato" panose="020F0502020204030203" pitchFamily="34" charset="0"/>
                <a:ea typeface="Lato" panose="020F0502020204030203" pitchFamily="34" charset="0"/>
                <a:cs typeface="Lato" panose="020F0502020204030203" pitchFamily="34" charset="0"/>
              </a:rPr>
              <a:t>1. </a:t>
            </a:r>
            <a:r>
              <a:rPr lang="it-IT" altLang="it-IT" sz="2800" dirty="0">
                <a:solidFill>
                  <a:srgbClr val="FF0000"/>
                </a:solidFill>
                <a:latin typeface="Lato" panose="020F0502020204030203" pitchFamily="34" charset="0"/>
                <a:ea typeface="Lato" panose="020F0502020204030203" pitchFamily="34" charset="0"/>
                <a:cs typeface="Lato" panose="020F0502020204030203" pitchFamily="34" charset="0"/>
              </a:rPr>
              <a:t>Per il perseguimento di una o più delle finalità di cui all’articolo 1</a:t>
            </a:r>
            <a:r>
              <a:rPr lang="it-IT" altLang="it-IT" sz="2800" dirty="0">
                <a:solidFill>
                  <a:srgbClr val="152269"/>
                </a:solidFill>
                <a:latin typeface="Lato" panose="020F0502020204030203" pitchFamily="34" charset="0"/>
                <a:ea typeface="Lato" panose="020F0502020204030203" pitchFamily="34" charset="0"/>
                <a:cs typeface="Lato" panose="020F0502020204030203" pitchFamily="34" charset="0"/>
              </a:rPr>
              <a:t>, previa acquisizione di idoneo titolo abilitativo di cui al d.p.r. 380/2001, sono sempre consentiti interventi di ristrutturazione edilizia o interventi di demolizione e ricostruzione con incremento fino a un massimo del 20 per cento della volumetria o della superficie lorda esistente ad eccezione degli edifici produttivi per i quali l’incremento massimo consentito non può superare il 10 per cento della superficie coperta.</a:t>
            </a:r>
          </a:p>
          <a:p>
            <a:pPr algn="just">
              <a:spcBef>
                <a:spcPct val="0"/>
              </a:spcBef>
              <a:spcAft>
                <a:spcPct val="0"/>
              </a:spcAft>
              <a:buFont typeface="Wingdings 2" panose="05020102010507070707" pitchFamily="18" charset="2"/>
              <a:buNone/>
            </a:pPr>
            <a:r>
              <a:rPr lang="it-IT" altLang="it-IT" sz="2800" i="1" dirty="0">
                <a:solidFill>
                  <a:srgbClr val="152269"/>
                </a:solidFill>
                <a:latin typeface="Lato" panose="020F0502020204030203" pitchFamily="34" charset="0"/>
                <a:ea typeface="Lato" panose="020F0502020204030203" pitchFamily="34" charset="0"/>
                <a:cs typeface="Lato" panose="020F0502020204030203" pitchFamily="34" charset="0"/>
              </a:rPr>
              <a:t>	</a:t>
            </a:r>
            <a:endParaRPr lang="it-IT" altLang="it-IT" sz="3600" i="1" dirty="0">
              <a:solidFill>
                <a:srgbClr val="152269"/>
              </a:solidFill>
              <a:latin typeface="Lato" panose="020F0502020204030203" pitchFamily="34" charset="0"/>
              <a:ea typeface="Lato" panose="020F0502020204030203" pitchFamily="34" charset="0"/>
              <a:cs typeface="Lato" panose="020F0502020204030203" pitchFamily="34" charset="0"/>
            </a:endParaRPr>
          </a:p>
        </p:txBody>
      </p:sp>
      <p:cxnSp>
        <p:nvCxnSpPr>
          <p:cNvPr id="5" name="Connettore 2 4">
            <a:extLst>
              <a:ext uri="{FF2B5EF4-FFF2-40B4-BE49-F238E27FC236}">
                <a16:creationId xmlns:a16="http://schemas.microsoft.com/office/drawing/2014/main" id="{496D3C3F-9F4E-E6FE-6B61-93F0042E3A51}"/>
              </a:ext>
            </a:extLst>
          </p:cNvPr>
          <p:cNvCxnSpPr>
            <a:cxnSpLocks/>
          </p:cNvCxnSpPr>
          <p:nvPr/>
        </p:nvCxnSpPr>
        <p:spPr>
          <a:xfrm flipH="1">
            <a:off x="7996844" y="1230284"/>
            <a:ext cx="2701636" cy="964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0801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20</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294676" y="47975"/>
            <a:ext cx="11182350" cy="689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600" b="1" dirty="0">
                <a:solidFill>
                  <a:srgbClr val="152269"/>
                </a:solidFill>
              </a:rPr>
              <a:t>POSSIBILE «ESTENSIONE» AD ALTRE IPOTESI PREVISTE DAL PRG?</a:t>
            </a:r>
          </a:p>
          <a:p>
            <a:pPr algn="just" eaLnBrk="1" hangingPunct="1"/>
            <a:endParaRPr lang="it-IT" altLang="it-IT" b="1" dirty="0">
              <a:solidFill>
                <a:srgbClr val="152269"/>
              </a:solidFill>
            </a:endParaRPr>
          </a:p>
          <a:p>
            <a:pPr algn="just" eaLnBrk="1" hangingPunct="1"/>
            <a:endParaRPr lang="it-IT" altLang="it-IT" b="1" dirty="0"/>
          </a:p>
          <a:p>
            <a:pPr marL="285750" indent="-285750" algn="just" eaLnBrk="1" hangingPunct="1">
              <a:buFont typeface="Wingdings" panose="05000000000000000000" pitchFamily="2" charset="2"/>
              <a:buChar char="Ø"/>
            </a:pPr>
            <a:r>
              <a:rPr lang="it-IT" altLang="it-IT" b="1" dirty="0"/>
              <a:t>Es. art. 52, co. 11, NTA PRG: usi «complementari»</a:t>
            </a:r>
          </a:p>
          <a:p>
            <a:pPr algn="just" eaLnBrk="1" hangingPunct="1"/>
            <a:endParaRPr lang="it-IT" altLang="it-IT" b="1" dirty="0">
              <a:solidFill>
                <a:srgbClr val="152269"/>
              </a:solidFill>
            </a:endParaRPr>
          </a:p>
          <a:p>
            <a:pPr algn="just"/>
            <a:r>
              <a:rPr lang="it-IT" i="1" dirty="0">
                <a:effectLst/>
                <a:latin typeface="Capitolium-RegularRoman"/>
                <a:ea typeface="Calibri" panose="020F0502020204030204" pitchFamily="34" charset="0"/>
              </a:rPr>
              <a:t>«Nei </a:t>
            </a:r>
            <a:r>
              <a:rPr lang="it-IT" i="1" dirty="0">
                <a:effectLst/>
                <a:latin typeface="Capitolium-RegularItalic"/>
                <a:ea typeface="Calibri" panose="020F0502020204030204" pitchFamily="34" charset="0"/>
              </a:rPr>
              <a:t>Tessuti </a:t>
            </a:r>
            <a:r>
              <a:rPr lang="it-IT" i="1" dirty="0">
                <a:effectLst/>
                <a:latin typeface="Capitolium-RegularRoman"/>
                <a:ea typeface="Calibri" panose="020F0502020204030204" pitchFamily="34" charset="0"/>
              </a:rPr>
              <a:t>di cui al comma 8 </a:t>
            </a:r>
            <a:r>
              <a:rPr lang="it-IT" dirty="0">
                <a:effectLst/>
                <a:latin typeface="Capitolium-RegularRoman"/>
                <a:ea typeface="Calibri" panose="020F0502020204030204" pitchFamily="34" charset="0"/>
              </a:rPr>
              <a:t>[tessuti prevalentemente per attività]</a:t>
            </a:r>
            <a:r>
              <a:rPr lang="it-IT" i="1" dirty="0">
                <a:effectLst/>
                <a:latin typeface="Capitolium-RegularRoman"/>
                <a:ea typeface="Calibri" panose="020F0502020204030204" pitchFamily="34" charset="0"/>
              </a:rPr>
              <a:t> sono consentite, con intervento</a:t>
            </a:r>
            <a:r>
              <a:rPr lang="it-IT" i="1" dirty="0">
                <a:latin typeface="Calibri" panose="020F0502020204030204" pitchFamily="34" charset="0"/>
                <a:ea typeface="Calibri" panose="020F0502020204030204" pitchFamily="34" charset="0"/>
              </a:rPr>
              <a:t> </a:t>
            </a:r>
            <a:r>
              <a:rPr lang="it-IT" i="1" dirty="0">
                <a:effectLst/>
                <a:latin typeface="Capitolium-RegularRoman"/>
                <a:ea typeface="Calibri" panose="020F0502020204030204" pitchFamily="34" charset="0"/>
              </a:rPr>
              <a:t>diretto, le seguenti destinazioni d’uso:</a:t>
            </a:r>
            <a:endParaRPr lang="it-IT" i="1" dirty="0">
              <a:effectLst/>
              <a:latin typeface="Calibri" panose="020F0502020204030204" pitchFamily="34" charset="0"/>
              <a:ea typeface="Calibri" panose="020F0502020204030204" pitchFamily="34" charset="0"/>
            </a:endParaRPr>
          </a:p>
          <a:p>
            <a:pPr algn="just"/>
            <a:r>
              <a:rPr lang="it-IT" i="1" dirty="0">
                <a:effectLst/>
                <a:latin typeface="Capitolium-RegularItalic"/>
                <a:ea typeface="Calibri" panose="020F0502020204030204" pitchFamily="34" charset="0"/>
              </a:rPr>
              <a:t>Abitative</a:t>
            </a:r>
            <a:r>
              <a:rPr lang="it-IT" i="1" dirty="0">
                <a:effectLst/>
                <a:latin typeface="Capitolium-RegularRoman"/>
                <a:ea typeface="Calibri" panose="020F0502020204030204" pitchFamily="34" charset="0"/>
              </a:rPr>
              <a:t>: </a:t>
            </a:r>
            <a:r>
              <a:rPr lang="it-IT" i="1" u="sng" dirty="0">
                <a:effectLst/>
                <a:latin typeface="Capitolium-RegularRoman"/>
                <a:ea typeface="Calibri" panose="020F0502020204030204" pitchFamily="34" charset="0"/>
              </a:rPr>
              <a:t>limitatamente ad un alloggio </a:t>
            </a:r>
            <a:r>
              <a:rPr lang="it-IT" i="1" dirty="0">
                <a:effectLst/>
                <a:latin typeface="Capitolium-RegularRoman"/>
                <a:ea typeface="Calibri" panose="020F0502020204030204" pitchFamily="34" charset="0"/>
              </a:rPr>
              <a:t>per ogni complesso</a:t>
            </a:r>
            <a:r>
              <a:rPr lang="it-IT" i="1" dirty="0">
                <a:latin typeface="Calibri" panose="020F0502020204030204" pitchFamily="34" charset="0"/>
                <a:ea typeface="Calibri" panose="020F0502020204030204" pitchFamily="34" charset="0"/>
              </a:rPr>
              <a:t> </a:t>
            </a:r>
            <a:r>
              <a:rPr lang="it-IT" i="1" dirty="0">
                <a:effectLst/>
                <a:latin typeface="Capitolium-RegularRoman"/>
                <a:ea typeface="Calibri" panose="020F0502020204030204" pitchFamily="34" charset="0"/>
              </a:rPr>
              <a:t>produttivo comprendente almeno una unità edilizia, </a:t>
            </a:r>
            <a:r>
              <a:rPr lang="it-IT" i="1" u="sng" dirty="0">
                <a:effectLst/>
                <a:latin typeface="Capitolium-RegularRoman"/>
                <a:ea typeface="Calibri" panose="020F0502020204030204" pitchFamily="34" charset="0"/>
              </a:rPr>
              <a:t>e</a:t>
            </a:r>
            <a:r>
              <a:rPr lang="it-IT" i="1" u="sng" dirty="0">
                <a:latin typeface="Calibri" panose="020F0502020204030204" pitchFamily="34" charset="0"/>
                <a:ea typeface="Calibri" panose="020F0502020204030204" pitchFamily="34" charset="0"/>
              </a:rPr>
              <a:t> </a:t>
            </a:r>
            <a:r>
              <a:rPr lang="it-IT" i="1" u="sng" dirty="0">
                <a:effectLst/>
                <a:latin typeface="Capitolium-RegularRoman"/>
                <a:ea typeface="Calibri" panose="020F0502020204030204" pitchFamily="34" charset="0"/>
              </a:rPr>
              <a:t>comunque fino al 10% della SUL </a:t>
            </a:r>
            <a:r>
              <a:rPr lang="it-IT" i="1" dirty="0">
                <a:effectLst/>
                <a:latin typeface="Capitolium-RegularRoman"/>
                <a:ea typeface="Calibri" panose="020F0502020204030204" pitchFamily="34" charset="0"/>
              </a:rPr>
              <a:t>complessiva; nei Piani di</a:t>
            </a:r>
            <a:r>
              <a:rPr lang="it-IT" i="1" dirty="0">
                <a:latin typeface="Calibri" panose="020F0502020204030204" pitchFamily="34" charset="0"/>
                <a:ea typeface="Calibri" panose="020F0502020204030204" pitchFamily="34" charset="0"/>
              </a:rPr>
              <a:t> </a:t>
            </a:r>
            <a:r>
              <a:rPr lang="it-IT" i="1" dirty="0">
                <a:effectLst/>
                <a:latin typeface="Capitolium-RegularRoman"/>
                <a:ea typeface="Calibri" panose="020F0502020204030204" pitchFamily="34" charset="0"/>
              </a:rPr>
              <a:t>lottizzazione di cui al comma 10, tale destinazione è</a:t>
            </a:r>
            <a:r>
              <a:rPr lang="it-IT" i="1" dirty="0">
                <a:latin typeface="Calibri" panose="020F0502020204030204" pitchFamily="34" charset="0"/>
                <a:ea typeface="Calibri" panose="020F0502020204030204" pitchFamily="34" charset="0"/>
              </a:rPr>
              <a:t> </a:t>
            </a:r>
            <a:r>
              <a:rPr lang="it-IT" i="1" dirty="0">
                <a:effectLst/>
                <a:latin typeface="Capitolium-RegularRoman"/>
                <a:ea typeface="Calibri" panose="020F0502020204030204" pitchFamily="34" charset="0"/>
              </a:rPr>
              <a:t>ammessa </a:t>
            </a:r>
            <a:r>
              <a:rPr lang="it-IT" i="1" u="sng" dirty="0">
                <a:effectLst/>
                <a:latin typeface="Capitolium-RegularRoman"/>
                <a:ea typeface="Calibri" panose="020F0502020204030204" pitchFamily="34" charset="0"/>
              </a:rPr>
              <a:t>fino al 20% della SUL complessiva</a:t>
            </a:r>
            <a:r>
              <a:rPr lang="it-IT" i="1" dirty="0">
                <a:effectLst/>
                <a:latin typeface="Capitolium-RegularRoman"/>
                <a:ea typeface="Calibri" panose="020F0502020204030204" pitchFamily="34" charset="0"/>
              </a:rPr>
              <a:t>, ma con l’applicazione</a:t>
            </a:r>
            <a:r>
              <a:rPr lang="it-IT" i="1" dirty="0">
                <a:latin typeface="Calibri" panose="020F0502020204030204" pitchFamily="34" charset="0"/>
                <a:ea typeface="Calibri" panose="020F0502020204030204" pitchFamily="34" charset="0"/>
              </a:rPr>
              <a:t> </a:t>
            </a:r>
            <a:r>
              <a:rPr lang="it-IT" i="1" dirty="0">
                <a:effectLst/>
                <a:latin typeface="Capitolium-RegularRoman"/>
                <a:ea typeface="Calibri" panose="020F0502020204030204" pitchFamily="34" charset="0"/>
              </a:rPr>
              <a:t>del contributo straordinario di cui all’art. 20»</a:t>
            </a:r>
          </a:p>
          <a:p>
            <a:pPr algn="just"/>
            <a:endParaRPr lang="it-IT" i="1" dirty="0">
              <a:latin typeface="Capitolium-RegularRoman"/>
              <a:ea typeface="Calibri" panose="020F0502020204030204" pitchFamily="34" charset="0"/>
            </a:endParaRPr>
          </a:p>
          <a:p>
            <a:pPr algn="just"/>
            <a:endParaRPr lang="it-IT" i="1" dirty="0">
              <a:effectLst/>
              <a:latin typeface="Capitolium-RegularRoman"/>
              <a:ea typeface="Calibri" panose="020F0502020204030204" pitchFamily="34" charset="0"/>
            </a:endParaRPr>
          </a:p>
          <a:p>
            <a:pPr marL="342900" indent="-342900" algn="just">
              <a:buFont typeface="Wingdings" panose="05000000000000000000" pitchFamily="2" charset="2"/>
              <a:buChar char="Ø"/>
            </a:pPr>
            <a:r>
              <a:rPr lang="it-IT" b="1" dirty="0">
                <a:latin typeface="Capitolium-RegularRoman"/>
                <a:ea typeface="Calibri" panose="020F0502020204030204" pitchFamily="34" charset="0"/>
              </a:rPr>
              <a:t>Le destinazioni d’uso individuate tramite il carico urbanistico</a:t>
            </a:r>
            <a:endParaRPr lang="it-IT" i="1" dirty="0">
              <a:latin typeface="Capitolium-RegularRoman"/>
              <a:ea typeface="Calibri" panose="020F0502020204030204" pitchFamily="34" charset="0"/>
            </a:endParaRPr>
          </a:p>
          <a:p>
            <a:pPr algn="just"/>
            <a:r>
              <a:rPr lang="it-IT" i="1" dirty="0">
                <a:latin typeface="Calibri" panose="020F0502020204030204" pitchFamily="34" charset="0"/>
                <a:ea typeface="Calibri" panose="020F0502020204030204" pitchFamily="34" charset="0"/>
              </a:rPr>
              <a:t>Es. </a:t>
            </a:r>
            <a:r>
              <a:rPr lang="it-IT" b="1" dirty="0">
                <a:latin typeface="Calibri" panose="020F0502020204030204" pitchFamily="34" charset="0"/>
                <a:ea typeface="Calibri" panose="020F0502020204030204" pitchFamily="34" charset="0"/>
              </a:rPr>
              <a:t>art. 52, co. 7 </a:t>
            </a:r>
            <a:endParaRPr lang="it-IT" altLang="it-IT" b="1" dirty="0">
              <a:solidFill>
                <a:srgbClr val="152269"/>
              </a:solidFill>
            </a:endParaRPr>
          </a:p>
          <a:p>
            <a:pPr algn="just" eaLnBrk="1" hangingPunct="1"/>
            <a:endParaRPr lang="it-IT" altLang="it-IT" b="1" dirty="0">
              <a:solidFill>
                <a:srgbClr val="152269"/>
              </a:solidFill>
            </a:endParaRPr>
          </a:p>
          <a:p>
            <a:pPr algn="just" eaLnBrk="1" hangingPunct="1"/>
            <a:r>
              <a:rPr lang="it-IT" dirty="0"/>
              <a:t>«</a:t>
            </a:r>
            <a:r>
              <a:rPr lang="it-IT" i="1" dirty="0"/>
              <a:t>Nei tessuti di cui al precedente comma 5 </a:t>
            </a:r>
            <a:r>
              <a:rPr lang="it-IT" dirty="0"/>
              <a:t>[tessuti prevalentemente residenziali] </a:t>
            </a:r>
            <a:r>
              <a:rPr lang="it-IT" i="1" dirty="0"/>
              <a:t>sono consentite, con intervento diretto, le seguenti destinazioni d’uso: a) Abitative; </a:t>
            </a:r>
          </a:p>
          <a:p>
            <a:pPr algn="just" eaLnBrk="1" hangingPunct="1"/>
            <a:r>
              <a:rPr lang="it-IT" i="1" dirty="0"/>
              <a:t>b) Commerciali </a:t>
            </a:r>
            <a:r>
              <a:rPr lang="it-IT" i="1" u="sng" dirty="0"/>
              <a:t>a CU/b</a:t>
            </a:r>
            <a:r>
              <a:rPr lang="it-IT" i="1" dirty="0"/>
              <a:t>; </a:t>
            </a:r>
          </a:p>
          <a:p>
            <a:pPr algn="just" eaLnBrk="1" hangingPunct="1"/>
            <a:r>
              <a:rPr lang="it-IT" i="1" dirty="0"/>
              <a:t>c) Servizi </a:t>
            </a:r>
            <a:r>
              <a:rPr lang="it-IT" i="1" u="sng" dirty="0"/>
              <a:t>a CU/b</a:t>
            </a:r>
            <a:r>
              <a:rPr lang="it-IT" i="1" dirty="0"/>
              <a:t>; a CU/m, limitatamente alle destinazioni “servizi alle persone” e “attrezzature collettive”; </a:t>
            </a:r>
          </a:p>
          <a:p>
            <a:pPr algn="just" eaLnBrk="1" hangingPunct="1"/>
            <a:r>
              <a:rPr lang="it-IT" i="1" dirty="0"/>
              <a:t>d) Turistico-ricettive </a:t>
            </a:r>
            <a:r>
              <a:rPr lang="it-IT" i="1" u="sng" dirty="0"/>
              <a:t>a CU/b</a:t>
            </a:r>
            <a:r>
              <a:rPr lang="it-IT" i="1" dirty="0"/>
              <a:t>; </a:t>
            </a:r>
          </a:p>
          <a:p>
            <a:pPr algn="just" eaLnBrk="1" hangingPunct="1"/>
            <a:r>
              <a:rPr lang="it-IT" i="1" dirty="0"/>
              <a:t>e) Produttive, limitatamente a “artigianato produttivo”; </a:t>
            </a:r>
          </a:p>
          <a:p>
            <a:pPr algn="just" eaLnBrk="1" hangingPunct="1"/>
            <a:r>
              <a:rPr lang="it-IT" i="1" dirty="0"/>
              <a:t>f) Parcheggi non pertinenziali.»</a:t>
            </a:r>
            <a:endParaRPr lang="it-IT" altLang="it-IT" b="1" i="1" dirty="0">
              <a:solidFill>
                <a:srgbClr val="152269"/>
              </a:solidFill>
            </a:endParaRPr>
          </a:p>
          <a:p>
            <a:pPr algn="just" eaLnBrk="1" hangingPunct="1"/>
            <a:endParaRPr lang="it-IT" altLang="it-IT" sz="1600" b="1" i="1" dirty="0">
              <a:solidFill>
                <a:srgbClr val="152269"/>
              </a:solidFill>
            </a:endParaRPr>
          </a:p>
          <a:p>
            <a:pPr algn="just" eaLnBrk="1" hangingPunct="1"/>
            <a:endParaRPr lang="it-IT" altLang="it-IT" sz="1600" b="1" i="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Tree>
    <p:extLst>
      <p:ext uri="{BB962C8B-B14F-4D97-AF65-F5344CB8AC3E}">
        <p14:creationId xmlns:p14="http://schemas.microsoft.com/office/powerpoint/2010/main" val="3807276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21</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8340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just" eaLnBrk="1" hangingPunct="1"/>
            <a:r>
              <a:rPr lang="it-IT" altLang="it-IT" sz="2000" b="1" dirty="0"/>
              <a:t>CQ: </a:t>
            </a:r>
          </a:p>
          <a:p>
            <a:pPr algn="just" eaLnBrk="1" hangingPunct="1"/>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elaborato gestionale</a:t>
            </a:r>
            <a:r>
              <a:rPr lang="it-IT" sz="1800" dirty="0">
                <a:effectLst/>
                <a:latin typeface="Tahoma" panose="020B0604030504040204" pitchFamily="34" charset="0"/>
                <a:ea typeface="Arial" panose="020B0604020202020204" pitchFamily="34" charset="0"/>
              </a:rPr>
              <a:t>”, facente parte del P.R.G. ed individua varie “classi” di aree ed immobili - individuate nell’elaborato G.1 (“</a:t>
            </a:r>
            <a:r>
              <a:rPr lang="it-IT" sz="1800" i="1" dirty="0">
                <a:effectLst/>
                <a:latin typeface="Tahoma" panose="020B0604030504040204" pitchFamily="34" charset="0"/>
                <a:ea typeface="Arial" panose="020B0604020202020204" pitchFamily="34" charset="0"/>
              </a:rPr>
              <a:t>Carta per la qualità</a:t>
            </a:r>
            <a:r>
              <a:rPr lang="it-IT" sz="1800" dirty="0">
                <a:effectLst/>
                <a:latin typeface="Tahoma" panose="020B0604030504040204" pitchFamily="34" charset="0"/>
                <a:ea typeface="Arial" panose="020B0604020202020204" pitchFamily="34" charset="0"/>
              </a:rPr>
              <a:t>”) - oggetto di talune prescrizioni ed indicazioni circa le modalità di intervento ammesse, individuate nell’elaborato G.2 (</a:t>
            </a:r>
            <a:r>
              <a:rPr lang="it-IT" sz="1800" i="1" dirty="0">
                <a:effectLst/>
                <a:latin typeface="Tahoma" panose="020B0604030504040204" pitchFamily="34" charset="0"/>
                <a:ea typeface="Arial" panose="020B0604020202020204" pitchFamily="34" charset="0"/>
              </a:rPr>
              <a:t>“Guida per la qualità degli interventi</a:t>
            </a:r>
            <a:r>
              <a:rPr lang="it-IT" sz="1800" dirty="0">
                <a:effectLst/>
                <a:latin typeface="Tahoma" panose="020B0604030504040204" pitchFamily="34" charset="0"/>
                <a:ea typeface="Arial" panose="020B0604020202020204" pitchFamily="34" charset="0"/>
              </a:rPr>
              <a:t>”). </a:t>
            </a:r>
            <a:endParaRPr lang="it-IT" sz="1800" dirty="0">
              <a:effectLst/>
              <a:latin typeface="Calibri" panose="020F0502020204030204" pitchFamily="34" charset="0"/>
              <a:ea typeface="Calibri" panose="020F0502020204030204" pitchFamily="34" charset="0"/>
            </a:endParaRPr>
          </a:p>
          <a:p>
            <a:pPr algn="just" eaLnBrk="1" hangingPunct="1"/>
            <a:endParaRPr lang="it-IT" altLang="it-IT" sz="2000" dirty="0"/>
          </a:p>
          <a:p>
            <a:pPr algn="just" eaLnBrk="1" hangingPunct="1"/>
            <a:r>
              <a:rPr lang="it-IT" sz="1800" i="1" dirty="0">
                <a:effectLst/>
                <a:latin typeface="Tahoma" panose="020B0604030504040204" pitchFamily="34" charset="0"/>
                <a:ea typeface="Arial" panose="020B0604020202020204" pitchFamily="34" charset="0"/>
              </a:rPr>
              <a:t>“gli elaborati gestionali - costituiti da un insieme di tavole, guide, fogli, relazioni - tra i quali rientra anche la “Carta per la Qualità” Elaborato G1, hanno una </a:t>
            </a:r>
            <a:r>
              <a:rPr lang="it-IT" sz="1800" b="1" i="1" dirty="0">
                <a:effectLst/>
                <a:latin typeface="Tahoma" panose="020B0604030504040204" pitchFamily="34" charset="0"/>
                <a:ea typeface="Arial" panose="020B0604020202020204" pitchFamily="34" charset="0"/>
              </a:rPr>
              <a:t>funzione complementare agli elaborati prescrittivi </a:t>
            </a:r>
            <a:r>
              <a:rPr lang="it-IT" sz="1800" i="1" dirty="0">
                <a:effectLst/>
                <a:latin typeface="Tahoma" panose="020B0604030504040204" pitchFamily="34" charset="0"/>
                <a:ea typeface="Arial" panose="020B0604020202020204" pitchFamily="34" charset="0"/>
              </a:rPr>
              <a:t>(NTA, Sistemi e Regole, Rete Ecologica), posto che attengono alla struttura organizzativa e individuano gli elementi (a-morfologie degli elementi urbani; b-elementi degli spazi aperti; c- edifici con tipologia edilizia speciale; d- edifici e complessi edilizi moderni; e-preesistenze archeologiche monumentali; f-deposito archeologico e naturale del sottosuolo; g-locali e attività di interesse storico, artistico, culturale) che ricadono nelle componenti di PRG, elementi che rendono concretamente realizzabili le previsioni del Piano, di cui costituiscono parte integrante</a:t>
            </a:r>
            <a:r>
              <a:rPr lang="it-IT" i="1" dirty="0">
                <a:latin typeface="Tahoma" panose="020B0604030504040204" pitchFamily="34" charset="0"/>
                <a:ea typeface="Arial" panose="020B0604020202020204" pitchFamily="34" charset="0"/>
              </a:rPr>
              <a:t>» </a:t>
            </a:r>
            <a:r>
              <a:rPr lang="it-IT" dirty="0">
                <a:latin typeface="Tahoma" panose="020B0604030504040204" pitchFamily="34" charset="0"/>
                <a:ea typeface="Arial" panose="020B0604020202020204" pitchFamily="34" charset="0"/>
              </a:rPr>
              <a:t>(TAR Lazio 2744/2014)</a:t>
            </a:r>
            <a:endParaRPr lang="it-IT" sz="1800" dirty="0">
              <a:effectLst/>
              <a:latin typeface="Calibri" panose="020F0502020204030204" pitchFamily="34" charset="0"/>
              <a:ea typeface="Calibri" panose="020F0502020204030204" pitchFamily="34" charset="0"/>
            </a:endParaRPr>
          </a:p>
          <a:p>
            <a:pPr algn="just" eaLnBrk="1" hangingPunct="1"/>
            <a:endParaRPr lang="it-IT" altLang="it-IT" sz="2000" dirty="0"/>
          </a:p>
          <a:p>
            <a:pPr algn="just" eaLnBrk="1" hangingPunct="1"/>
            <a:endParaRPr lang="it-IT" altLang="it-IT" sz="20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p>
          <a:p>
            <a:pPr algn="just" eaLnBrk="1" hangingPunct="1"/>
            <a:endParaRPr lang="it-IT" sz="2000" i="1" dirty="0">
              <a:latin typeface="Capitolium-RegularRoman"/>
              <a:ea typeface="Calibri" panose="020F0502020204030204" pitchFamily="34" charset="0"/>
            </a:endParaRPr>
          </a:p>
          <a:p>
            <a:pPr algn="just"/>
            <a:endParaRPr lang="it-IT" sz="2000" i="1" dirty="0">
              <a:effectLst/>
              <a:latin typeface="Calibri" panose="020F0502020204030204" pitchFamily="34" charset="0"/>
              <a:ea typeface="Calibri" panose="020F0502020204030204" pitchFamily="34" charset="0"/>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Tree>
    <p:extLst>
      <p:ext uri="{BB962C8B-B14F-4D97-AF65-F5344CB8AC3E}">
        <p14:creationId xmlns:p14="http://schemas.microsoft.com/office/powerpoint/2010/main" val="9965972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22</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7171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ctr" eaLnBrk="1" hangingPunct="1"/>
            <a:r>
              <a:rPr lang="it-IT" altLang="it-IT" sz="2000" b="1" dirty="0"/>
              <a:t>CQ: onere procedimentale ex art. 16 co. 10 NTA PRG </a:t>
            </a:r>
          </a:p>
          <a:p>
            <a:pPr algn="ctr" eaLnBrk="1" hangingPunct="1"/>
            <a:r>
              <a:rPr lang="it-IT" altLang="it-IT" sz="2000" b="1" dirty="0"/>
              <a:t> Parere della Sovrintendenza Capitolina</a:t>
            </a:r>
          </a:p>
          <a:p>
            <a:pPr algn="just" eaLnBrk="1" hangingPunct="1"/>
            <a:endParaRPr lang="it-IT" altLang="it-IT" sz="2000" b="1" dirty="0"/>
          </a:p>
          <a:p>
            <a:pPr algn="just" eaLnBrk="1" hangingPunct="1"/>
            <a:endParaRPr lang="it-IT" altLang="it-IT" sz="2000" dirty="0"/>
          </a:p>
          <a:p>
            <a:pPr algn="just" eaLnBrk="1" hangingPunct="1"/>
            <a:r>
              <a:rPr lang="it-IT" sz="2000" i="1" dirty="0"/>
              <a:t>Se gli elementi inseriti nella Carta per la qualità non sono tutelati per legge, l’approvazione dei relativi progetti o di quelli soggetti alle prescrizioni di cui al comma 5, è subordinata </a:t>
            </a:r>
            <a:r>
              <a:rPr lang="it-IT" sz="2000" b="1" i="1" dirty="0"/>
              <a:t>al parere favorevole della Sovrintendenza comunale, che si esprime entro 60 giorni dalla richiesta </a:t>
            </a:r>
            <a:r>
              <a:rPr lang="it-IT" sz="2000" i="1" dirty="0"/>
              <a:t>formulata dal responsabile del procedimento di abilitazione; nei casi di progetti da abilitarsi tramite DIA, il parere della Sovrintendenza comunale è acquisito dal soggetto attuatore preventivamente alla presentazione della DIA e ne correda gli elaborati. </a:t>
            </a:r>
            <a:endParaRPr lang="it-IT" altLang="it-IT" sz="2000" b="1" i="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p>
          <a:p>
            <a:pPr algn="just"/>
            <a:r>
              <a:rPr lang="it-IT" sz="2000" dirty="0">
                <a:latin typeface="Capitolium-RegularRoman"/>
                <a:ea typeface="Calibri" panose="020F0502020204030204" pitchFamily="34" charset="0"/>
              </a:rPr>
              <a:t>[</a:t>
            </a:r>
            <a:r>
              <a:rPr lang="it-IT" sz="2000" i="1" dirty="0">
                <a:latin typeface="Capitolium-RegularRoman"/>
                <a:ea typeface="Calibri" panose="020F0502020204030204" pitchFamily="34" charset="0"/>
              </a:rPr>
              <a:t>Si è consolidata la giurisprudenza secondo la quale NON si tratta di ipotesi di silenzio-assenso: </a:t>
            </a:r>
          </a:p>
          <a:p>
            <a:pPr algn="just"/>
            <a:r>
              <a:rPr lang="it-IT" sz="2000" i="1" dirty="0">
                <a:latin typeface="Capitolium-RegularRoman"/>
                <a:ea typeface="Calibri" panose="020F0502020204030204" pitchFamily="34" charset="0"/>
              </a:rPr>
              <a:t>Consiglio di Stato, sez. IV, 15.7.2021 n. 5346; ordinanza TAR Lazio, Roma, sez. II-bis, 21.2.2022 n. 1068 (confermata da Consiglio di Stato, sez. IV, 22.4.2022 n. 1882).</a:t>
            </a:r>
            <a:r>
              <a:rPr lang="it-IT" sz="2000" dirty="0">
                <a:latin typeface="Capitolium-RegularRoman"/>
                <a:ea typeface="Calibri" panose="020F0502020204030204" pitchFamily="34" charset="0"/>
              </a:rPr>
              <a:t>]</a:t>
            </a:r>
            <a:endParaRPr lang="it-IT" sz="2000" dirty="0">
              <a:effectLst/>
              <a:latin typeface="Calibri" panose="020F0502020204030204" pitchFamily="34" charset="0"/>
              <a:ea typeface="Calibri" panose="020F0502020204030204" pitchFamily="34" charset="0"/>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ctr"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Tree>
    <p:extLst>
      <p:ext uri="{BB962C8B-B14F-4D97-AF65-F5344CB8AC3E}">
        <p14:creationId xmlns:p14="http://schemas.microsoft.com/office/powerpoint/2010/main" val="7989883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23</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ctr" eaLnBrk="1" hangingPunct="1"/>
            <a:r>
              <a:rPr lang="it-IT" altLang="it-IT" sz="2000" b="1" dirty="0"/>
              <a:t>CQ e LR 7/17: resta fermo obbligo di richiedere parere Capitolina</a:t>
            </a:r>
          </a:p>
          <a:p>
            <a:pPr algn="just" eaLnBrk="1" hangingPunct="1"/>
            <a:endParaRPr lang="it-IT" altLang="it-IT" sz="2000" dirty="0"/>
          </a:p>
          <a:p>
            <a:pPr algn="ctr" eaLnBrk="1" hangingPunct="1"/>
            <a:endParaRPr lang="it-IT" altLang="it-IT" sz="1600" b="1" dirty="0">
              <a:solidFill>
                <a:srgbClr val="152269"/>
              </a:solidFill>
            </a:endParaRPr>
          </a:p>
          <a:p>
            <a:pPr algn="just" eaLnBrk="1" hangingPunct="1"/>
            <a:r>
              <a:rPr lang="it-IT" altLang="it-IT" sz="2000" dirty="0"/>
              <a:t>DPAU ha chiesto a Regione se l’obbligo di acquisire il parere alla Sovrintendenza ex art. 16, co. 10, NTA PRG potesse essere considerato derogabile in caso di intervento ex art. 6 L.R. 7/2017 </a:t>
            </a:r>
          </a:p>
          <a:p>
            <a:pPr algn="just" eaLnBrk="1" hangingPunct="1"/>
            <a:endParaRPr lang="it-IT" altLang="it-IT" sz="2000" dirty="0"/>
          </a:p>
          <a:p>
            <a:pPr algn="just" eaLnBrk="1" hangingPunct="1"/>
            <a:endParaRPr lang="it-IT" altLang="it-IT" sz="2000" dirty="0"/>
          </a:p>
          <a:p>
            <a:pPr algn="just" eaLnBrk="1" hangingPunct="1"/>
            <a:r>
              <a:rPr lang="it-IT" sz="1800" dirty="0">
                <a:effectLst/>
                <a:latin typeface="Tahoma" panose="020B0604030504040204" pitchFamily="34" charset="0"/>
                <a:ea typeface="Arial" panose="020B0604020202020204" pitchFamily="34" charset="0"/>
              </a:rPr>
              <a:t>Regione, parere prot. 649065/2020:</a:t>
            </a:r>
          </a:p>
          <a:p>
            <a:pPr algn="just" eaLnBrk="1" hangingPunct="1"/>
            <a:r>
              <a:rPr lang="it-IT" dirty="0">
                <a:latin typeface="Tahoma" panose="020B0604030504040204" pitchFamily="34" charset="0"/>
                <a:ea typeface="Arial" panose="020B0604020202020204" pitchFamily="34" charset="0"/>
              </a:rPr>
              <a:t>La norma di piano</a:t>
            </a:r>
            <a:r>
              <a:rPr lang="it-IT" sz="1800" dirty="0">
                <a:effectLst/>
                <a:latin typeface="Tahoma" panose="020B0604030504040204" pitchFamily="34" charset="0"/>
                <a:ea typeface="Arial" panose="020B0604020202020204" pitchFamily="34" charset="0"/>
              </a:rPr>
              <a:t> laddove prescrive la necessità di un parere preventivo da parte della Sovrintendenza ex art. 16, co. 10 NTA, pone “</a:t>
            </a:r>
            <a:r>
              <a:rPr lang="it-IT" sz="1800" i="1" dirty="0">
                <a:effectLst/>
                <a:latin typeface="Tahoma" panose="020B0604030504040204" pitchFamily="34" charset="0"/>
                <a:ea typeface="Arial" panose="020B0604020202020204" pitchFamily="34" charset="0"/>
              </a:rPr>
              <a:t>un adempimento</a:t>
            </a:r>
            <a:r>
              <a:rPr lang="it-IT" sz="1800" dirty="0">
                <a:effectLst/>
                <a:latin typeface="Tahoma" panose="020B0604030504040204" pitchFamily="34" charset="0"/>
                <a:ea typeface="Arial" panose="020B0604020202020204" pitchFamily="34" charset="0"/>
              </a:rPr>
              <a:t>” al richiedente, non ponendo alcun “</a:t>
            </a:r>
            <a:r>
              <a:rPr lang="it-IT" sz="1800" i="1" dirty="0">
                <a:effectLst/>
                <a:latin typeface="Tahoma" panose="020B0604030504040204" pitchFamily="34" charset="0"/>
                <a:ea typeface="Arial" panose="020B0604020202020204" pitchFamily="34" charset="0"/>
              </a:rPr>
              <a:t>limite diretto e immediato alla realizzabilità di un certo intervento</a:t>
            </a:r>
            <a:r>
              <a:rPr lang="it-IT" sz="1800" dirty="0">
                <a:effectLst/>
                <a:latin typeface="Tahoma" panose="020B0604030504040204" pitchFamily="34" charset="0"/>
                <a:ea typeface="Arial" panose="020B0604020202020204" pitchFamily="34" charset="0"/>
              </a:rPr>
              <a:t>”.</a:t>
            </a:r>
          </a:p>
          <a:p>
            <a:pPr algn="just" eaLnBrk="1" hangingPunct="1"/>
            <a:endParaRPr lang="it-IT" altLang="it-IT" dirty="0">
              <a:latin typeface="Tahoma" panose="020B0604030504040204" pitchFamily="34" charset="0"/>
            </a:endParaRPr>
          </a:p>
          <a:p>
            <a:pPr algn="just" eaLnBrk="1" hangingPunct="1"/>
            <a:endParaRPr lang="it-IT" altLang="it-IT" sz="2000" dirty="0"/>
          </a:p>
          <a:p>
            <a:pPr algn="ctr" eaLnBrk="1" hangingPunct="1"/>
            <a:endParaRPr lang="it-IT" altLang="it-IT" sz="2000" dirty="0"/>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
        <p:nvSpPr>
          <p:cNvPr id="2" name="Freccia in giù 1">
            <a:extLst>
              <a:ext uri="{FF2B5EF4-FFF2-40B4-BE49-F238E27FC236}">
                <a16:creationId xmlns:a16="http://schemas.microsoft.com/office/drawing/2014/main" id="{CEDD60ED-159F-5828-2C6E-B39903B3F250}"/>
              </a:ext>
            </a:extLst>
          </p:cNvPr>
          <p:cNvSpPr/>
          <p:nvPr/>
        </p:nvSpPr>
        <p:spPr>
          <a:xfrm>
            <a:off x="5637229" y="2639505"/>
            <a:ext cx="484632" cy="4713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5685946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24</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ctr" eaLnBrk="1" hangingPunct="1"/>
            <a:r>
              <a:rPr lang="it-IT" altLang="it-IT" sz="2000" b="1" dirty="0"/>
              <a:t>CQ e LR 7/17: ma sono derogabili «limiti di merito» all’intervento?</a:t>
            </a:r>
          </a:p>
          <a:p>
            <a:pPr algn="just" eaLnBrk="1" hangingPunct="1"/>
            <a:endParaRPr lang="it-IT" altLang="it-IT" sz="2000" dirty="0"/>
          </a:p>
          <a:p>
            <a:pPr algn="ctr" eaLnBrk="1" hangingPunct="1"/>
            <a:endParaRPr lang="it-IT" altLang="it-IT" sz="1600" b="1" dirty="0">
              <a:solidFill>
                <a:srgbClr val="152269"/>
              </a:solidFill>
            </a:endParaRPr>
          </a:p>
          <a:p>
            <a:pPr algn="just" eaLnBrk="1" hangingPunct="1"/>
            <a:endParaRPr lang="it-IT" altLang="it-IT" sz="2000" dirty="0"/>
          </a:p>
          <a:p>
            <a:pPr algn="just" eaLnBrk="1" hangingPunct="1"/>
            <a:endParaRPr lang="it-IT" altLang="it-IT" sz="2000" dirty="0"/>
          </a:p>
          <a:p>
            <a:pPr algn="ctr" eaLnBrk="1" hangingPunct="1"/>
            <a:r>
              <a:rPr lang="it-IT" altLang="it-IT" sz="2000" dirty="0"/>
              <a:t>Interessante uno spunto da TAR Lazio, </a:t>
            </a:r>
            <a:r>
              <a:rPr lang="it-IT" altLang="it-IT" sz="2000" dirty="0" err="1"/>
              <a:t>Iibis</a:t>
            </a:r>
            <a:r>
              <a:rPr lang="it-IT" altLang="it-IT" sz="2000" dirty="0"/>
              <a:t>, 6.6.2022, n. 7299</a:t>
            </a:r>
          </a:p>
          <a:p>
            <a:pPr algn="ctr" eaLnBrk="1" hangingPunct="1"/>
            <a:r>
              <a:rPr lang="it-IT" altLang="it-IT" sz="2000" dirty="0"/>
              <a:t> (oggetto: deroghe a norme Piano da parte disciplina recupero sottotetti)</a:t>
            </a:r>
          </a:p>
          <a:p>
            <a:pPr algn="ctr" eaLnBrk="1" hangingPunct="1"/>
            <a:r>
              <a:rPr lang="it-IT" altLang="it-IT" sz="2000" dirty="0"/>
              <a:t>secondo cui:</a:t>
            </a:r>
          </a:p>
          <a:p>
            <a:pPr algn="ctr" eaLnBrk="1" hangingPunct="1"/>
            <a:endParaRPr lang="it-IT" altLang="it-IT" sz="2000" dirty="0"/>
          </a:p>
          <a:p>
            <a:pPr marL="342900" indent="-342900" algn="just" eaLnBrk="1" hangingPunct="1">
              <a:buAutoNum type="alphaUcParenR"/>
            </a:pPr>
            <a:r>
              <a:rPr lang="it-IT" sz="1800" dirty="0">
                <a:effectLst/>
                <a:latin typeface="Tahoma" panose="020B0604030504040204" pitchFamily="34" charset="0"/>
                <a:ea typeface="Arial" panose="020B0604020202020204" pitchFamily="34" charset="0"/>
              </a:rPr>
              <a:t>mentre la disciplina procedimentale, ossia l’obbligo di acquisire il parere della Sovrintendenza ex art. 16, co. 10, NTA PRG, non subisce deroghe, invece </a:t>
            </a:r>
          </a:p>
          <a:p>
            <a:pPr marL="342900" indent="-342900" algn="just" eaLnBrk="1" hangingPunct="1">
              <a:buAutoNum type="alphaUcParenR"/>
            </a:pPr>
            <a:r>
              <a:rPr lang="it-IT" sz="1800" b="1" dirty="0">
                <a:effectLst/>
                <a:latin typeface="Tahoma" panose="020B0604030504040204" pitchFamily="34" charset="0"/>
                <a:ea typeface="Arial" panose="020B0604020202020204" pitchFamily="34" charset="0"/>
              </a:rPr>
              <a:t>(“</a:t>
            </a:r>
            <a:r>
              <a:rPr lang="it-IT" sz="1800" b="1" i="1" dirty="0">
                <a:effectLst/>
                <a:latin typeface="Tahoma" panose="020B0604030504040204" pitchFamily="34" charset="0"/>
                <a:ea typeface="Arial" panose="020B0604020202020204" pitchFamily="34" charset="0"/>
              </a:rPr>
              <a:t>una efficacia derogativa potrà venire in rilievo </a:t>
            </a:r>
            <a:r>
              <a:rPr lang="it-IT" sz="1800" b="1" i="1" u="sng" dirty="0">
                <a:effectLst/>
                <a:latin typeface="Tahoma" panose="020B0604030504040204" pitchFamily="34" charset="0"/>
                <a:ea typeface="Arial" panose="020B0604020202020204" pitchFamily="34" charset="0"/>
              </a:rPr>
              <a:t>nel merito </a:t>
            </a:r>
            <a:r>
              <a:rPr lang="it-IT" sz="1800" b="1" i="1" dirty="0">
                <a:effectLst/>
                <a:latin typeface="Tahoma" panose="020B0604030504040204" pitchFamily="34" charset="0"/>
                <a:ea typeface="Arial" panose="020B0604020202020204" pitchFamily="34" charset="0"/>
              </a:rPr>
              <a:t>del parere della Soprintendenza</a:t>
            </a:r>
            <a:r>
              <a:rPr lang="it-IT" sz="1800" i="1" dirty="0">
                <a:effectLst/>
                <a:latin typeface="Tahoma" panose="020B0604030504040204" pitchFamily="34" charset="0"/>
                <a:ea typeface="Arial" panose="020B0604020202020204" pitchFamily="34" charset="0"/>
              </a:rPr>
              <a:t> ai fini dell’assenso del progetto (nel senso che l’Autorità dovrà valutare il merito architettonico prescindendo da eventuali limiti strutturali)</a:t>
            </a:r>
            <a:r>
              <a:rPr lang="it-IT" sz="1800" dirty="0">
                <a:effectLst/>
                <a:latin typeface="Tahoma" panose="020B0604030504040204" pitchFamily="34" charset="0"/>
                <a:ea typeface="Arial" panose="020B0604020202020204" pitchFamily="34" charset="0"/>
              </a:rPr>
              <a:t>”.</a:t>
            </a:r>
            <a:endParaRPr lang="it-IT" sz="1800" dirty="0">
              <a:effectLst/>
              <a:latin typeface="Calibri" panose="020F0502020204030204" pitchFamily="34" charset="0"/>
              <a:ea typeface="Calibri" panose="020F0502020204030204" pitchFamily="34" charset="0"/>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
        <p:nvSpPr>
          <p:cNvPr id="2" name="Freccia in giù 1">
            <a:extLst>
              <a:ext uri="{FF2B5EF4-FFF2-40B4-BE49-F238E27FC236}">
                <a16:creationId xmlns:a16="http://schemas.microsoft.com/office/drawing/2014/main" id="{CEDD60ED-159F-5828-2C6E-B39903B3F250}"/>
              </a:ext>
            </a:extLst>
          </p:cNvPr>
          <p:cNvSpPr/>
          <p:nvPr/>
        </p:nvSpPr>
        <p:spPr>
          <a:xfrm>
            <a:off x="5593029" y="1622148"/>
            <a:ext cx="484632" cy="649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59383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25</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ctr" eaLnBrk="1" hangingPunct="1"/>
            <a:r>
              <a:rPr lang="it-IT" altLang="it-IT" sz="2000" b="1" dirty="0"/>
              <a:t>CQ e LR 7/17: sono derogabili «limiti di merito» all’intervento?</a:t>
            </a:r>
            <a:endParaRPr lang="it-IT" altLang="it-IT" sz="2000" dirty="0"/>
          </a:p>
          <a:p>
            <a:pPr algn="ctr" eaLnBrk="1" hangingPunct="1"/>
            <a:endParaRPr lang="it-IT" altLang="it-IT" sz="1600" b="1" dirty="0">
              <a:solidFill>
                <a:srgbClr val="152269"/>
              </a:solidFill>
            </a:endParaRPr>
          </a:p>
          <a:p>
            <a:pPr algn="just" eaLnBrk="1" hangingPunct="1"/>
            <a:r>
              <a:rPr lang="it-IT" altLang="it-IT" sz="2000" dirty="0"/>
              <a:t>Più nello specifico, che valore «mantengono» le prescrizioni di CQ che vietano/limitano interventi di RE/DR o che prescrivono talune destinazioni d’uso? </a:t>
            </a:r>
          </a:p>
          <a:p>
            <a:pPr algn="just" eaLnBrk="1" hangingPunct="1"/>
            <a:endParaRPr lang="it-IT" altLang="it-IT" sz="2000" b="1" dirty="0">
              <a:solidFill>
                <a:srgbClr val="152269"/>
              </a:solidFill>
            </a:endParaRPr>
          </a:p>
          <a:p>
            <a:pPr algn="just" eaLnBrk="1" hangingPunct="1"/>
            <a:r>
              <a:rPr lang="it-IT" altLang="it-IT" sz="2400" i="1" dirty="0"/>
              <a:t>Esempio</a:t>
            </a:r>
            <a:endParaRPr lang="it-IT" altLang="it-IT" sz="2400" dirty="0"/>
          </a:p>
          <a:p>
            <a:pPr algn="just" eaLnBrk="1" hangingPunct="1"/>
            <a:endParaRPr lang="it-IT" altLang="it-IT" sz="2400" i="1" dirty="0"/>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sp>
        <p:nvSpPr>
          <p:cNvPr id="2" name="Freccia in giù 1">
            <a:extLst>
              <a:ext uri="{FF2B5EF4-FFF2-40B4-BE49-F238E27FC236}">
                <a16:creationId xmlns:a16="http://schemas.microsoft.com/office/drawing/2014/main" id="{CEDD60ED-159F-5828-2C6E-B39903B3F250}"/>
              </a:ext>
            </a:extLst>
          </p:cNvPr>
          <p:cNvSpPr/>
          <p:nvPr/>
        </p:nvSpPr>
        <p:spPr>
          <a:xfrm>
            <a:off x="5285109" y="2092688"/>
            <a:ext cx="484632" cy="4713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a:extLst>
              <a:ext uri="{FF2B5EF4-FFF2-40B4-BE49-F238E27FC236}">
                <a16:creationId xmlns:a16="http://schemas.microsoft.com/office/drawing/2014/main" id="{9B08C0DF-28A1-107A-D42B-F1175057B3CD}"/>
              </a:ext>
            </a:extLst>
          </p:cNvPr>
          <p:cNvPicPr>
            <a:picLocks noChangeAspect="1"/>
          </p:cNvPicPr>
          <p:nvPr/>
        </p:nvPicPr>
        <p:blipFill>
          <a:blip r:embed="rId2"/>
          <a:stretch>
            <a:fillRect/>
          </a:stretch>
        </p:blipFill>
        <p:spPr>
          <a:xfrm>
            <a:off x="1636594" y="2625073"/>
            <a:ext cx="8402951" cy="4103442"/>
          </a:xfrm>
          <a:prstGeom prst="rect">
            <a:avLst/>
          </a:prstGeom>
        </p:spPr>
      </p:pic>
    </p:spTree>
    <p:extLst>
      <p:ext uri="{BB962C8B-B14F-4D97-AF65-F5344CB8AC3E}">
        <p14:creationId xmlns:p14="http://schemas.microsoft.com/office/powerpoint/2010/main" val="5709002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26</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300961" y="278600"/>
            <a:ext cx="1118235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endParaRPr lang="it-IT" altLang="it-IT" sz="2000" b="1" dirty="0">
              <a:solidFill>
                <a:srgbClr val="152269"/>
              </a:solidFill>
            </a:endParaRPr>
          </a:p>
          <a:p>
            <a:pPr algn="ctr" eaLnBrk="1" hangingPunct="1"/>
            <a:r>
              <a:rPr lang="it-IT" altLang="it-IT" sz="2000" b="1" dirty="0"/>
              <a:t>CQ e LR 7/17: sono derogabili «limiti di merito» all’intervento?</a:t>
            </a:r>
            <a:endParaRPr lang="it-IT" altLang="it-IT" sz="2000" dirty="0"/>
          </a:p>
          <a:p>
            <a:pPr algn="ctr" eaLnBrk="1" hangingPunct="1"/>
            <a:endParaRPr lang="it-IT" altLang="it-IT" sz="1600" b="1" dirty="0">
              <a:solidFill>
                <a:srgbClr val="152269"/>
              </a:solidFill>
            </a:endParaRPr>
          </a:p>
          <a:p>
            <a:pPr algn="just" eaLnBrk="1" hangingPunct="1"/>
            <a:r>
              <a:rPr lang="it-IT" altLang="it-IT" sz="2000" i="1" dirty="0"/>
              <a:t>Esempio</a:t>
            </a:r>
            <a:endParaRPr lang="it-IT" altLang="it-IT" sz="2000" dirty="0"/>
          </a:p>
          <a:p>
            <a:pPr algn="just" eaLnBrk="1" hangingPunct="1"/>
            <a:r>
              <a:rPr lang="it-IT" i="1" dirty="0"/>
              <a:t>4. In particolare, con riferimento alla classificazione di cui al comma 1, dovranno essere osservate le seguenti categorie d’intervento: </a:t>
            </a:r>
          </a:p>
          <a:p>
            <a:pPr algn="just" eaLnBrk="1" hangingPunct="1"/>
            <a:endParaRPr lang="it-IT" i="1" dirty="0"/>
          </a:p>
          <a:p>
            <a:pPr algn="just" eaLnBrk="1" hangingPunct="1"/>
            <a:r>
              <a:rPr lang="it-IT" i="1" dirty="0"/>
              <a:t>- elementi di cui alla lett. d): categorie d’intervento MO, MS, RC, RE1, come definite dall’art. 9, con le specifiche di cui al paragrafo “Edifici e Complessi edilizi moderni” dell’elaborato G2.“Guida per la qualità degli interventi”;</a:t>
            </a:r>
            <a:endParaRPr lang="it-IT" altLang="it-IT" i="1" dirty="0"/>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pic>
        <p:nvPicPr>
          <p:cNvPr id="5" name="Immagine 4">
            <a:extLst>
              <a:ext uri="{FF2B5EF4-FFF2-40B4-BE49-F238E27FC236}">
                <a16:creationId xmlns:a16="http://schemas.microsoft.com/office/drawing/2014/main" id="{F5AF4506-7B4C-76BA-A682-4AB04957FB25}"/>
              </a:ext>
            </a:extLst>
          </p:cNvPr>
          <p:cNvPicPr>
            <a:picLocks noChangeAspect="1"/>
          </p:cNvPicPr>
          <p:nvPr/>
        </p:nvPicPr>
        <p:blipFill>
          <a:blip r:embed="rId2"/>
          <a:stretch>
            <a:fillRect/>
          </a:stretch>
        </p:blipFill>
        <p:spPr>
          <a:xfrm>
            <a:off x="1980280" y="3547968"/>
            <a:ext cx="8088015" cy="2824552"/>
          </a:xfrm>
          <a:prstGeom prst="rect">
            <a:avLst/>
          </a:prstGeom>
        </p:spPr>
      </p:pic>
    </p:spTree>
    <p:extLst>
      <p:ext uri="{BB962C8B-B14F-4D97-AF65-F5344CB8AC3E}">
        <p14:creationId xmlns:p14="http://schemas.microsoft.com/office/powerpoint/2010/main" val="2270824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27</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227405" y="408782"/>
            <a:ext cx="111823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r>
              <a:rPr lang="it-IT" altLang="it-IT" sz="2000" b="1" dirty="0">
                <a:solidFill>
                  <a:srgbClr val="152269"/>
                </a:solidFill>
              </a:rPr>
              <a:t>la DD 68179 del 14.4.2023</a:t>
            </a:r>
          </a:p>
          <a:p>
            <a:pPr algn="ctr" eaLnBrk="1" hangingPunct="1"/>
            <a:endParaRPr lang="it-IT" altLang="it-IT" sz="2000" b="1" dirty="0">
              <a:solidFill>
                <a:srgbClr val="152269"/>
              </a:solidFill>
            </a:endParaRPr>
          </a:p>
          <a:p>
            <a:pPr algn="ctr" eaLnBrk="1" hangingPunct="1"/>
            <a:endParaRPr lang="it-IT" altLang="it-IT" sz="20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pic>
        <p:nvPicPr>
          <p:cNvPr id="3" name="Immagine 2">
            <a:extLst>
              <a:ext uri="{FF2B5EF4-FFF2-40B4-BE49-F238E27FC236}">
                <a16:creationId xmlns:a16="http://schemas.microsoft.com/office/drawing/2014/main" id="{26BED204-9804-22E8-82D0-2888A56FAC8D}"/>
              </a:ext>
            </a:extLst>
          </p:cNvPr>
          <p:cNvPicPr>
            <a:picLocks noChangeAspect="1"/>
          </p:cNvPicPr>
          <p:nvPr/>
        </p:nvPicPr>
        <p:blipFill>
          <a:blip r:embed="rId2"/>
          <a:stretch>
            <a:fillRect/>
          </a:stretch>
        </p:blipFill>
        <p:spPr>
          <a:xfrm>
            <a:off x="158435" y="1056963"/>
            <a:ext cx="12005438" cy="1370113"/>
          </a:xfrm>
          <a:prstGeom prst="rect">
            <a:avLst/>
          </a:prstGeom>
        </p:spPr>
      </p:pic>
      <p:pic>
        <p:nvPicPr>
          <p:cNvPr id="9" name="Immagine 8">
            <a:extLst>
              <a:ext uri="{FF2B5EF4-FFF2-40B4-BE49-F238E27FC236}">
                <a16:creationId xmlns:a16="http://schemas.microsoft.com/office/drawing/2014/main" id="{12F03A91-E98C-B331-B526-4F00CFD5DD81}"/>
              </a:ext>
            </a:extLst>
          </p:cNvPr>
          <p:cNvPicPr>
            <a:picLocks noChangeAspect="1"/>
          </p:cNvPicPr>
          <p:nvPr/>
        </p:nvPicPr>
        <p:blipFill>
          <a:blip r:embed="rId3"/>
          <a:stretch>
            <a:fillRect/>
          </a:stretch>
        </p:blipFill>
        <p:spPr>
          <a:xfrm>
            <a:off x="477838" y="2460625"/>
            <a:ext cx="11409755" cy="3610118"/>
          </a:xfrm>
          <a:prstGeom prst="rect">
            <a:avLst/>
          </a:prstGeom>
        </p:spPr>
      </p:pic>
      <p:sp>
        <p:nvSpPr>
          <p:cNvPr id="7" name="Freccia a sinistra 6">
            <a:extLst>
              <a:ext uri="{FF2B5EF4-FFF2-40B4-BE49-F238E27FC236}">
                <a16:creationId xmlns:a16="http://schemas.microsoft.com/office/drawing/2014/main" id="{209DCBFB-822F-C65E-40D3-2F00A11E62F1}"/>
              </a:ext>
            </a:extLst>
          </p:cNvPr>
          <p:cNvSpPr/>
          <p:nvPr/>
        </p:nvSpPr>
        <p:spPr>
          <a:xfrm>
            <a:off x="11628928" y="3075257"/>
            <a:ext cx="437382"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617799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Slide Number Placeholder 2">
            <a:extLst>
              <a:ext uri="{FF2B5EF4-FFF2-40B4-BE49-F238E27FC236}">
                <a16:creationId xmlns:a16="http://schemas.microsoft.com/office/drawing/2014/main" id="{6B7EA5F4-6F38-852E-8914-077E17B37CE8}"/>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EA63308-BDDF-4B28-83F1-6554C0395143}" type="slidenum">
              <a:rPr lang="en-AU" altLang="it-IT" sz="3600">
                <a:solidFill>
                  <a:schemeClr val="accent2"/>
                </a:solidFill>
                <a:latin typeface="Gill Sans MT" panose="020B0502020104020203" pitchFamily="34" charset="0"/>
              </a:rPr>
              <a:pPr eaLnBrk="1" hangingPunct="1"/>
              <a:t>28</a:t>
            </a:fld>
            <a:endParaRPr lang="en-AU" altLang="it-IT" sz="3600">
              <a:solidFill>
                <a:schemeClr val="accent2"/>
              </a:solidFill>
              <a:latin typeface="Gill Sans MT" panose="020B0502020104020203" pitchFamily="34" charset="0"/>
            </a:endParaRPr>
          </a:p>
        </p:txBody>
      </p:sp>
      <p:sp>
        <p:nvSpPr>
          <p:cNvPr id="13315" name="Rettangolo 10">
            <a:extLst>
              <a:ext uri="{FF2B5EF4-FFF2-40B4-BE49-F238E27FC236}">
                <a16:creationId xmlns:a16="http://schemas.microsoft.com/office/drawing/2014/main" id="{C331CEBC-9225-E7A8-A746-BDE5B10CD167}"/>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3316" name="Rettangolo 9">
            <a:extLst>
              <a:ext uri="{FF2B5EF4-FFF2-40B4-BE49-F238E27FC236}">
                <a16:creationId xmlns:a16="http://schemas.microsoft.com/office/drawing/2014/main" id="{73E95DEF-F509-C35D-1B92-B5457AA7DD33}"/>
              </a:ext>
            </a:extLst>
          </p:cNvPr>
          <p:cNvSpPr>
            <a:spLocks noChangeArrowheads="1"/>
          </p:cNvSpPr>
          <p:nvPr/>
        </p:nvSpPr>
        <p:spPr bwMode="auto">
          <a:xfrm>
            <a:off x="227405" y="408782"/>
            <a:ext cx="11182350"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2000" b="1" dirty="0">
                <a:solidFill>
                  <a:srgbClr val="152269"/>
                </a:solidFill>
              </a:rPr>
              <a:t>CARTA PER LA QUALITA’ E INTERVENTI DI RIGENERAZIONE URBANA:</a:t>
            </a:r>
          </a:p>
          <a:p>
            <a:pPr algn="ctr" eaLnBrk="1" hangingPunct="1"/>
            <a:r>
              <a:rPr lang="it-IT" altLang="it-IT" sz="2000" b="1" dirty="0">
                <a:solidFill>
                  <a:srgbClr val="152269"/>
                </a:solidFill>
              </a:rPr>
              <a:t>la DD 68179 del 14.4.2023</a:t>
            </a:r>
          </a:p>
          <a:p>
            <a:pPr algn="ctr" eaLnBrk="1" hangingPunct="1"/>
            <a:endParaRPr lang="it-IT" altLang="it-IT" sz="2000" b="1" dirty="0">
              <a:solidFill>
                <a:srgbClr val="152269"/>
              </a:solidFill>
            </a:endParaRPr>
          </a:p>
          <a:p>
            <a:pPr algn="ctr" eaLnBrk="1" hangingPunct="1"/>
            <a:endParaRPr lang="it-IT" altLang="it-IT" sz="2000" b="1" dirty="0">
              <a:solidFill>
                <a:srgbClr val="152269"/>
              </a:solidFill>
            </a:endParaRPr>
          </a:p>
          <a:p>
            <a:pPr algn="just" eaLnBrk="1" hangingPunct="1"/>
            <a:endParaRPr lang="it-IT" altLang="it-IT" sz="1600" b="1" dirty="0">
              <a:solidFill>
                <a:srgbClr val="152269"/>
              </a:solidFill>
            </a:endParaRPr>
          </a:p>
          <a:p>
            <a:pPr algn="just" eaLnBrk="1" hangingPunct="1"/>
            <a:endParaRPr lang="it-IT" altLang="it-IT" sz="1600" b="1" dirty="0">
              <a:solidFill>
                <a:srgbClr val="152269"/>
              </a:solidFill>
            </a:endParaRPr>
          </a:p>
        </p:txBody>
      </p:sp>
      <p:sp>
        <p:nvSpPr>
          <p:cNvPr id="6" name="CasellaDiTesto 15">
            <a:extLst>
              <a:ext uri="{FF2B5EF4-FFF2-40B4-BE49-F238E27FC236}">
                <a16:creationId xmlns:a16="http://schemas.microsoft.com/office/drawing/2014/main" id="{4DA82720-B656-AF19-F234-3961B5DAF271}"/>
              </a:ext>
            </a:extLst>
          </p:cNvPr>
          <p:cNvSpPr>
            <a:spLocks/>
          </p:cNvSpPr>
          <p:nvPr/>
        </p:nvSpPr>
        <p:spPr bwMode="auto">
          <a:xfrm>
            <a:off x="294676" y="5888"/>
            <a:ext cx="11081338" cy="84175"/>
          </a:xfrm>
          <a:prstGeom prst="rect">
            <a:avLst/>
          </a:prstGeom>
          <a:noFill/>
        </p:spPr>
        <p:txBody>
          <a:bodyPr wrap="square" rtlCol="0">
            <a:noAutofit/>
          </a:bodyPr>
          <a:lstStyle/>
          <a:p>
            <a:pPr algn="ctr">
              <a:defRPr/>
            </a:pPr>
            <a:endParaRPr lang="it-IT" sz="2800" b="1" dirty="0">
              <a:solidFill>
                <a:srgbClr val="1D6D8F"/>
              </a:solidFill>
            </a:endParaRPr>
          </a:p>
        </p:txBody>
      </p:sp>
      <p:pic>
        <p:nvPicPr>
          <p:cNvPr id="4" name="Immagine 3">
            <a:extLst>
              <a:ext uri="{FF2B5EF4-FFF2-40B4-BE49-F238E27FC236}">
                <a16:creationId xmlns:a16="http://schemas.microsoft.com/office/drawing/2014/main" id="{C64EA430-5115-40A8-3B6B-31BDA5B3330B}"/>
              </a:ext>
            </a:extLst>
          </p:cNvPr>
          <p:cNvPicPr>
            <a:picLocks noChangeAspect="1"/>
          </p:cNvPicPr>
          <p:nvPr/>
        </p:nvPicPr>
        <p:blipFill>
          <a:blip r:embed="rId2"/>
          <a:stretch>
            <a:fillRect/>
          </a:stretch>
        </p:blipFill>
        <p:spPr>
          <a:xfrm>
            <a:off x="503237" y="1198057"/>
            <a:ext cx="10930285" cy="1165188"/>
          </a:xfrm>
          <a:prstGeom prst="rect">
            <a:avLst/>
          </a:prstGeom>
        </p:spPr>
      </p:pic>
      <p:pic>
        <p:nvPicPr>
          <p:cNvPr id="7" name="Immagine 6">
            <a:extLst>
              <a:ext uri="{FF2B5EF4-FFF2-40B4-BE49-F238E27FC236}">
                <a16:creationId xmlns:a16="http://schemas.microsoft.com/office/drawing/2014/main" id="{9A19B410-7F8F-E9D7-EA71-C2CB27A2F192}"/>
              </a:ext>
            </a:extLst>
          </p:cNvPr>
          <p:cNvPicPr>
            <a:picLocks noChangeAspect="1"/>
          </p:cNvPicPr>
          <p:nvPr/>
        </p:nvPicPr>
        <p:blipFill>
          <a:blip r:embed="rId3"/>
          <a:stretch>
            <a:fillRect/>
          </a:stretch>
        </p:blipFill>
        <p:spPr>
          <a:xfrm>
            <a:off x="993548" y="3429000"/>
            <a:ext cx="9978258" cy="1762206"/>
          </a:xfrm>
          <a:prstGeom prst="rect">
            <a:avLst/>
          </a:prstGeom>
        </p:spPr>
      </p:pic>
      <p:sp>
        <p:nvSpPr>
          <p:cNvPr id="2" name="CasellaDiTesto 1">
            <a:extLst>
              <a:ext uri="{FF2B5EF4-FFF2-40B4-BE49-F238E27FC236}">
                <a16:creationId xmlns:a16="http://schemas.microsoft.com/office/drawing/2014/main" id="{1D8B1767-49E4-2457-E1DB-309985053050}"/>
              </a:ext>
            </a:extLst>
          </p:cNvPr>
          <p:cNvSpPr txBox="1"/>
          <p:nvPr/>
        </p:nvSpPr>
        <p:spPr>
          <a:xfrm>
            <a:off x="929493" y="2520455"/>
            <a:ext cx="10042313" cy="707886"/>
          </a:xfrm>
          <a:prstGeom prst="rect">
            <a:avLst/>
          </a:prstGeom>
          <a:noFill/>
        </p:spPr>
        <p:txBody>
          <a:bodyPr wrap="square" rtlCol="0">
            <a:spAutoFit/>
          </a:bodyPr>
          <a:lstStyle/>
          <a:p>
            <a:pPr algn="just"/>
            <a:r>
              <a:rPr lang="it-IT" sz="2000" i="1" dirty="0"/>
              <a:t>Qui emerge la comprensibile «tensione» tra CQ e LR7, la cui applicazione a stretto rigore è incondizionata/condizionata solo al perseguimento delle finalità</a:t>
            </a:r>
          </a:p>
        </p:txBody>
      </p:sp>
      <p:sp>
        <p:nvSpPr>
          <p:cNvPr id="3" name="Freccia a sinistra 2">
            <a:extLst>
              <a:ext uri="{FF2B5EF4-FFF2-40B4-BE49-F238E27FC236}">
                <a16:creationId xmlns:a16="http://schemas.microsoft.com/office/drawing/2014/main" id="{2EC2AE1E-0A99-6B35-CBDE-1809A0D3F461}"/>
              </a:ext>
            </a:extLst>
          </p:cNvPr>
          <p:cNvSpPr/>
          <p:nvPr/>
        </p:nvSpPr>
        <p:spPr>
          <a:xfrm rot="16200000">
            <a:off x="5445008" y="2085403"/>
            <a:ext cx="52665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CasellaDiTesto 4">
            <a:extLst>
              <a:ext uri="{FF2B5EF4-FFF2-40B4-BE49-F238E27FC236}">
                <a16:creationId xmlns:a16="http://schemas.microsoft.com/office/drawing/2014/main" id="{8401ECF7-7CA1-D9DD-C1B4-0B676F5A4679}"/>
              </a:ext>
            </a:extLst>
          </p:cNvPr>
          <p:cNvSpPr txBox="1"/>
          <p:nvPr/>
        </p:nvSpPr>
        <p:spPr>
          <a:xfrm>
            <a:off x="782425" y="5349971"/>
            <a:ext cx="9785021" cy="646331"/>
          </a:xfrm>
          <a:prstGeom prst="rect">
            <a:avLst/>
          </a:prstGeom>
          <a:noFill/>
        </p:spPr>
        <p:txBody>
          <a:bodyPr wrap="square" rtlCol="0">
            <a:spAutoFit/>
          </a:bodyPr>
          <a:lstStyle/>
          <a:p>
            <a:r>
              <a:rPr lang="it-IT" i="1" dirty="0"/>
              <a:t>Teoricamente, la disciplina specifica (comunale) non dovrebbe/potrebbe avere ad oggetto ulteriori limitazioni all’applicazione dell’art. 6 LR7</a:t>
            </a:r>
          </a:p>
        </p:txBody>
      </p:sp>
      <p:sp>
        <p:nvSpPr>
          <p:cNvPr id="8" name="Freccia a sinistra 7">
            <a:extLst>
              <a:ext uri="{FF2B5EF4-FFF2-40B4-BE49-F238E27FC236}">
                <a16:creationId xmlns:a16="http://schemas.microsoft.com/office/drawing/2014/main" id="{CEEDDC72-3127-D290-A39A-671C55C8DC8B}"/>
              </a:ext>
            </a:extLst>
          </p:cNvPr>
          <p:cNvSpPr/>
          <p:nvPr/>
        </p:nvSpPr>
        <p:spPr>
          <a:xfrm rot="16200000">
            <a:off x="5121616" y="4893795"/>
            <a:ext cx="526653"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6032077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a:bodyPr>
          <a:lstStyle/>
          <a:p>
            <a:pPr algn="ctr" eaLnBrk="1" fontAlgn="auto" hangingPunct="1">
              <a:spcAft>
                <a:spcPts val="0"/>
              </a:spcAft>
              <a:defRPr/>
            </a:pPr>
            <a:r>
              <a:rPr lang="it-IT" sz="2400" b="1" dirty="0">
                <a:solidFill>
                  <a:srgbClr val="001746"/>
                </a:solidFill>
                <a:latin typeface="Arial" pitchFamily="34" charset="0"/>
                <a:cs typeface="Arial" pitchFamily="34" charset="0"/>
              </a:rPr>
              <a:t>La disciplina</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29</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938094"/>
            <a:ext cx="11277600" cy="5386090"/>
          </a:xfrm>
          <a:prstGeom prst="rect">
            <a:avLst/>
          </a:prstGeom>
        </p:spPr>
        <p:txBody>
          <a:bodyPr>
            <a:spAutoFit/>
          </a:bodyPr>
          <a:lstStyle/>
          <a:p>
            <a:pPr algn="ctr">
              <a:defRPr/>
            </a:pPr>
            <a:endParaRPr lang="it-IT" sz="2000" i="1" dirty="0"/>
          </a:p>
          <a:p>
            <a:pPr marL="342900" indent="-342900" algn="just">
              <a:buAutoNum type="arabicPeriod"/>
              <a:defRPr/>
            </a:pPr>
            <a:r>
              <a:rPr lang="it-IT" dirty="0">
                <a:effectLst/>
                <a:latin typeface="Tahoma" panose="020B0604030504040204" pitchFamily="34" charset="0"/>
                <a:ea typeface="Calibri" panose="020F0502020204030204" pitchFamily="34" charset="0"/>
              </a:rPr>
              <a:t>Istituita presso la UO Permessi di costruire la </a:t>
            </a:r>
          </a:p>
          <a:p>
            <a:pPr algn="just">
              <a:defRPr/>
            </a:pPr>
            <a:r>
              <a:rPr lang="it-IT" sz="1800" b="1" dirty="0">
                <a:effectLst/>
                <a:latin typeface="Tahoma" panose="020B0604030504040204" pitchFamily="34" charset="0"/>
                <a:ea typeface="Calibri" panose="020F0502020204030204" pitchFamily="34" charset="0"/>
              </a:rPr>
              <a:t>«</a:t>
            </a:r>
            <a:r>
              <a:rPr lang="it-IT" sz="1800" b="1" i="1" dirty="0">
                <a:effectLst/>
                <a:latin typeface="Tahoma" panose="020B0604030504040204" pitchFamily="34" charset="0"/>
                <a:ea typeface="Calibri" panose="020F0502020204030204" pitchFamily="34" charset="0"/>
              </a:rPr>
              <a:t>Nuova commissione Permanente di Valutazione degli interventi di Rigenerazione Urbana»</a:t>
            </a:r>
          </a:p>
          <a:p>
            <a:pPr algn="just">
              <a:defRPr/>
            </a:pPr>
            <a:endParaRPr lang="it-IT" b="1" i="1" dirty="0">
              <a:latin typeface="Tahoma" panose="020B0604030504040204" pitchFamily="34" charset="0"/>
              <a:ea typeface="Calibri" panose="020F0502020204030204" pitchFamily="34" charset="0"/>
            </a:endParaRPr>
          </a:p>
          <a:p>
            <a:pPr algn="just">
              <a:defRPr/>
            </a:pPr>
            <a:r>
              <a:rPr lang="it-IT" dirty="0">
                <a:latin typeface="Tahoma" panose="020B0604030504040204" pitchFamily="34" charset="0"/>
                <a:ea typeface="Calibri" panose="020F0502020204030204" pitchFamily="34" charset="0"/>
              </a:rPr>
              <a:t>composta da Dirigenti di UO </a:t>
            </a:r>
            <a:r>
              <a:rPr lang="it-IT" dirty="0" err="1">
                <a:latin typeface="Tahoma" panose="020B0604030504040204" pitchFamily="34" charset="0"/>
                <a:ea typeface="Calibri" panose="020F0502020204030204" pitchFamily="34" charset="0"/>
              </a:rPr>
              <a:t>PdC</a:t>
            </a:r>
            <a:r>
              <a:rPr lang="it-IT" dirty="0">
                <a:latin typeface="Tahoma" panose="020B0604030504040204" pitchFamily="34" charset="0"/>
                <a:ea typeface="Calibri" panose="020F0502020204030204" pitchFamily="34" charset="0"/>
              </a:rPr>
              <a:t> – UO Pianificazione Urbanistica Generale – UO Sovraintendenza Capitolina</a:t>
            </a:r>
          </a:p>
          <a:p>
            <a:pPr algn="just">
              <a:defRPr/>
            </a:pPr>
            <a:endParaRPr lang="it-IT" sz="1800" dirty="0">
              <a:effectLst/>
              <a:latin typeface="Tahoma" panose="020B0604030504040204" pitchFamily="34" charset="0"/>
              <a:ea typeface="Calibri" panose="020F0502020204030204" pitchFamily="34" charset="0"/>
            </a:endParaRPr>
          </a:p>
          <a:p>
            <a:pPr algn="just">
              <a:defRPr/>
            </a:pPr>
            <a:r>
              <a:rPr lang="it-IT" dirty="0">
                <a:latin typeface="Tahoma" panose="020B0604030504040204" pitchFamily="34" charset="0"/>
                <a:ea typeface="Calibri" panose="020F0502020204030204" pitchFamily="34" charset="0"/>
              </a:rPr>
              <a:t>2. Compito:</a:t>
            </a:r>
          </a:p>
          <a:p>
            <a:pPr algn="just">
              <a:defRPr/>
            </a:pPr>
            <a:endParaRPr lang="it-IT" sz="1800" dirty="0">
              <a:effectLst/>
              <a:latin typeface="Tahoma" panose="020B0604030504040204" pitchFamily="34" charset="0"/>
              <a:ea typeface="Calibri" panose="020F0502020204030204" pitchFamily="34" charset="0"/>
            </a:endParaRPr>
          </a:p>
          <a:p>
            <a:pPr algn="just">
              <a:defRPr/>
            </a:pPr>
            <a:endParaRPr lang="it-IT" sz="1800" b="1" dirty="0">
              <a:effectLst/>
              <a:latin typeface="Calibri" panose="020F0502020204030204" pitchFamily="34" charset="0"/>
              <a:ea typeface="Calibri" panose="020F0502020204030204" pitchFamily="34" charset="0"/>
            </a:endParaRPr>
          </a:p>
          <a:p>
            <a:pPr algn="ctr">
              <a:defRPr/>
            </a:pPr>
            <a:endParaRPr lang="it-IT" sz="2000" i="1" dirty="0"/>
          </a:p>
          <a:p>
            <a:pPr algn="ctr">
              <a:defRPr/>
            </a:pPr>
            <a:endParaRPr lang="it-IT" sz="2000" i="1" dirty="0"/>
          </a:p>
          <a:p>
            <a:pPr algn="ctr">
              <a:defRPr/>
            </a:pPr>
            <a:endParaRPr lang="it-IT" sz="2000" i="1" dirty="0"/>
          </a:p>
          <a:p>
            <a:pPr algn="ctr">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pic>
        <p:nvPicPr>
          <p:cNvPr id="4" name="Immagine 3">
            <a:extLst>
              <a:ext uri="{FF2B5EF4-FFF2-40B4-BE49-F238E27FC236}">
                <a16:creationId xmlns:a16="http://schemas.microsoft.com/office/drawing/2014/main" id="{5EE87E42-34DF-3E24-62F6-8774C265C3D9}"/>
              </a:ext>
            </a:extLst>
          </p:cNvPr>
          <p:cNvPicPr>
            <a:picLocks noChangeAspect="1"/>
          </p:cNvPicPr>
          <p:nvPr/>
        </p:nvPicPr>
        <p:blipFill>
          <a:blip r:embed="rId2"/>
          <a:stretch>
            <a:fillRect/>
          </a:stretch>
        </p:blipFill>
        <p:spPr>
          <a:xfrm>
            <a:off x="749628" y="3071393"/>
            <a:ext cx="10339060" cy="715213"/>
          </a:xfrm>
          <a:prstGeom prst="rect">
            <a:avLst/>
          </a:prstGeom>
        </p:spPr>
      </p:pic>
    </p:spTree>
    <p:extLst>
      <p:ext uri="{BB962C8B-B14F-4D97-AF65-F5344CB8AC3E}">
        <p14:creationId xmlns:p14="http://schemas.microsoft.com/office/powerpoint/2010/main" val="24746659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44595-680E-288E-001E-400F70EAC63F}"/>
              </a:ext>
            </a:extLst>
          </p:cNvPr>
          <p:cNvSpPr>
            <a:spLocks noGrp="1"/>
          </p:cNvSpPr>
          <p:nvPr>
            <p:ph type="title"/>
          </p:nvPr>
        </p:nvSpPr>
        <p:spPr>
          <a:xfrm>
            <a:off x="360363" y="195262"/>
            <a:ext cx="11328400" cy="746125"/>
          </a:xfrm>
        </p:spPr>
        <p:txBody>
          <a:bodyPr/>
          <a:lstStyle/>
          <a:p>
            <a:pPr algn="ctr" eaLnBrk="1" fontAlgn="auto" hangingPunct="1">
              <a:spcAft>
                <a:spcPts val="0"/>
              </a:spcAft>
              <a:defRPr/>
            </a:pPr>
            <a:r>
              <a:rPr lang="it-IT" b="1" dirty="0">
                <a:solidFill>
                  <a:srgbClr val="FF0000"/>
                </a:solidFill>
                <a:latin typeface="Arial" pitchFamily="34" charset="0"/>
                <a:cs typeface="Arial" pitchFamily="34" charset="0"/>
              </a:rPr>
              <a:t>«CAPISALDI» CO. 1</a:t>
            </a:r>
          </a:p>
        </p:txBody>
      </p:sp>
      <p:sp>
        <p:nvSpPr>
          <p:cNvPr id="36867" name="Slide Number Placeholder 2">
            <a:extLst>
              <a:ext uri="{FF2B5EF4-FFF2-40B4-BE49-F238E27FC236}">
                <a16:creationId xmlns:a16="http://schemas.microsoft.com/office/drawing/2014/main" id="{5D22A0D1-6212-18A5-3D26-3FDCCAE69AA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E891EE-2A2D-45A5-BFF6-2EC5FB1BB924}" type="slidenum">
              <a:rPr lang="en-AU" altLang="it-IT" sz="3600">
                <a:solidFill>
                  <a:schemeClr val="accent2"/>
                </a:solidFill>
                <a:latin typeface="Gill Sans MT" panose="020B0502020104020203" pitchFamily="34" charset="0"/>
              </a:rPr>
              <a:pPr eaLnBrk="1" hangingPunct="1"/>
              <a:t>3</a:t>
            </a:fld>
            <a:endParaRPr lang="en-AU" altLang="it-IT" sz="3600">
              <a:solidFill>
                <a:schemeClr val="accent2"/>
              </a:solidFill>
              <a:latin typeface="Gill Sans MT" panose="020B0502020104020203" pitchFamily="34" charset="0"/>
            </a:endParaRPr>
          </a:p>
        </p:txBody>
      </p:sp>
      <p:sp>
        <p:nvSpPr>
          <p:cNvPr id="12292" name="Rettangolo 10">
            <a:extLst>
              <a:ext uri="{FF2B5EF4-FFF2-40B4-BE49-F238E27FC236}">
                <a16:creationId xmlns:a16="http://schemas.microsoft.com/office/drawing/2014/main" id="{369FD03A-31AB-E30C-230C-7A61C920BC1B}"/>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2293" name="Rettangolo 9">
            <a:extLst>
              <a:ext uri="{FF2B5EF4-FFF2-40B4-BE49-F238E27FC236}">
                <a16:creationId xmlns:a16="http://schemas.microsoft.com/office/drawing/2014/main" id="{352A2D07-0576-EFBF-0FB7-256079F699A6}"/>
              </a:ext>
            </a:extLst>
          </p:cNvPr>
          <p:cNvSpPr>
            <a:spLocks noChangeArrowheads="1"/>
          </p:cNvSpPr>
          <p:nvPr/>
        </p:nvSpPr>
        <p:spPr bwMode="auto">
          <a:xfrm>
            <a:off x="360363" y="1126601"/>
            <a:ext cx="11182350" cy="6309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3200" dirty="0"/>
          </a:p>
          <a:p>
            <a:pPr algn="just" eaLnBrk="1" hangingPunct="1">
              <a:buFontTx/>
              <a:buChar char="-"/>
            </a:pPr>
            <a:r>
              <a:rPr lang="it-IT" altLang="it-IT" sz="2400" dirty="0"/>
              <a:t>L’ART. 6 SI APPLICA SENZA BISOGNO O POSSIBILITA’ DI DEROGHE DA PARTE DEI COMUNI</a:t>
            </a:r>
          </a:p>
          <a:p>
            <a:pPr algn="just" eaLnBrk="1" hangingPunct="1">
              <a:buFontTx/>
              <a:buChar char="-"/>
            </a:pPr>
            <a:endParaRPr lang="it-IT" altLang="it-IT" sz="2400" dirty="0"/>
          </a:p>
          <a:p>
            <a:pPr algn="just" eaLnBrk="1" hangingPunct="1">
              <a:buFontTx/>
              <a:buChar char="-"/>
            </a:pPr>
            <a:r>
              <a:rPr lang="it-IT" altLang="it-IT" sz="2400" dirty="0"/>
              <a:t>Il bonus volumetrico/SUL si ottiene solo con demolizione e ricostruzione (non con RE)</a:t>
            </a:r>
          </a:p>
          <a:p>
            <a:pPr algn="just" eaLnBrk="1" hangingPunct="1"/>
            <a:endParaRPr lang="it-IT" altLang="it-IT" sz="2400" dirty="0"/>
          </a:p>
          <a:p>
            <a:pPr algn="just" eaLnBrk="1" hangingPunct="1">
              <a:buFontTx/>
              <a:buChar char="-"/>
            </a:pPr>
            <a:r>
              <a:rPr lang="it-IT" altLang="it-IT" sz="2400" dirty="0"/>
              <a:t>È possibile però anche una DR parziale (con bonus calcolato sulla parte demolita)</a:t>
            </a:r>
          </a:p>
          <a:p>
            <a:pPr algn="just" eaLnBrk="1" hangingPunct="1">
              <a:buFontTx/>
              <a:buChar char="-"/>
            </a:pPr>
            <a:endParaRPr lang="it-IT" altLang="it-IT" sz="2400" dirty="0"/>
          </a:p>
          <a:p>
            <a:pPr algn="just" eaLnBrk="1" hangingPunct="1">
              <a:buFontTx/>
              <a:buChar char="-"/>
            </a:pPr>
            <a:r>
              <a:rPr lang="it-IT" altLang="it-IT" sz="2400" dirty="0"/>
              <a:t>La SUL/volume spendibile è al netto di superfici accessorie (in ciò norma differente da previsioni della L.R. 21/09 – da ultimo si v. parere 19.12 Regione a Comune Fiumicino)</a:t>
            </a:r>
          </a:p>
          <a:p>
            <a:pPr algn="just" eaLnBrk="1" hangingPunct="1">
              <a:buFontTx/>
              <a:buChar char="-"/>
            </a:pPr>
            <a:endParaRPr lang="it-IT" altLang="it-IT" sz="2400" dirty="0"/>
          </a:p>
          <a:p>
            <a:pPr algn="just" eaLnBrk="1" hangingPunct="1">
              <a:buFontTx/>
              <a:buChar char="-"/>
            </a:pPr>
            <a:endParaRPr lang="it-IT" altLang="it-IT" sz="3200" b="1" dirty="0">
              <a:solidFill>
                <a:srgbClr val="FF0000"/>
              </a:solidFill>
            </a:endParaRPr>
          </a:p>
          <a:p>
            <a:pPr algn="just" eaLnBrk="1" hangingPunct="1">
              <a:buFontTx/>
              <a:buChar char="-"/>
            </a:pPr>
            <a:endParaRPr lang="it-IT" altLang="it-IT" sz="2800" b="1"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34963" y="148570"/>
            <a:ext cx="11328400" cy="746125"/>
          </a:xfrm>
        </p:spPr>
        <p:txBody>
          <a:bodyPr>
            <a:normAutofit fontScale="90000"/>
          </a:bodyPr>
          <a:lstStyle/>
          <a:p>
            <a:pPr algn="ctr" eaLnBrk="1" fontAlgn="auto" hangingPunct="1">
              <a:spcAft>
                <a:spcPts val="0"/>
              </a:spcAft>
              <a:defRPr/>
            </a:pPr>
            <a:r>
              <a:rPr lang="it-IT" sz="2400" b="1" dirty="0">
                <a:solidFill>
                  <a:srgbClr val="001746"/>
                </a:solidFill>
                <a:latin typeface="Arial" pitchFamily="34" charset="0"/>
                <a:cs typeface="Arial" pitchFamily="34" charset="0"/>
              </a:rPr>
              <a:t>«filtro» - riesame/conferma esigenze tutela – stralcio </a:t>
            </a:r>
            <a:r>
              <a:rPr lang="it-IT" sz="2400" b="1" dirty="0" err="1">
                <a:solidFill>
                  <a:srgbClr val="001746"/>
                </a:solidFill>
                <a:latin typeface="Arial" pitchFamily="34" charset="0"/>
                <a:cs typeface="Arial" pitchFamily="34" charset="0"/>
              </a:rPr>
              <a:t>cq</a:t>
            </a:r>
            <a:r>
              <a:rPr lang="it-IT" sz="2400" b="1" dirty="0">
                <a:solidFill>
                  <a:srgbClr val="001746"/>
                </a:solidFill>
                <a:latin typeface="Arial" pitchFamily="34" charset="0"/>
                <a:cs typeface="Arial" pitchFamily="34" charset="0"/>
              </a:rPr>
              <a:t>- </a:t>
            </a:r>
            <a:br>
              <a:rPr lang="it-IT" sz="2400" b="1" dirty="0">
                <a:solidFill>
                  <a:srgbClr val="001746"/>
                </a:solidFill>
                <a:latin typeface="Arial" pitchFamily="34" charset="0"/>
                <a:cs typeface="Arial" pitchFamily="34" charset="0"/>
              </a:rPr>
            </a:br>
            <a:r>
              <a:rPr lang="it-IT" sz="2400" b="1" dirty="0">
                <a:solidFill>
                  <a:srgbClr val="001746"/>
                </a:solidFill>
                <a:latin typeface="Arial" pitchFamily="34" charset="0"/>
                <a:cs typeface="Arial" pitchFamily="34" charset="0"/>
              </a:rPr>
              <a:t>valutazione compatibilità intervento</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30</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411163" y="646707"/>
            <a:ext cx="11277600" cy="1938992"/>
          </a:xfrm>
          <a:prstGeom prst="rect">
            <a:avLst/>
          </a:prstGeom>
        </p:spPr>
        <p:txBody>
          <a:bodyPr>
            <a:spAutoFit/>
          </a:bodyPr>
          <a:lstStyle/>
          <a:p>
            <a:pPr algn="ctr">
              <a:defRPr/>
            </a:pPr>
            <a:endParaRPr lang="it-IT" sz="2000" i="1" dirty="0"/>
          </a:p>
          <a:p>
            <a:pPr>
              <a:defRPr/>
            </a:pPr>
            <a:r>
              <a:rPr lang="it-IT" sz="2000" b="1" i="1" dirty="0">
                <a:solidFill>
                  <a:srgbClr val="FF0000"/>
                </a:solidFill>
              </a:rPr>
              <a:t>Iter</a:t>
            </a:r>
            <a:r>
              <a:rPr lang="it-IT" sz="2000" b="1" dirty="0">
                <a:solidFill>
                  <a:srgbClr val="FF0000"/>
                </a:solidFill>
              </a:rPr>
              <a:t> di valutazione: </a:t>
            </a: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pic>
        <p:nvPicPr>
          <p:cNvPr id="5" name="Immagine 4">
            <a:extLst>
              <a:ext uri="{FF2B5EF4-FFF2-40B4-BE49-F238E27FC236}">
                <a16:creationId xmlns:a16="http://schemas.microsoft.com/office/drawing/2014/main" id="{F490CEBF-23C8-3742-CF5B-79AA8BB32796}"/>
              </a:ext>
            </a:extLst>
          </p:cNvPr>
          <p:cNvPicPr>
            <a:picLocks noChangeAspect="1"/>
          </p:cNvPicPr>
          <p:nvPr/>
        </p:nvPicPr>
        <p:blipFill>
          <a:blip r:embed="rId2"/>
          <a:stretch>
            <a:fillRect/>
          </a:stretch>
        </p:blipFill>
        <p:spPr>
          <a:xfrm>
            <a:off x="541338" y="1392832"/>
            <a:ext cx="11210925" cy="1198440"/>
          </a:xfrm>
          <a:prstGeom prst="rect">
            <a:avLst/>
          </a:prstGeom>
        </p:spPr>
      </p:pic>
      <p:sp>
        <p:nvSpPr>
          <p:cNvPr id="6" name="Freccia angolare bidirezionale 5">
            <a:extLst>
              <a:ext uri="{FF2B5EF4-FFF2-40B4-BE49-F238E27FC236}">
                <a16:creationId xmlns:a16="http://schemas.microsoft.com/office/drawing/2014/main" id="{D9E956DA-20F5-CC55-CC2E-B24F040CCDAD}"/>
              </a:ext>
            </a:extLst>
          </p:cNvPr>
          <p:cNvSpPr/>
          <p:nvPr/>
        </p:nvSpPr>
        <p:spPr>
          <a:xfrm rot="13392365">
            <a:off x="4753203" y="2404452"/>
            <a:ext cx="1385566" cy="1358767"/>
          </a:xfrm>
          <a:prstGeom prst="leftUpArrow">
            <a:avLst>
              <a:gd name="adj1" fmla="val 10241"/>
              <a:gd name="adj2" fmla="val 25000"/>
              <a:gd name="adj3" fmla="val 232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A849DD5D-4E8E-1E35-CD47-DC8A74B7DCC7}"/>
              </a:ext>
            </a:extLst>
          </p:cNvPr>
          <p:cNvSpPr txBox="1"/>
          <p:nvPr/>
        </p:nvSpPr>
        <p:spPr>
          <a:xfrm>
            <a:off x="1219758" y="2898587"/>
            <a:ext cx="4329832" cy="923330"/>
          </a:xfrm>
          <a:prstGeom prst="rect">
            <a:avLst/>
          </a:prstGeom>
          <a:noFill/>
        </p:spPr>
        <p:txBody>
          <a:bodyPr wrap="square" rtlCol="0">
            <a:spAutoFit/>
          </a:bodyPr>
          <a:lstStyle/>
          <a:p>
            <a:r>
              <a:rPr lang="it-IT" b="1" dirty="0"/>
              <a:t>Verifica negativa permanenza interesse:</a:t>
            </a:r>
          </a:p>
          <a:p>
            <a:r>
              <a:rPr lang="it-IT" b="1" dirty="0"/>
              <a:t>«</a:t>
            </a:r>
            <a:r>
              <a:rPr lang="it-IT" b="1" i="1" dirty="0"/>
              <a:t>stralcio dalla Carta per la Qualità»</a:t>
            </a:r>
            <a:endParaRPr lang="it-IT" b="1" dirty="0"/>
          </a:p>
        </p:txBody>
      </p:sp>
      <p:sp>
        <p:nvSpPr>
          <p:cNvPr id="8" name="CasellaDiTesto 7">
            <a:extLst>
              <a:ext uri="{FF2B5EF4-FFF2-40B4-BE49-F238E27FC236}">
                <a16:creationId xmlns:a16="http://schemas.microsoft.com/office/drawing/2014/main" id="{2C020C1E-0527-B5E5-6566-D0C4290AE100}"/>
              </a:ext>
            </a:extLst>
          </p:cNvPr>
          <p:cNvSpPr txBox="1"/>
          <p:nvPr/>
        </p:nvSpPr>
        <p:spPr>
          <a:xfrm>
            <a:off x="6209858" y="2699391"/>
            <a:ext cx="3491365" cy="2585323"/>
          </a:xfrm>
          <a:prstGeom prst="rect">
            <a:avLst/>
          </a:prstGeom>
          <a:noFill/>
        </p:spPr>
        <p:txBody>
          <a:bodyPr wrap="square" rtlCol="0">
            <a:spAutoFit/>
          </a:bodyPr>
          <a:lstStyle/>
          <a:p>
            <a:r>
              <a:rPr lang="it-IT" b="1" dirty="0"/>
              <a:t>Permanenza esigenza tutela:</a:t>
            </a:r>
          </a:p>
          <a:p>
            <a:endParaRPr lang="it-IT" b="1" dirty="0"/>
          </a:p>
          <a:p>
            <a:r>
              <a:rPr lang="it-IT" b="1" dirty="0"/>
              <a:t>Valutazione </a:t>
            </a:r>
          </a:p>
          <a:p>
            <a:r>
              <a:rPr lang="it-IT" b="1" dirty="0"/>
              <a:t>«</a:t>
            </a:r>
            <a:r>
              <a:rPr lang="it-IT" b="1" i="1" u="sng" dirty="0"/>
              <a:t>se</a:t>
            </a:r>
            <a:r>
              <a:rPr lang="it-IT" b="1" i="1" dirty="0"/>
              <a:t> l’intervento proposto sia compatibile con i caratteri storici, artistici, urbanistici e architettonici»</a:t>
            </a:r>
            <a:endParaRPr lang="it-IT" b="1" dirty="0"/>
          </a:p>
          <a:p>
            <a:endParaRPr lang="it-IT" dirty="0"/>
          </a:p>
          <a:p>
            <a:endParaRPr lang="it-IT" dirty="0"/>
          </a:p>
        </p:txBody>
      </p:sp>
      <p:sp>
        <p:nvSpPr>
          <p:cNvPr id="3" name="Freccia a sinistra 2">
            <a:extLst>
              <a:ext uri="{FF2B5EF4-FFF2-40B4-BE49-F238E27FC236}">
                <a16:creationId xmlns:a16="http://schemas.microsoft.com/office/drawing/2014/main" id="{E012B39D-59A2-44F4-0FCE-30BCEBA434F0}"/>
              </a:ext>
            </a:extLst>
          </p:cNvPr>
          <p:cNvSpPr/>
          <p:nvPr/>
        </p:nvSpPr>
        <p:spPr>
          <a:xfrm rot="16200000">
            <a:off x="7194870" y="4677928"/>
            <a:ext cx="424884"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CasellaDiTesto 3">
            <a:extLst>
              <a:ext uri="{FF2B5EF4-FFF2-40B4-BE49-F238E27FC236}">
                <a16:creationId xmlns:a16="http://schemas.microsoft.com/office/drawing/2014/main" id="{7C9B81BE-0973-7C32-A85D-9D1A84226E6B}"/>
              </a:ext>
            </a:extLst>
          </p:cNvPr>
          <p:cNvSpPr txBox="1"/>
          <p:nvPr/>
        </p:nvSpPr>
        <p:spPr>
          <a:xfrm>
            <a:off x="5102459" y="5186745"/>
            <a:ext cx="4609707" cy="923330"/>
          </a:xfrm>
          <a:prstGeom prst="rect">
            <a:avLst/>
          </a:prstGeom>
          <a:noFill/>
        </p:spPr>
        <p:txBody>
          <a:bodyPr wrap="square" rtlCol="0">
            <a:spAutoFit/>
          </a:bodyPr>
          <a:lstStyle/>
          <a:p>
            <a:r>
              <a:rPr lang="it-IT" i="1" dirty="0"/>
              <a:t>Entro che limiti possono rilevare le previsioni di CQ? Siamo al cospetto di limitazioni «ulteriori» rispetto ad art. 6 LR 7? </a:t>
            </a:r>
          </a:p>
        </p:txBody>
      </p:sp>
    </p:spTree>
    <p:extLst>
      <p:ext uri="{BB962C8B-B14F-4D97-AF65-F5344CB8AC3E}">
        <p14:creationId xmlns:p14="http://schemas.microsoft.com/office/powerpoint/2010/main" val="366702375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372615"/>
            <a:ext cx="11328400" cy="443130"/>
          </a:xfrm>
        </p:spPr>
        <p:txBody>
          <a:bodyPr>
            <a:noAutofit/>
          </a:bodyPr>
          <a:lstStyle/>
          <a:p>
            <a:pPr algn="ctr" eaLnBrk="1" fontAlgn="auto" hangingPunct="1">
              <a:spcAft>
                <a:spcPts val="0"/>
              </a:spcAft>
              <a:defRPr/>
            </a:pPr>
            <a:r>
              <a:rPr lang="it-IT" sz="2000" b="1" dirty="0">
                <a:solidFill>
                  <a:srgbClr val="001746"/>
                </a:solidFill>
                <a:latin typeface="Arial" pitchFamily="34" charset="0"/>
                <a:cs typeface="Arial" pitchFamily="34" charset="0"/>
              </a:rPr>
              <a:t>il ruolo della valutazione del perseguimento delle finalità ex art. 1 lr7</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31</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7" name="CasellaDiTesto 6">
            <a:extLst>
              <a:ext uri="{FF2B5EF4-FFF2-40B4-BE49-F238E27FC236}">
                <a16:creationId xmlns:a16="http://schemas.microsoft.com/office/drawing/2014/main" id="{A849DD5D-4E8E-1E35-CD47-DC8A74B7DCC7}"/>
              </a:ext>
            </a:extLst>
          </p:cNvPr>
          <p:cNvSpPr txBox="1"/>
          <p:nvPr/>
        </p:nvSpPr>
        <p:spPr>
          <a:xfrm>
            <a:off x="621040" y="3603780"/>
            <a:ext cx="10467648" cy="830997"/>
          </a:xfrm>
          <a:prstGeom prst="rect">
            <a:avLst/>
          </a:prstGeom>
          <a:noFill/>
        </p:spPr>
        <p:txBody>
          <a:bodyPr wrap="square" rtlCol="0">
            <a:spAutoFit/>
          </a:bodyPr>
          <a:lstStyle/>
          <a:p>
            <a:r>
              <a:rPr lang="it-IT" sz="2400" b="1" dirty="0"/>
              <a:t>Si tratta di un accertamento autonomo ed indipendente o «collegato» alla CQ, in termini di bilanciamento tra </a:t>
            </a:r>
            <a:r>
              <a:rPr lang="it-IT" sz="2400" b="1" i="1" dirty="0"/>
              <a:t>tutela </a:t>
            </a:r>
            <a:r>
              <a:rPr lang="it-IT" sz="2400" b="1" dirty="0"/>
              <a:t>e </a:t>
            </a:r>
            <a:r>
              <a:rPr lang="it-IT" sz="2400" b="1" i="1" dirty="0"/>
              <a:t>perseguimento finalità </a:t>
            </a:r>
            <a:r>
              <a:rPr lang="it-IT" sz="2400" b="1" dirty="0"/>
              <a:t>? </a:t>
            </a:r>
          </a:p>
        </p:txBody>
      </p:sp>
      <p:sp>
        <p:nvSpPr>
          <p:cNvPr id="3" name="Freccia a sinistra 2">
            <a:extLst>
              <a:ext uri="{FF2B5EF4-FFF2-40B4-BE49-F238E27FC236}">
                <a16:creationId xmlns:a16="http://schemas.microsoft.com/office/drawing/2014/main" id="{E012B39D-59A2-44F4-0FCE-30BCEBA434F0}"/>
              </a:ext>
            </a:extLst>
          </p:cNvPr>
          <p:cNvSpPr/>
          <p:nvPr/>
        </p:nvSpPr>
        <p:spPr>
          <a:xfrm rot="16200000">
            <a:off x="5434883" y="2593101"/>
            <a:ext cx="729276" cy="59296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1" name="Immagine 10">
            <a:extLst>
              <a:ext uri="{FF2B5EF4-FFF2-40B4-BE49-F238E27FC236}">
                <a16:creationId xmlns:a16="http://schemas.microsoft.com/office/drawing/2014/main" id="{EBFDD59E-6526-E06F-9521-827204C5312C}"/>
              </a:ext>
            </a:extLst>
          </p:cNvPr>
          <p:cNvPicPr>
            <a:picLocks noChangeAspect="1"/>
          </p:cNvPicPr>
          <p:nvPr/>
        </p:nvPicPr>
        <p:blipFill>
          <a:blip r:embed="rId2"/>
          <a:stretch>
            <a:fillRect/>
          </a:stretch>
        </p:blipFill>
        <p:spPr>
          <a:xfrm>
            <a:off x="680931" y="1180633"/>
            <a:ext cx="10587430" cy="1250720"/>
          </a:xfrm>
          <a:prstGeom prst="rect">
            <a:avLst/>
          </a:prstGeom>
        </p:spPr>
      </p:pic>
    </p:spTree>
    <p:extLst>
      <p:ext uri="{BB962C8B-B14F-4D97-AF65-F5344CB8AC3E}">
        <p14:creationId xmlns:p14="http://schemas.microsoft.com/office/powerpoint/2010/main" val="840531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a:bodyPr>
          <a:lstStyle/>
          <a:p>
            <a:pPr algn="ctr" eaLnBrk="1" fontAlgn="auto" hangingPunct="1">
              <a:spcAft>
                <a:spcPts val="0"/>
              </a:spcAft>
              <a:defRPr/>
            </a:pPr>
            <a:r>
              <a:rPr lang="it-IT" sz="2400" b="1" dirty="0">
                <a:solidFill>
                  <a:srgbClr val="001746"/>
                </a:solidFill>
                <a:latin typeface="Arial" pitchFamily="34" charset="0"/>
                <a:cs typeface="Arial" pitchFamily="34" charset="0"/>
              </a:rPr>
              <a:t>ASPETTI PROCEDIMENTALI</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32</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938094"/>
            <a:ext cx="11277600" cy="6247864"/>
          </a:xfrm>
          <a:prstGeom prst="rect">
            <a:avLst/>
          </a:prstGeom>
        </p:spPr>
        <p:txBody>
          <a:bodyPr>
            <a:spAutoFit/>
          </a:bodyPr>
          <a:lstStyle/>
          <a:p>
            <a:pPr algn="ctr">
              <a:defRPr/>
            </a:pPr>
            <a:endParaRPr lang="it-IT" sz="2000" i="1" dirty="0"/>
          </a:p>
          <a:p>
            <a:pPr marL="342900" indent="-342900" algn="ctr">
              <a:buAutoNum type="alphaUcPeriod"/>
              <a:defRPr/>
            </a:pPr>
            <a:r>
              <a:rPr lang="it-IT" sz="1800" b="1" dirty="0">
                <a:effectLst/>
                <a:latin typeface="Tahoma" panose="020B0604030504040204" pitchFamily="34" charset="0"/>
                <a:ea typeface="Calibri" panose="020F0502020204030204" pitchFamily="34" charset="0"/>
              </a:rPr>
              <a:t>In caso di intervento soggetto a </a:t>
            </a:r>
            <a:r>
              <a:rPr lang="it-IT" sz="1800" b="1" dirty="0" err="1">
                <a:effectLst/>
                <a:latin typeface="Tahoma" panose="020B0604030504040204" pitchFamily="34" charset="0"/>
                <a:ea typeface="Calibri" panose="020F0502020204030204" pitchFamily="34" charset="0"/>
              </a:rPr>
              <a:t>PdC</a:t>
            </a:r>
            <a:r>
              <a:rPr lang="it-IT" sz="1800" b="1" dirty="0">
                <a:effectLst/>
                <a:latin typeface="Tahoma" panose="020B0604030504040204" pitchFamily="34" charset="0"/>
                <a:ea typeface="Calibri" panose="020F0502020204030204" pitchFamily="34" charset="0"/>
              </a:rPr>
              <a:t> </a:t>
            </a:r>
          </a:p>
          <a:p>
            <a:pPr algn="ctr">
              <a:defRPr/>
            </a:pPr>
            <a:endParaRPr lang="it-IT" sz="1800" b="1" dirty="0">
              <a:effectLst/>
              <a:latin typeface="Tahoma" panose="020B0604030504040204" pitchFamily="34" charset="0"/>
              <a:ea typeface="Calibri" panose="020F0502020204030204" pitchFamily="34" charset="0"/>
            </a:endParaRPr>
          </a:p>
          <a:p>
            <a:pPr algn="just">
              <a:defRPr/>
            </a:pPr>
            <a:endParaRPr lang="it-IT" sz="1800" dirty="0">
              <a:effectLst/>
              <a:latin typeface="Tahoma" panose="020B0604030504040204" pitchFamily="34" charset="0"/>
              <a:ea typeface="Calibri" panose="020F0502020204030204" pitchFamily="34" charset="0"/>
            </a:endParaRPr>
          </a:p>
          <a:p>
            <a:pPr algn="ctr">
              <a:defRPr/>
            </a:pPr>
            <a:r>
              <a:rPr lang="it-IT" sz="1800" dirty="0">
                <a:effectLst/>
                <a:latin typeface="Tahoma" panose="020B0604030504040204" pitchFamily="34" charset="0"/>
                <a:ea typeface="Calibri" panose="020F0502020204030204" pitchFamily="34" charset="0"/>
              </a:rPr>
              <a:t>richiesta parere conforme avanzata dal Responsabile del Procedimento</a:t>
            </a:r>
          </a:p>
          <a:p>
            <a:pPr algn="ctr">
              <a:defRPr/>
            </a:pPr>
            <a:endParaRPr lang="it-IT" dirty="0">
              <a:latin typeface="Tahoma" panose="020B0604030504040204" pitchFamily="34" charset="0"/>
              <a:ea typeface="Calibri" panose="020F0502020204030204" pitchFamily="34" charset="0"/>
            </a:endParaRPr>
          </a:p>
          <a:p>
            <a:pPr algn="ctr">
              <a:defRPr/>
            </a:pPr>
            <a:endParaRPr lang="it-IT" sz="1800" dirty="0">
              <a:effectLst/>
              <a:latin typeface="Tahoma" panose="020B0604030504040204" pitchFamily="34" charset="0"/>
              <a:ea typeface="Calibri" panose="020F0502020204030204" pitchFamily="34" charset="0"/>
            </a:endParaRPr>
          </a:p>
          <a:p>
            <a:pPr algn="ctr">
              <a:defRPr/>
            </a:pPr>
            <a:endParaRPr lang="it-IT" dirty="0">
              <a:latin typeface="Tahoma" panose="020B0604030504040204" pitchFamily="34" charset="0"/>
              <a:ea typeface="Calibri" panose="020F0502020204030204" pitchFamily="34" charset="0"/>
            </a:endParaRPr>
          </a:p>
          <a:p>
            <a:pPr algn="ctr">
              <a:defRPr/>
            </a:pPr>
            <a:r>
              <a:rPr lang="it-IT" sz="1800" b="1" dirty="0">
                <a:effectLst/>
                <a:latin typeface="Tahoma" panose="020B0604030504040204" pitchFamily="34" charset="0"/>
                <a:ea typeface="Calibri" panose="020F0502020204030204" pitchFamily="34" charset="0"/>
              </a:rPr>
              <a:t>B. In caso di intervento soggetto a SCIA</a:t>
            </a:r>
          </a:p>
          <a:p>
            <a:pPr algn="ctr">
              <a:defRPr/>
            </a:pPr>
            <a:endParaRPr lang="it-IT" sz="1800" b="1" dirty="0">
              <a:effectLst/>
              <a:latin typeface="Tahoma" panose="020B0604030504040204" pitchFamily="34" charset="0"/>
              <a:ea typeface="Calibri" panose="020F0502020204030204" pitchFamily="34" charset="0"/>
            </a:endParaRPr>
          </a:p>
          <a:p>
            <a:pPr algn="just">
              <a:defRPr/>
            </a:pPr>
            <a:endParaRPr lang="it-IT" sz="1800" dirty="0">
              <a:effectLst/>
              <a:latin typeface="Calibri" panose="020F0502020204030204" pitchFamily="34" charset="0"/>
              <a:ea typeface="Calibri" panose="020F0502020204030204" pitchFamily="34" charset="0"/>
            </a:endParaRPr>
          </a:p>
          <a:p>
            <a:pPr algn="ctr">
              <a:defRPr/>
            </a:pPr>
            <a:endParaRPr lang="it-IT" sz="2000" i="1" dirty="0"/>
          </a:p>
          <a:p>
            <a:pPr algn="ctr">
              <a:defRPr/>
            </a:pPr>
            <a:r>
              <a:rPr lang="it-IT" sz="2000" dirty="0"/>
              <a:t>Istanza da parte del richiedente prima della SCIA e allegate alla SCIA</a:t>
            </a:r>
          </a:p>
          <a:p>
            <a:pPr algn="ctr">
              <a:defRPr/>
            </a:pPr>
            <a:endParaRPr lang="it-IT" sz="2000" i="1" dirty="0"/>
          </a:p>
          <a:p>
            <a:pPr algn="ctr">
              <a:defRPr/>
            </a:pPr>
            <a:endParaRPr lang="it-IT" sz="2000" i="1" dirty="0"/>
          </a:p>
          <a:p>
            <a:pPr algn="ctr">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
        <p:nvSpPr>
          <p:cNvPr id="3" name="Freccia in giù 2">
            <a:extLst>
              <a:ext uri="{FF2B5EF4-FFF2-40B4-BE49-F238E27FC236}">
                <a16:creationId xmlns:a16="http://schemas.microsoft.com/office/drawing/2014/main" id="{E06DFF28-D6F1-76B7-152A-6CE9B3DA3FF9}"/>
              </a:ext>
            </a:extLst>
          </p:cNvPr>
          <p:cNvSpPr/>
          <p:nvPr/>
        </p:nvSpPr>
        <p:spPr>
          <a:xfrm>
            <a:off x="5753705" y="1641778"/>
            <a:ext cx="484632" cy="5403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Freccia in giù 3">
            <a:extLst>
              <a:ext uri="{FF2B5EF4-FFF2-40B4-BE49-F238E27FC236}">
                <a16:creationId xmlns:a16="http://schemas.microsoft.com/office/drawing/2014/main" id="{6F66A41A-5E17-95E6-F245-F9B574F054A9}"/>
              </a:ext>
            </a:extLst>
          </p:cNvPr>
          <p:cNvSpPr/>
          <p:nvPr/>
        </p:nvSpPr>
        <p:spPr>
          <a:xfrm>
            <a:off x="5756847" y="3608364"/>
            <a:ext cx="484632" cy="5403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130888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a:bodyPr>
          <a:lstStyle/>
          <a:p>
            <a:pPr algn="ctr" eaLnBrk="1" fontAlgn="auto" hangingPunct="1">
              <a:spcAft>
                <a:spcPts val="0"/>
              </a:spcAft>
              <a:defRPr/>
            </a:pPr>
            <a:r>
              <a:rPr lang="it-IT" sz="2400" b="1" dirty="0">
                <a:solidFill>
                  <a:srgbClr val="001746"/>
                </a:solidFill>
                <a:latin typeface="Arial" pitchFamily="34" charset="0"/>
                <a:cs typeface="Arial" pitchFamily="34" charset="0"/>
              </a:rPr>
              <a:t>Silenzio assenso</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33</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554038" y="2581690"/>
            <a:ext cx="10534650" cy="3170099"/>
          </a:xfrm>
          <a:prstGeom prst="rect">
            <a:avLst/>
          </a:prstGeom>
        </p:spPr>
        <p:txBody>
          <a:bodyPr wrap="square">
            <a:spAutoFit/>
          </a:bodyPr>
          <a:lstStyle/>
          <a:p>
            <a:pPr algn="ctr">
              <a:defRPr/>
            </a:pPr>
            <a:endParaRPr lang="it-IT" sz="2000" i="1" dirty="0"/>
          </a:p>
          <a:p>
            <a:pPr algn="ctr">
              <a:defRPr/>
            </a:pPr>
            <a:endParaRPr lang="it-IT" sz="2000" i="1" dirty="0"/>
          </a:p>
          <a:p>
            <a:pPr algn="ctr">
              <a:defRPr/>
            </a:pPr>
            <a:r>
              <a:rPr lang="it-IT" sz="2000" b="1" dirty="0">
                <a:solidFill>
                  <a:srgbClr val="FF0000"/>
                </a:solidFill>
              </a:rPr>
              <a:t>DAC 9/2012</a:t>
            </a:r>
          </a:p>
          <a:p>
            <a:pPr algn="ctr">
              <a:defRPr/>
            </a:pPr>
            <a:endParaRPr lang="it-IT" sz="2000" b="1" dirty="0">
              <a:solidFill>
                <a:srgbClr val="FF0000"/>
              </a:solidFill>
            </a:endParaRPr>
          </a:p>
          <a:p>
            <a:pPr algn="just">
              <a:defRPr/>
            </a:pPr>
            <a:r>
              <a:rPr lang="it-IT" sz="2000" i="1" dirty="0"/>
              <a:t>«il parere deve essere rilasciato entro il termine di 50 (cinquanta) giorni dalla richiesta, decorso infruttuosamente il quale, si intende favorevolmente reso»</a:t>
            </a:r>
            <a:endParaRPr lang="it-IT" sz="2000" b="1" i="1" dirty="0">
              <a:solidFill>
                <a:srgbClr val="FF0000"/>
              </a:solidFill>
            </a:endParaRPr>
          </a:p>
          <a:p>
            <a:pPr algn="just">
              <a:defRPr/>
            </a:pPr>
            <a:r>
              <a:rPr lang="it-IT" sz="2000" b="1" dirty="0">
                <a:solidFill>
                  <a:srgbClr val="FF0000"/>
                </a:solidFill>
              </a:rPr>
              <a:t>	</a:t>
            </a:r>
          </a:p>
          <a:p>
            <a:pPr algn="just">
              <a:defRPr/>
            </a:pPr>
            <a:r>
              <a:rPr lang="it-IT" sz="2000" b="1" dirty="0">
                <a:solidFill>
                  <a:srgbClr val="FF0000"/>
                </a:solidFill>
              </a:rPr>
              <a:t>	</a:t>
            </a:r>
          </a:p>
          <a:p>
            <a:pPr algn="just">
              <a:defRPr/>
            </a:pPr>
            <a:endParaRPr lang="it-IT" sz="2000" b="1" dirty="0">
              <a:solidFill>
                <a:srgbClr val="FF0000"/>
              </a:solidFill>
            </a:endParaRPr>
          </a:p>
          <a:p>
            <a:pPr algn="just">
              <a:defRPr/>
            </a:pPr>
            <a:endParaRPr lang="it-IT" sz="2000" b="1" dirty="0">
              <a:solidFill>
                <a:srgbClr val="FF0000"/>
              </a:solidFill>
            </a:endParaRPr>
          </a:p>
        </p:txBody>
      </p:sp>
      <p:pic>
        <p:nvPicPr>
          <p:cNvPr id="6" name="Immagine 5">
            <a:extLst>
              <a:ext uri="{FF2B5EF4-FFF2-40B4-BE49-F238E27FC236}">
                <a16:creationId xmlns:a16="http://schemas.microsoft.com/office/drawing/2014/main" id="{D8C42D51-067E-3929-31C5-54242B42A470}"/>
              </a:ext>
            </a:extLst>
          </p:cNvPr>
          <p:cNvPicPr>
            <a:picLocks noChangeAspect="1"/>
          </p:cNvPicPr>
          <p:nvPr/>
        </p:nvPicPr>
        <p:blipFill>
          <a:blip r:embed="rId2"/>
          <a:stretch>
            <a:fillRect/>
          </a:stretch>
        </p:blipFill>
        <p:spPr>
          <a:xfrm>
            <a:off x="554038" y="1175448"/>
            <a:ext cx="9985130" cy="1000812"/>
          </a:xfrm>
          <a:prstGeom prst="rect">
            <a:avLst/>
          </a:prstGeom>
        </p:spPr>
      </p:pic>
      <p:sp>
        <p:nvSpPr>
          <p:cNvPr id="7" name="Freccia in giù 6">
            <a:extLst>
              <a:ext uri="{FF2B5EF4-FFF2-40B4-BE49-F238E27FC236}">
                <a16:creationId xmlns:a16="http://schemas.microsoft.com/office/drawing/2014/main" id="{8F6DCC40-6066-2EC2-829A-032F7EFCBE95}"/>
              </a:ext>
            </a:extLst>
          </p:cNvPr>
          <p:cNvSpPr/>
          <p:nvPr/>
        </p:nvSpPr>
        <p:spPr>
          <a:xfrm>
            <a:off x="5514530" y="2080057"/>
            <a:ext cx="484632" cy="10008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382739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CONTRIBUTO STRAORDINARIO E RIGENERAZIONE URBANA</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34</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477838" y="764212"/>
            <a:ext cx="10534650" cy="3170099"/>
          </a:xfrm>
          <a:prstGeom prst="rect">
            <a:avLst/>
          </a:prstGeom>
        </p:spPr>
        <p:txBody>
          <a:bodyPr wrap="square">
            <a:spAutoFit/>
          </a:bodyPr>
          <a:lstStyle/>
          <a:p>
            <a:pPr algn="ctr">
              <a:defRPr/>
            </a:pPr>
            <a:endParaRPr lang="it-IT" sz="2000" i="1" dirty="0"/>
          </a:p>
          <a:p>
            <a:pPr algn="ctr">
              <a:defRPr/>
            </a:pPr>
            <a:endParaRPr lang="it-IT" sz="2000" i="1" dirty="0"/>
          </a:p>
          <a:p>
            <a:pPr algn="ctr">
              <a:defRPr/>
            </a:pPr>
            <a:r>
              <a:rPr lang="it-IT" sz="2000" b="1" dirty="0">
                <a:solidFill>
                  <a:srgbClr val="FF0000"/>
                </a:solidFill>
              </a:rPr>
              <a:t>DAC 9/2012</a:t>
            </a:r>
          </a:p>
          <a:p>
            <a:pPr algn="ctr">
              <a:defRPr/>
            </a:pPr>
            <a:endParaRPr lang="it-IT" sz="2000" b="1" dirty="0">
              <a:solidFill>
                <a:srgbClr val="FF0000"/>
              </a:solidFill>
            </a:endParaRPr>
          </a:p>
          <a:p>
            <a:pPr algn="just">
              <a:defRPr/>
            </a:pPr>
            <a:r>
              <a:rPr lang="it-IT" sz="2000" i="1" dirty="0"/>
              <a:t>«il parere deve essere rilasciato entro il termine di 50 (cinquanta) giorni dalla richiesta, decorso infruttuosamente il quale, si intende favorevolmente reso»</a:t>
            </a:r>
            <a:endParaRPr lang="it-IT" sz="2000" b="1" i="1" dirty="0">
              <a:solidFill>
                <a:srgbClr val="FF0000"/>
              </a:solidFill>
            </a:endParaRPr>
          </a:p>
          <a:p>
            <a:pPr algn="just">
              <a:defRPr/>
            </a:pPr>
            <a:r>
              <a:rPr lang="it-IT" sz="2000" b="1" dirty="0">
                <a:solidFill>
                  <a:srgbClr val="FF0000"/>
                </a:solidFill>
              </a:rPr>
              <a:t>	</a:t>
            </a:r>
          </a:p>
          <a:p>
            <a:pPr algn="just">
              <a:defRPr/>
            </a:pPr>
            <a:r>
              <a:rPr lang="it-IT" sz="2000" b="1" dirty="0">
                <a:solidFill>
                  <a:srgbClr val="FF0000"/>
                </a:solidFill>
              </a:rPr>
              <a:t>	</a:t>
            </a:r>
          </a:p>
          <a:p>
            <a:pPr algn="just">
              <a:defRPr/>
            </a:pPr>
            <a:endParaRPr lang="it-IT" sz="2000" b="1" dirty="0">
              <a:solidFill>
                <a:srgbClr val="FF0000"/>
              </a:solidFill>
            </a:endParaRPr>
          </a:p>
          <a:p>
            <a:pPr algn="just">
              <a:defRPr/>
            </a:pPr>
            <a:endParaRPr lang="it-IT" sz="2000" b="1" dirty="0">
              <a:solidFill>
                <a:srgbClr val="FF0000"/>
              </a:solidFill>
            </a:endParaRPr>
          </a:p>
        </p:txBody>
      </p:sp>
    </p:spTree>
    <p:extLst>
      <p:ext uri="{BB962C8B-B14F-4D97-AF65-F5344CB8AC3E}">
        <p14:creationId xmlns:p14="http://schemas.microsoft.com/office/powerpoint/2010/main" val="8938966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INTERVENTI EX ART. 6 LR7 E CONTRIBUTO STRAORDINARIO</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35</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938094"/>
            <a:ext cx="11277600" cy="8008987"/>
          </a:xfrm>
          <a:prstGeom prst="rect">
            <a:avLst/>
          </a:prstGeom>
        </p:spPr>
        <p:txBody>
          <a:bodyPr>
            <a:spAutoFit/>
          </a:bodyPr>
          <a:lstStyle/>
          <a:p>
            <a:pPr algn="ctr">
              <a:defRPr/>
            </a:pPr>
            <a:r>
              <a:rPr lang="it-IT" sz="1800" b="1" dirty="0">
                <a:effectLst/>
                <a:latin typeface="Tahoma" panose="020B0604030504040204" pitchFamily="34" charset="0"/>
                <a:ea typeface="Calibri" panose="020F0502020204030204" pitchFamily="34" charset="0"/>
              </a:rPr>
              <a:t>Circolare DPAU - </a:t>
            </a:r>
            <a:r>
              <a:rPr lang="it-IT" sz="1800" b="1" dirty="0">
                <a:effectLst/>
                <a:latin typeface="Tahoma" panose="020B0604030504040204" pitchFamily="34" charset="0"/>
                <a:ea typeface="Arial" panose="020B0604020202020204" pitchFamily="34" charset="0"/>
              </a:rPr>
              <a:t>Prot. QI/2022/0177981 </a:t>
            </a:r>
          </a:p>
          <a:p>
            <a:pPr algn="ctr">
              <a:defRPr/>
            </a:pPr>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condivisione di pareri relativa a quesiti inerenti gli artt. 6 -7 e 8 di detta L.R. 7/2017</a:t>
            </a:r>
            <a:r>
              <a:rPr lang="it-IT" sz="1800" dirty="0">
                <a:effectLst/>
                <a:latin typeface="Tahoma" panose="020B0604030504040204" pitchFamily="34" charset="0"/>
                <a:ea typeface="Arial" panose="020B0604020202020204" pitchFamily="34" charset="0"/>
              </a:rPr>
              <a:t>”</a:t>
            </a:r>
          </a:p>
          <a:p>
            <a:pPr algn="ctr">
              <a:defRPr/>
            </a:pPr>
            <a:endParaRPr lang="it-IT" dirty="0">
              <a:latin typeface="Tahoma" panose="020B0604030504040204" pitchFamily="34" charset="0"/>
              <a:ea typeface="Calibri" panose="020F0502020204030204" pitchFamily="34" charset="0"/>
            </a:endParaRPr>
          </a:p>
          <a:p>
            <a:pPr algn="just">
              <a:defRPr/>
            </a:pPr>
            <a:endParaRPr lang="it-IT" sz="1800" dirty="0">
              <a:effectLst/>
              <a:latin typeface="Tahoma" panose="020B0604030504040204" pitchFamily="34" charset="0"/>
              <a:ea typeface="Calibri" panose="020F0502020204030204" pitchFamily="34" charset="0"/>
            </a:endParaRPr>
          </a:p>
          <a:p>
            <a:pPr algn="just">
              <a:defRPr/>
            </a:pPr>
            <a:r>
              <a:rPr lang="it-IT" b="1" dirty="0">
                <a:latin typeface="Tahoma" panose="020B0604030504040204" pitchFamily="34" charset="0"/>
                <a:ea typeface="Calibri" panose="020F0502020204030204" pitchFamily="34" charset="0"/>
              </a:rPr>
              <a:t>Quesito 6</a:t>
            </a:r>
          </a:p>
          <a:p>
            <a:pPr algn="just">
              <a:defRPr/>
            </a:pPr>
            <a:endParaRPr lang="it-IT" sz="1800" dirty="0">
              <a:effectLst/>
              <a:latin typeface="Tahoma" panose="020B0604030504040204" pitchFamily="34" charset="0"/>
              <a:ea typeface="Calibri" panose="020F0502020204030204" pitchFamily="34" charset="0"/>
            </a:endParaRPr>
          </a:p>
          <a:p>
            <a:pPr algn="just">
              <a:defRPr/>
            </a:pPr>
            <a:r>
              <a:rPr lang="it-IT" sz="1800" dirty="0">
                <a:effectLst/>
                <a:latin typeface="Tahoma" panose="020B0604030504040204" pitchFamily="34" charset="0"/>
                <a:ea typeface="Arial" panose="020B0604020202020204" pitchFamily="34" charset="0"/>
              </a:rPr>
              <a:t>è stato chiesto se “</a:t>
            </a:r>
            <a:r>
              <a:rPr lang="it-IT" sz="1800" b="1" i="1" dirty="0">
                <a:effectLst/>
                <a:latin typeface="Tahoma" panose="020B0604030504040204" pitchFamily="34" charset="0"/>
                <a:ea typeface="Arial" panose="020B0604020202020204" pitchFamily="34" charset="0"/>
              </a:rPr>
              <a:t>tutti </a:t>
            </a:r>
            <a:r>
              <a:rPr lang="it-IT" sz="1800" i="1" dirty="0">
                <a:effectLst/>
                <a:latin typeface="Tahoma" panose="020B0604030504040204" pitchFamily="34" charset="0"/>
                <a:ea typeface="Arial" panose="020B0604020202020204" pitchFamily="34" charset="0"/>
              </a:rPr>
              <a:t>gli interventi che comportano una valorizzazione delle destinazioni d’uso sono sottoposti al pagamento di un contributo straordinario ai sensi dell’art. 20 delle NTA del PRG”</a:t>
            </a:r>
          </a:p>
          <a:p>
            <a:pPr algn="ctr">
              <a:defRPr/>
            </a:pPr>
            <a:endParaRPr lang="it-IT" sz="1800" dirty="0">
              <a:effectLst/>
              <a:latin typeface="Calibri" panose="020F0502020204030204" pitchFamily="34" charset="0"/>
              <a:ea typeface="Calibri" panose="020F0502020204030204" pitchFamily="34" charset="0"/>
            </a:endParaRPr>
          </a:p>
          <a:p>
            <a:pPr algn="ctr">
              <a:defRPr/>
            </a:pPr>
            <a:endParaRPr lang="it-IT" sz="1800" dirty="0">
              <a:effectLst/>
              <a:latin typeface="Tahoma" panose="020B0604030504040204" pitchFamily="34" charset="0"/>
              <a:ea typeface="Calibri" panose="020F0502020204030204" pitchFamily="34" charset="0"/>
            </a:endParaRPr>
          </a:p>
          <a:p>
            <a:pPr algn="ctr">
              <a:defRPr/>
            </a:pPr>
            <a:endParaRPr lang="it-IT" dirty="0">
              <a:latin typeface="Tahoma" panose="020B0604030504040204" pitchFamily="34" charset="0"/>
              <a:ea typeface="Calibri" panose="020F0502020204030204" pitchFamily="34" charset="0"/>
            </a:endParaRPr>
          </a:p>
          <a:p>
            <a:pPr algn="ctr">
              <a:defRPr/>
            </a:pPr>
            <a:endParaRPr lang="it-IT" sz="1800" dirty="0">
              <a:effectLst/>
              <a:latin typeface="Tahoma" panose="020B0604030504040204" pitchFamily="34" charset="0"/>
              <a:ea typeface="Calibri" panose="020F0502020204030204" pitchFamily="34" charset="0"/>
            </a:endParaRPr>
          </a:p>
          <a:p>
            <a:pPr algn="just">
              <a:defRPr/>
            </a:pPr>
            <a:r>
              <a:rPr lang="it-IT" sz="2400" b="1" dirty="0">
                <a:effectLst/>
                <a:latin typeface="Calibri" panose="020F0502020204030204" pitchFamily="34" charset="0"/>
                <a:ea typeface="Calibri" panose="020F0502020204030204" pitchFamily="34" charset="0"/>
              </a:rPr>
              <a:t>Risposta:</a:t>
            </a:r>
          </a:p>
          <a:p>
            <a:pPr algn="just">
              <a:defRPr/>
            </a:pPr>
            <a:endParaRPr lang="it-IT" dirty="0">
              <a:latin typeface="Calibri" panose="020F0502020204030204" pitchFamily="34" charset="0"/>
              <a:ea typeface="Calibri" panose="020F0502020204030204" pitchFamily="34" charset="0"/>
            </a:endParaRPr>
          </a:p>
          <a:p>
            <a:pPr algn="just">
              <a:defRPr/>
            </a:pPr>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gli interventi proposti ai sensi dell’art. 6 della L.R. 7/2017 generanti una eventuale valorizzazione immobiliare sono soggetti alla corresponsione del “contributo straordinario di urbanizzazione” di cui all’art. 20 delle NTA del PRG vigente”</a:t>
            </a:r>
            <a:r>
              <a:rPr lang="it-IT" sz="1800" dirty="0">
                <a:effectLst/>
                <a:latin typeface="Tahoma" panose="020B0604030504040204" pitchFamily="34" charset="0"/>
                <a:ea typeface="Arial" panose="020B0604020202020204" pitchFamily="34" charset="0"/>
              </a:rPr>
              <a:t>.</a:t>
            </a:r>
            <a:endParaRPr lang="it-IT" sz="1800" dirty="0">
              <a:effectLst/>
              <a:latin typeface="Calibri" panose="020F0502020204030204" pitchFamily="34" charset="0"/>
              <a:ea typeface="Calibri" panose="020F0502020204030204" pitchFamily="34" charset="0"/>
            </a:endParaRPr>
          </a:p>
          <a:p>
            <a:pPr algn="just">
              <a:defRPr/>
            </a:pPr>
            <a:endParaRPr lang="it-IT" sz="1800" dirty="0">
              <a:effectLst/>
              <a:latin typeface="Calibri" panose="020F0502020204030204" pitchFamily="34" charset="0"/>
              <a:ea typeface="Calibri" panose="020F0502020204030204" pitchFamily="34" charset="0"/>
            </a:endParaRPr>
          </a:p>
          <a:p>
            <a:pPr algn="ctr">
              <a:defRPr/>
            </a:pPr>
            <a:endParaRPr lang="it-IT" sz="2000" i="1" dirty="0"/>
          </a:p>
          <a:p>
            <a:pPr algn="ctr">
              <a:defRPr/>
            </a:pPr>
            <a:endParaRPr lang="it-IT" sz="2000" i="1" dirty="0"/>
          </a:p>
          <a:p>
            <a:pPr algn="ctr">
              <a:defRPr/>
            </a:pPr>
            <a:endParaRPr lang="it-IT" sz="2000" i="1" dirty="0"/>
          </a:p>
          <a:p>
            <a:pPr algn="ctr">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
        <p:nvSpPr>
          <p:cNvPr id="3" name="Freccia in giù 2">
            <a:extLst>
              <a:ext uri="{FF2B5EF4-FFF2-40B4-BE49-F238E27FC236}">
                <a16:creationId xmlns:a16="http://schemas.microsoft.com/office/drawing/2014/main" id="{9B112CC8-BC54-A1DC-9CE4-5AC444702034}"/>
              </a:ext>
            </a:extLst>
          </p:cNvPr>
          <p:cNvSpPr/>
          <p:nvPr/>
        </p:nvSpPr>
        <p:spPr>
          <a:xfrm>
            <a:off x="5712643" y="3318235"/>
            <a:ext cx="484632" cy="107914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2538427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34963" y="0"/>
            <a:ext cx="11328400" cy="462554"/>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Quadro normativo: </a:t>
            </a:r>
            <a:r>
              <a:rPr lang="it-IT" sz="2400" b="1" dirty="0" err="1">
                <a:solidFill>
                  <a:srgbClr val="FF0000"/>
                </a:solidFill>
                <a:latin typeface="Arial" pitchFamily="34" charset="0"/>
                <a:cs typeface="Arial" pitchFamily="34" charset="0"/>
              </a:rPr>
              <a:t>prg</a:t>
            </a:r>
            <a:endParaRPr lang="it-IT" sz="2400" b="1" dirty="0">
              <a:solidFill>
                <a:srgbClr val="FF0000"/>
              </a:solidFill>
              <a:latin typeface="Arial" pitchFamily="34" charset="0"/>
              <a:cs typeface="Arial" pitchFamily="34" charset="0"/>
            </a:endParaRP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36</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764212"/>
            <a:ext cx="11277600" cy="7590283"/>
          </a:xfrm>
          <a:prstGeom prst="rect">
            <a:avLst/>
          </a:prstGeom>
        </p:spPr>
        <p:txBody>
          <a:bodyPr>
            <a:spAutoFit/>
          </a:bodyPr>
          <a:lstStyle/>
          <a:p>
            <a:pPr algn="just">
              <a:defRPr/>
            </a:pPr>
            <a:r>
              <a:rPr lang="it-IT" sz="2000" dirty="0"/>
              <a:t>Art. 20 NTA PRG</a:t>
            </a:r>
          </a:p>
          <a:p>
            <a:pPr marL="457200" algn="just">
              <a:lnSpc>
                <a:spcPct val="107000"/>
              </a:lnSpc>
              <a:spcAft>
                <a:spcPts val="800"/>
              </a:spcAft>
            </a:pPr>
            <a:endParaRPr lang="it-IT" sz="2000" dirty="0"/>
          </a:p>
          <a:p>
            <a:pPr marL="457200" algn="just">
              <a:lnSpc>
                <a:spcPct val="107000"/>
              </a:lnSpc>
              <a:spcAft>
                <a:spcPts val="800"/>
              </a:spcAft>
            </a:pPr>
            <a:r>
              <a:rPr lang="it-IT" sz="1800" dirty="0">
                <a:effectLst/>
                <a:latin typeface="Tahoma" panose="020B0604030504040204" pitchFamily="34" charset="0"/>
                <a:ea typeface="Arial" panose="020B0604020202020204" pitchFamily="34" charset="0"/>
              </a:rPr>
              <a:t>Co.1 “</a:t>
            </a:r>
            <a:r>
              <a:rPr lang="it-IT" sz="1800" i="1" dirty="0">
                <a:effectLst/>
                <a:latin typeface="Tahoma" panose="020B0604030504040204" pitchFamily="34" charset="0"/>
                <a:ea typeface="Arial" panose="020B0604020202020204" pitchFamily="34" charset="0"/>
              </a:rPr>
              <a:t>Ai sensi e per le finalità di cui all’art. 17, comma 2, lett. b), </a:t>
            </a:r>
            <a:r>
              <a:rPr lang="it-IT" sz="1800" i="1" u="sng" dirty="0">
                <a:effectLst/>
                <a:latin typeface="Tahoma" panose="020B0604030504040204" pitchFamily="34" charset="0"/>
                <a:ea typeface="Arial" panose="020B0604020202020204" pitchFamily="34" charset="0"/>
              </a:rPr>
              <a:t>le più rilevanti valorizzazioni immobiliari, generate dalle previsioni del presente PRG rispetto alla disciplina urbanistica previgente</a:t>
            </a:r>
            <a:r>
              <a:rPr lang="it-IT" sz="1800" i="1" dirty="0">
                <a:effectLst/>
                <a:latin typeface="Tahoma" panose="020B0604030504040204" pitchFamily="34" charset="0"/>
                <a:ea typeface="Arial" panose="020B0604020202020204" pitchFamily="34" charset="0"/>
              </a:rPr>
              <a:t>, sono soggette a contributo straordinario di urbanizzazione, commisurato a tali valorizzazioni e posto a carico del soggetto attuatore</a:t>
            </a:r>
            <a:r>
              <a:rPr lang="it-IT" sz="1800" dirty="0">
                <a:effectLst/>
                <a:latin typeface="Tahoma" panose="020B0604030504040204" pitchFamily="34" charset="0"/>
                <a:ea typeface="Arial" panose="020B0604020202020204" pitchFamily="34" charset="0"/>
              </a:rPr>
              <a:t>”.</a:t>
            </a:r>
          </a:p>
          <a:p>
            <a:pPr marL="457200" algn="just">
              <a:lnSpc>
                <a:spcPct val="107000"/>
              </a:lnSpc>
              <a:spcAft>
                <a:spcPts val="800"/>
              </a:spcAft>
            </a:pPr>
            <a:endParaRPr lang="it-IT" sz="1800" dirty="0">
              <a:effectLst/>
              <a:latin typeface="Calibri" panose="020F0502020204030204" pitchFamily="34" charset="0"/>
              <a:ea typeface="Calibri" panose="020F0502020204030204" pitchFamily="34" charset="0"/>
            </a:endParaRPr>
          </a:p>
          <a:p>
            <a:pPr lvl="1" algn="just">
              <a:lnSpc>
                <a:spcPct val="107000"/>
              </a:lnSpc>
              <a:spcAft>
                <a:spcPts val="800"/>
              </a:spcAft>
            </a:pPr>
            <a:r>
              <a:rPr lang="it-IT" dirty="0">
                <a:effectLst/>
                <a:latin typeface="Tahoma" panose="020B0604030504040204" pitchFamily="34" charset="0"/>
                <a:ea typeface="Arial" panose="020B0604020202020204" pitchFamily="34" charset="0"/>
              </a:rPr>
              <a:t>co. 2 “</a:t>
            </a:r>
            <a:r>
              <a:rPr lang="it-IT" i="1" u="sng" dirty="0">
                <a:effectLst/>
                <a:latin typeface="Tahoma" panose="020B0604030504040204" pitchFamily="34" charset="0"/>
                <a:ea typeface="Arial" panose="020B0604020202020204" pitchFamily="34" charset="0"/>
              </a:rPr>
              <a:t>Le norme di componente individuano espressamente le maggiorazioni di SUL</a:t>
            </a:r>
            <a:r>
              <a:rPr lang="it-IT" i="1" dirty="0">
                <a:effectLst/>
                <a:latin typeface="Tahoma" panose="020B0604030504040204" pitchFamily="34" charset="0"/>
                <a:ea typeface="Arial" panose="020B0604020202020204" pitchFamily="34" charset="0"/>
              </a:rPr>
              <a:t> - non soggette alla disciplina di cui all’art. 18 e al netto di eventuali incentivi concessi ai sensi dell’art. 21 -, </a:t>
            </a:r>
            <a:r>
              <a:rPr lang="it-IT" i="1" u="sng" dirty="0">
                <a:effectLst/>
                <a:latin typeface="Tahoma" panose="020B0604030504040204" pitchFamily="34" charset="0"/>
                <a:ea typeface="Arial" panose="020B0604020202020204" pitchFamily="34" charset="0"/>
              </a:rPr>
              <a:t>nonché i cambi di destinazione d’uso, cui si applica detto contributo</a:t>
            </a:r>
            <a:r>
              <a:rPr lang="it-IT" dirty="0">
                <a:effectLst/>
                <a:latin typeface="Tahoma" panose="020B0604030504040204" pitchFamily="34" charset="0"/>
                <a:ea typeface="Arial" panose="020B0604020202020204" pitchFamily="34" charset="0"/>
              </a:rPr>
              <a:t>”.</a:t>
            </a:r>
            <a:endParaRPr lang="it-IT" dirty="0">
              <a:effectLst/>
              <a:latin typeface="Calibri" panose="020F0502020204030204" pitchFamily="34" charset="0"/>
              <a:ea typeface="Calibri" panose="020F0502020204030204" pitchFamily="34" charset="0"/>
            </a:endParaRPr>
          </a:p>
          <a:p>
            <a:pPr algn="just">
              <a:lnSpc>
                <a:spcPct val="107000"/>
              </a:lnSpc>
              <a:spcAft>
                <a:spcPts val="800"/>
              </a:spcAft>
            </a:pPr>
            <a:endParaRPr lang="it-IT" i="1" dirty="0">
              <a:latin typeface="Tahoma" panose="020B0604030504040204" pitchFamily="34" charset="0"/>
              <a:cs typeface="Times New Roman" panose="02020603050405020304" pitchFamily="18" charset="0"/>
            </a:endParaRPr>
          </a:p>
          <a:p>
            <a:pPr algn="just">
              <a:lnSpc>
                <a:spcPct val="107000"/>
              </a:lnSpc>
              <a:spcAft>
                <a:spcPts val="800"/>
              </a:spcAft>
            </a:pPr>
            <a:r>
              <a:rPr lang="it-IT" sz="2000" dirty="0"/>
              <a:t>Ipotesi contemplate e disciplinate:</a:t>
            </a:r>
          </a:p>
          <a:p>
            <a:pPr algn="just">
              <a:lnSpc>
                <a:spcPct val="107000"/>
              </a:lnSpc>
              <a:spcAft>
                <a:spcPts val="800"/>
              </a:spcAft>
            </a:pPr>
            <a:r>
              <a:rPr lang="it-IT" sz="1800" dirty="0">
                <a:effectLst/>
                <a:latin typeface="Tahoma" panose="020B0604030504040204" pitchFamily="34" charset="0"/>
                <a:ea typeface="Arial" panose="020B0604020202020204" pitchFamily="34" charset="0"/>
              </a:rPr>
              <a:t>1) valorizzazioni immobiliari generate dalle previsioni del PRG del 2008, rispetto alla disciplina previgente:</a:t>
            </a:r>
          </a:p>
          <a:p>
            <a:pPr algn="just">
              <a:lnSpc>
                <a:spcPct val="107000"/>
              </a:lnSpc>
              <a:spcAft>
                <a:spcPts val="800"/>
              </a:spcAft>
            </a:pPr>
            <a:r>
              <a:rPr lang="it-IT" dirty="0">
                <a:latin typeface="Tahoma" panose="020B0604030504040204" pitchFamily="34" charset="0"/>
              </a:rPr>
              <a:t>2) ipotesi di applicazione di tale contributo (per aumenti SUL o cambio di destinazione d’uso) individuate espressamente (tassativamente) dalle norme di componente </a:t>
            </a:r>
            <a:endParaRPr lang="it-IT" sz="2000" dirty="0"/>
          </a:p>
          <a:p>
            <a:pPr algn="ctr">
              <a:defRPr/>
            </a:pPr>
            <a:endParaRPr lang="it-IT" sz="2000" i="1" dirty="0"/>
          </a:p>
          <a:p>
            <a:pPr algn="ctr">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Tree>
    <p:extLst>
      <p:ext uri="{BB962C8B-B14F-4D97-AF65-F5344CB8AC3E}">
        <p14:creationId xmlns:p14="http://schemas.microsoft.com/office/powerpoint/2010/main" val="331342880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34963" y="0"/>
            <a:ext cx="11328400" cy="462554"/>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Quadro normativo: testo unico edilizia</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37</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764212"/>
            <a:ext cx="11277600" cy="7443320"/>
          </a:xfrm>
          <a:prstGeom prst="rect">
            <a:avLst/>
          </a:prstGeom>
        </p:spPr>
        <p:txBody>
          <a:bodyPr>
            <a:spAutoFit/>
          </a:bodyPr>
          <a:lstStyle/>
          <a:p>
            <a:pPr algn="just">
              <a:defRPr/>
            </a:pPr>
            <a:r>
              <a:rPr lang="it-IT" sz="2000" dirty="0"/>
              <a:t>Art. 20 16 co. 4, lett. d-ter) (come da ultimo modificata ex L. 120/20)</a:t>
            </a:r>
          </a:p>
          <a:p>
            <a:pPr marL="457200" algn="just">
              <a:lnSpc>
                <a:spcPct val="107000"/>
              </a:lnSpc>
              <a:spcAft>
                <a:spcPts val="800"/>
              </a:spcAft>
            </a:pPr>
            <a:endParaRPr lang="it-IT" sz="2000" dirty="0"/>
          </a:p>
          <a:p>
            <a:pPr marL="457200" algn="just">
              <a:lnSpc>
                <a:spcPct val="107000"/>
              </a:lnSpc>
              <a:spcAft>
                <a:spcPts val="800"/>
              </a:spcAft>
            </a:pPr>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L'incidenza degli oneri di urbanizzazione primaria e secondaria è stabilita </a:t>
            </a:r>
            <a:r>
              <a:rPr lang="it-IT" sz="1800" b="1" i="1" u="sng" dirty="0">
                <a:effectLst/>
                <a:latin typeface="Tahoma" panose="020B0604030504040204" pitchFamily="34" charset="0"/>
                <a:ea typeface="Arial" panose="020B0604020202020204" pitchFamily="34" charset="0"/>
              </a:rPr>
              <a:t>con deliberazione del consiglio comunale</a:t>
            </a:r>
            <a:r>
              <a:rPr lang="it-IT" sz="1800" i="1" dirty="0">
                <a:effectLst/>
                <a:latin typeface="Tahoma" panose="020B0604030504040204" pitchFamily="34" charset="0"/>
                <a:ea typeface="Arial" panose="020B0604020202020204" pitchFamily="34" charset="0"/>
              </a:rPr>
              <a:t> in base alle tabelle parametriche che la regione definisce per classi di comuni in relazione: (…)</a:t>
            </a:r>
            <a:endParaRPr lang="it-IT" sz="1800" dirty="0">
              <a:effectLst/>
              <a:latin typeface="Calibri" panose="020F0502020204030204" pitchFamily="34" charset="0"/>
              <a:ea typeface="Calibri" panose="020F0502020204030204" pitchFamily="34" charset="0"/>
            </a:endParaRPr>
          </a:p>
          <a:p>
            <a:pPr marL="457200" algn="just">
              <a:lnSpc>
                <a:spcPct val="107000"/>
              </a:lnSpc>
              <a:spcAft>
                <a:spcPts val="800"/>
              </a:spcAft>
            </a:pPr>
            <a:r>
              <a:rPr lang="it-IT" sz="1800" i="1" dirty="0">
                <a:effectLst/>
                <a:latin typeface="Tahoma" panose="020B0604030504040204" pitchFamily="34" charset="0"/>
                <a:ea typeface="Arial" panose="020B0604020202020204" pitchFamily="34" charset="0"/>
              </a:rPr>
              <a:t>d-ter) alla valutazione del </a:t>
            </a:r>
            <a:r>
              <a:rPr lang="it-IT" sz="1800" i="1" u="sng" dirty="0">
                <a:effectLst/>
                <a:latin typeface="Tahoma" panose="020B0604030504040204" pitchFamily="34" charset="0"/>
                <a:ea typeface="Arial" panose="020B0604020202020204" pitchFamily="34" charset="0"/>
              </a:rPr>
              <a:t>maggior valore generato da interventi</a:t>
            </a:r>
            <a:r>
              <a:rPr lang="it-IT" sz="1800" i="1" dirty="0">
                <a:effectLst/>
                <a:latin typeface="Tahoma" panose="020B0604030504040204" pitchFamily="34" charset="0"/>
                <a:ea typeface="Arial" panose="020B0604020202020204" pitchFamily="34" charset="0"/>
              </a:rPr>
              <a:t> su aree o immobili </a:t>
            </a:r>
            <a:r>
              <a:rPr lang="it-IT" sz="1800" i="1" u="sng" dirty="0">
                <a:effectLst/>
                <a:latin typeface="Tahoma" panose="020B0604030504040204" pitchFamily="34" charset="0"/>
                <a:ea typeface="Arial" panose="020B0604020202020204" pitchFamily="34" charset="0"/>
              </a:rPr>
              <a:t>in variante urbanistica o in deroga</a:t>
            </a:r>
            <a:r>
              <a:rPr lang="it-IT" sz="1800" i="1" dirty="0">
                <a:effectLst/>
                <a:latin typeface="Tahoma" panose="020B0604030504040204" pitchFamily="34" charset="0"/>
                <a:ea typeface="Arial" panose="020B0604020202020204" pitchFamily="34" charset="0"/>
              </a:rPr>
              <a:t>. Tale maggior valore, calcolato dall'amministrazione comunale, è suddiviso in misura non inferiore al 50 per cento tra il comune e la parte privata ed è erogato da quest'ultima al comune stesso sotto forma di </a:t>
            </a:r>
            <a:r>
              <a:rPr lang="it-IT" sz="1800" i="1" u="sng" dirty="0">
                <a:effectLst/>
                <a:latin typeface="Tahoma" panose="020B0604030504040204" pitchFamily="34" charset="0"/>
                <a:ea typeface="Arial" panose="020B0604020202020204" pitchFamily="34" charset="0"/>
              </a:rPr>
              <a:t>contributo straordinario</a:t>
            </a:r>
            <a:r>
              <a:rPr lang="it-IT" sz="1800" i="1" dirty="0">
                <a:effectLst/>
                <a:latin typeface="Tahoma" panose="020B0604030504040204" pitchFamily="34" charset="0"/>
                <a:ea typeface="Arial" panose="020B0604020202020204" pitchFamily="34" charset="0"/>
              </a:rPr>
              <a:t>, che attesta l'interesse pubblico, in versamento finanziario, vincolato a specifico centro di costo per la realizzazione di opere pubbliche e servizi da realizzare nel contesto in cui ricade l'intervento, cessione di aree o immobili da destinare a servizi di pubblica utilità, edilizia residenziale sociale od opere pubbliche”</a:t>
            </a:r>
          </a:p>
          <a:p>
            <a:pPr marL="457200" algn="just">
              <a:lnSpc>
                <a:spcPct val="107000"/>
              </a:lnSpc>
              <a:spcAft>
                <a:spcPts val="800"/>
              </a:spcAft>
            </a:pPr>
            <a:endParaRPr lang="it-IT" i="1" dirty="0">
              <a:latin typeface="Tahoma" panose="020B0604030504040204" pitchFamily="34" charset="0"/>
              <a:ea typeface="Calibri" panose="020F0502020204030204" pitchFamily="34" charset="0"/>
            </a:endParaRPr>
          </a:p>
          <a:p>
            <a:pPr marL="457200" algn="just">
              <a:lnSpc>
                <a:spcPct val="107000"/>
              </a:lnSpc>
              <a:spcAft>
                <a:spcPts val="800"/>
              </a:spcAft>
            </a:pPr>
            <a:r>
              <a:rPr lang="it-IT" sz="1800" dirty="0">
                <a:effectLst/>
                <a:latin typeface="Tahoma" panose="020B0604030504040204" pitchFamily="34" charset="0"/>
                <a:ea typeface="Calibri" panose="020F0502020204030204" pitchFamily="34" charset="0"/>
              </a:rPr>
              <a:t>Dunque:</a:t>
            </a:r>
          </a:p>
          <a:p>
            <a:pPr marL="742950" indent="-285750" algn="just">
              <a:lnSpc>
                <a:spcPct val="107000"/>
              </a:lnSpc>
              <a:spcAft>
                <a:spcPts val="800"/>
              </a:spcAft>
              <a:buFontTx/>
              <a:buChar char="-"/>
            </a:pPr>
            <a:r>
              <a:rPr lang="it-IT" b="1" u="sng" dirty="0">
                <a:latin typeface="Tahoma" panose="020B0604030504040204" pitchFamily="34" charset="0"/>
                <a:ea typeface="Calibri" panose="020F0502020204030204" pitchFamily="34" charset="0"/>
              </a:rPr>
              <a:t>Deliberazione </a:t>
            </a:r>
            <a:r>
              <a:rPr lang="it-IT" b="1" i="1" u="sng" dirty="0">
                <a:latin typeface="Tahoma" panose="020B0604030504040204" pitchFamily="34" charset="0"/>
                <a:ea typeface="Calibri" panose="020F0502020204030204" pitchFamily="34" charset="0"/>
              </a:rPr>
              <a:t>ad hoc</a:t>
            </a:r>
            <a:r>
              <a:rPr lang="it-IT" dirty="0">
                <a:latin typeface="Tahoma" panose="020B0604030504040204" pitchFamily="34" charset="0"/>
                <a:ea typeface="Calibri" panose="020F0502020204030204" pitchFamily="34" charset="0"/>
              </a:rPr>
              <a:t>;</a:t>
            </a:r>
          </a:p>
          <a:p>
            <a:pPr marL="742950" indent="-285750" algn="just">
              <a:lnSpc>
                <a:spcPct val="107000"/>
              </a:lnSpc>
              <a:spcAft>
                <a:spcPts val="800"/>
              </a:spcAft>
              <a:buFontTx/>
              <a:buChar char="-"/>
            </a:pPr>
            <a:r>
              <a:rPr lang="it-IT" sz="1800" dirty="0">
                <a:effectLst/>
                <a:latin typeface="Tahoma" panose="020B0604030504040204" pitchFamily="34" charset="0"/>
                <a:ea typeface="Calibri" panose="020F0502020204030204" pitchFamily="34" charset="0"/>
              </a:rPr>
              <a:t>Riferimento a interventi in variante/deroga.</a:t>
            </a:r>
            <a:endParaRPr lang="it-IT" sz="1800" dirty="0">
              <a:effectLst/>
              <a:latin typeface="Calibri" panose="020F0502020204030204" pitchFamily="34" charset="0"/>
              <a:ea typeface="Calibri" panose="020F0502020204030204" pitchFamily="34" charset="0"/>
            </a:endParaRPr>
          </a:p>
          <a:p>
            <a:pPr algn="just">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Tree>
    <p:extLst>
      <p:ext uri="{BB962C8B-B14F-4D97-AF65-F5344CB8AC3E}">
        <p14:creationId xmlns:p14="http://schemas.microsoft.com/office/powerpoint/2010/main" val="35110423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34963" y="0"/>
            <a:ext cx="11328400" cy="462554"/>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CIRCOLARE DPAU</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38</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764212"/>
            <a:ext cx="11277600" cy="6494085"/>
          </a:xfrm>
          <a:prstGeom prst="rect">
            <a:avLst/>
          </a:prstGeom>
        </p:spPr>
        <p:txBody>
          <a:bodyPr>
            <a:spAutoFit/>
          </a:bodyPr>
          <a:lstStyle/>
          <a:p>
            <a:pPr algn="just">
              <a:defRPr/>
            </a:pPr>
            <a:endParaRPr lang="it-IT" sz="2000" b="1" i="1" dirty="0">
              <a:solidFill>
                <a:srgbClr val="FF0000"/>
              </a:solidFill>
            </a:endParaRPr>
          </a:p>
          <a:p>
            <a:pPr algn="just">
              <a:defRPr/>
            </a:pPr>
            <a:r>
              <a:rPr lang="it-IT" sz="2000" b="1" dirty="0"/>
              <a:t>Il versamento del CS in caso di interventi ex LR7 viene collegata a riconduzione art. 20 NTA ad art. 16 co. 4 lett. d-ter) </a:t>
            </a:r>
            <a:r>
              <a:rPr lang="it-IT" sz="2000" b="1" dirty="0" err="1"/>
              <a:t>TUEd</a:t>
            </a:r>
            <a:endParaRPr lang="it-IT" sz="2000" b="1" dirty="0"/>
          </a:p>
          <a:p>
            <a:pPr algn="just">
              <a:defRPr/>
            </a:pPr>
            <a:endParaRPr lang="it-IT" sz="2000" b="1" dirty="0"/>
          </a:p>
          <a:p>
            <a:pPr algn="just">
              <a:defRPr/>
            </a:pPr>
            <a:endParaRPr lang="it-IT" sz="2000" b="1" dirty="0"/>
          </a:p>
          <a:p>
            <a:pPr algn="just">
              <a:defRPr/>
            </a:pPr>
            <a:endParaRPr lang="it-IT" sz="2000" b="1" dirty="0"/>
          </a:p>
          <a:p>
            <a:pPr algn="just">
              <a:defRPr/>
            </a:pPr>
            <a:endParaRPr lang="it-IT" sz="2000" b="1" dirty="0"/>
          </a:p>
          <a:p>
            <a:pPr algn="just">
              <a:defRPr/>
            </a:pPr>
            <a:r>
              <a:rPr lang="it-IT" sz="2000" b="1" dirty="0"/>
              <a:t>	</a:t>
            </a:r>
            <a:r>
              <a:rPr lang="it-IT" sz="2000" dirty="0"/>
              <a:t>«</a:t>
            </a:r>
            <a:r>
              <a:rPr lang="it-IT" sz="2000" i="1" dirty="0"/>
              <a:t>norma quadro di riferimento</a:t>
            </a:r>
            <a:r>
              <a:rPr lang="it-IT" sz="2000" dirty="0"/>
              <a:t>»</a:t>
            </a:r>
          </a:p>
          <a:p>
            <a:pPr algn="just">
              <a:defRPr/>
            </a:pPr>
            <a:endParaRPr lang="it-IT" sz="2000" dirty="0"/>
          </a:p>
          <a:p>
            <a:pPr algn="just">
              <a:defRPr/>
            </a:pPr>
            <a:endParaRPr lang="it-IT" sz="2000" dirty="0"/>
          </a:p>
          <a:p>
            <a:pPr algn="just">
              <a:defRPr/>
            </a:pPr>
            <a:endParaRPr lang="it-IT" sz="2000" dirty="0"/>
          </a:p>
          <a:p>
            <a:pPr algn="just">
              <a:defRPr/>
            </a:pPr>
            <a:endParaRPr lang="it-IT" sz="2000" dirty="0"/>
          </a:p>
          <a:p>
            <a:pPr algn="just">
              <a:defRPr/>
            </a:pPr>
            <a:r>
              <a:rPr lang="it-IT" sz="1800" dirty="0">
                <a:effectLst/>
                <a:latin typeface="Tahoma" panose="020B0604030504040204" pitchFamily="34" charset="0"/>
                <a:ea typeface="Arial" panose="020B0604020202020204" pitchFamily="34" charset="0"/>
              </a:rPr>
              <a:t>“</a:t>
            </a:r>
            <a:r>
              <a:rPr lang="it-IT" sz="1800" i="1" dirty="0">
                <a:effectLst/>
                <a:latin typeface="Tahoma" panose="020B0604030504040204" pitchFamily="34" charset="0"/>
                <a:ea typeface="Arial" panose="020B0604020202020204" pitchFamily="34" charset="0"/>
              </a:rPr>
              <a:t>gli interventi proposti ai sensi dell’art. 6 della L.R. 7/2017 generanti una eventuale valorizzazione immobiliare” </a:t>
            </a:r>
            <a:r>
              <a:rPr lang="it-IT" sz="1800" dirty="0">
                <a:effectLst/>
                <a:latin typeface="Tahoma" panose="020B0604030504040204" pitchFamily="34" charset="0"/>
                <a:ea typeface="Arial" panose="020B0604020202020204" pitchFamily="34" charset="0"/>
              </a:rPr>
              <a:t>sono soggetti alla corresponsione del contributo straordinario ex art. 20 NTA PRG. </a:t>
            </a:r>
            <a:endParaRPr lang="it-IT" sz="2000" dirty="0"/>
          </a:p>
          <a:p>
            <a:pPr algn="just">
              <a:defRPr/>
            </a:pPr>
            <a:endParaRPr lang="it-IT" sz="2000" b="1" dirty="0"/>
          </a:p>
          <a:p>
            <a:pPr algn="just">
              <a:defRPr/>
            </a:pPr>
            <a:endParaRPr lang="it-IT" sz="2000" b="1" dirty="0"/>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
        <p:nvSpPr>
          <p:cNvPr id="3" name="Freccia in giù 2">
            <a:extLst>
              <a:ext uri="{FF2B5EF4-FFF2-40B4-BE49-F238E27FC236}">
                <a16:creationId xmlns:a16="http://schemas.microsoft.com/office/drawing/2014/main" id="{029757AE-9BA4-2277-AA69-B84F55EAC4A0}"/>
              </a:ext>
            </a:extLst>
          </p:cNvPr>
          <p:cNvSpPr/>
          <p:nvPr/>
        </p:nvSpPr>
        <p:spPr>
          <a:xfrm>
            <a:off x="2337848" y="1971421"/>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Freccia in giù 3">
            <a:extLst>
              <a:ext uri="{FF2B5EF4-FFF2-40B4-BE49-F238E27FC236}">
                <a16:creationId xmlns:a16="http://schemas.microsoft.com/office/drawing/2014/main" id="{12129961-5746-6A4E-D9D1-73373148819A}"/>
              </a:ext>
            </a:extLst>
          </p:cNvPr>
          <p:cNvSpPr/>
          <p:nvPr/>
        </p:nvSpPr>
        <p:spPr>
          <a:xfrm>
            <a:off x="2337848" y="3312226"/>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773977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34963" y="0"/>
            <a:ext cx="11328400" cy="462554"/>
          </a:xfrm>
        </p:spPr>
        <p:txBody>
          <a:bodyPr>
            <a:normAutofit/>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DUBBI INTERPRETATIVI SU TALE RICOSTRUZIONE</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39</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34963" y="358860"/>
            <a:ext cx="11277600" cy="9202519"/>
          </a:xfrm>
          <a:prstGeom prst="rect">
            <a:avLst/>
          </a:prstGeom>
        </p:spPr>
        <p:txBody>
          <a:bodyPr>
            <a:spAutoFit/>
          </a:bodyPr>
          <a:lstStyle/>
          <a:p>
            <a:pPr algn="just">
              <a:defRPr/>
            </a:pPr>
            <a:endParaRPr lang="it-IT" sz="2000" b="1" i="1" dirty="0">
              <a:solidFill>
                <a:srgbClr val="FF0000"/>
              </a:solidFill>
            </a:endParaRPr>
          </a:p>
          <a:p>
            <a:pPr marL="457200" indent="-457200" algn="just">
              <a:buAutoNum type="arabicParenR"/>
              <a:defRPr/>
            </a:pPr>
            <a:r>
              <a:rPr lang="it-IT" sz="2000" dirty="0"/>
              <a:t>i due CS paiono avere presupposti differenti;</a:t>
            </a:r>
          </a:p>
          <a:p>
            <a:pPr marL="457200" indent="-457200" algn="just">
              <a:buAutoNum type="arabicParenR"/>
              <a:defRPr/>
            </a:pPr>
            <a:endParaRPr lang="it-IT" sz="2000" i="1" dirty="0"/>
          </a:p>
          <a:p>
            <a:pPr marL="457200" indent="-457200" algn="just">
              <a:buAutoNum type="arabicParenR"/>
              <a:defRPr/>
            </a:pPr>
            <a:r>
              <a:rPr lang="it-IT" sz="2000" dirty="0"/>
              <a:t>Differenti presupposti regolatori:</a:t>
            </a:r>
          </a:p>
          <a:p>
            <a:pPr lvl="1" algn="just">
              <a:defRPr/>
            </a:pPr>
            <a:r>
              <a:rPr lang="it-IT" sz="2000" dirty="0"/>
              <a:t>a)	NTA occorre norma di Piano che lo preveda;</a:t>
            </a:r>
          </a:p>
          <a:p>
            <a:pPr marL="914400" lvl="1" indent="-457200" algn="just">
              <a:buAutoNum type="alphaLcParenR" startAt="2"/>
              <a:defRPr/>
            </a:pPr>
            <a:r>
              <a:rPr lang="it-IT" sz="2000" dirty="0" err="1"/>
              <a:t>TUEd</a:t>
            </a:r>
            <a:r>
              <a:rPr lang="it-IT" sz="2000" dirty="0"/>
              <a:t>: richiede delibera </a:t>
            </a:r>
            <a:r>
              <a:rPr lang="it-IT" sz="2000" i="1" dirty="0"/>
              <a:t>ad hoc</a:t>
            </a:r>
          </a:p>
          <a:p>
            <a:pPr marL="914400" lvl="1" indent="-457200" algn="just">
              <a:buAutoNum type="alphaLcParenR" startAt="2"/>
              <a:defRPr/>
            </a:pPr>
            <a:endParaRPr lang="it-IT" sz="2000" i="1" dirty="0"/>
          </a:p>
          <a:p>
            <a:pPr algn="just">
              <a:defRPr/>
            </a:pPr>
            <a:endParaRPr lang="it-IT" sz="2000" i="1" dirty="0"/>
          </a:p>
          <a:p>
            <a:pPr algn="just">
              <a:defRPr/>
            </a:pPr>
            <a:r>
              <a:rPr lang="it-IT" sz="2000" dirty="0"/>
              <a:t>3) Circa la differenza «genetica» tra i due CS si è espresso anche </a:t>
            </a:r>
            <a:r>
              <a:rPr lang="it-IT" sz="2000" dirty="0" err="1"/>
              <a:t>CdS</a:t>
            </a:r>
            <a:r>
              <a:rPr lang="it-IT" sz="2000" dirty="0"/>
              <a:t>, IV, 12.9.2018, n. 5348, secondo cui</a:t>
            </a:r>
          </a:p>
          <a:p>
            <a:pPr algn="just">
              <a:defRPr/>
            </a:pPr>
            <a:r>
              <a:rPr lang="it-IT" sz="1800" u="sng" dirty="0">
                <a:effectLst/>
                <a:latin typeface="Tahoma" panose="020B0604030504040204" pitchFamily="34" charset="0"/>
                <a:ea typeface="Arial" panose="020B0604020202020204" pitchFamily="34" charset="0"/>
              </a:rPr>
              <a:t>la disposizione che ha introdotto il c.s. di cui all’art. 16, co. 4, lett. d-ter) </a:t>
            </a:r>
            <a:r>
              <a:rPr lang="it-IT" sz="1800" u="sng" dirty="0" err="1">
                <a:effectLst/>
                <a:latin typeface="Tahoma" panose="020B0604030504040204" pitchFamily="34" charset="0"/>
                <a:ea typeface="Arial" panose="020B0604020202020204" pitchFamily="34" charset="0"/>
              </a:rPr>
              <a:t>TUEd</a:t>
            </a:r>
            <a:r>
              <a:rPr lang="it-IT" sz="1800" u="sng" dirty="0">
                <a:effectLst/>
                <a:latin typeface="Tahoma" panose="020B0604030504040204" pitchFamily="34" charset="0"/>
                <a:ea typeface="Arial" panose="020B0604020202020204" pitchFamily="34" charset="0"/>
              </a:rPr>
              <a:t> (l’art. 17 L. 164/2014) costituisce, rispetto al c.s. ex art. 20 NTA PRG, una norma del tutto autonoma</a:t>
            </a:r>
            <a:r>
              <a:rPr lang="it-IT" sz="1800" dirty="0">
                <a:effectLst/>
                <a:latin typeface="Tahoma" panose="020B0604030504040204" pitchFamily="34" charset="0"/>
                <a:ea typeface="Arial" panose="020B0604020202020204" pitchFamily="34" charset="0"/>
              </a:rPr>
              <a:t>. </a:t>
            </a:r>
          </a:p>
          <a:p>
            <a:pPr algn="just">
              <a:defRPr/>
            </a:pPr>
            <a:endParaRPr lang="it-IT" dirty="0">
              <a:latin typeface="Tahoma" panose="020B0604030504040204" pitchFamily="34" charset="0"/>
              <a:ea typeface="Arial" panose="020B0604020202020204" pitchFamily="34" charset="0"/>
            </a:endParaRPr>
          </a:p>
          <a:p>
            <a:pPr algn="just">
              <a:defRPr/>
            </a:pPr>
            <a:endParaRPr lang="it-IT" sz="1800" dirty="0">
              <a:effectLst/>
              <a:latin typeface="Tahoma" panose="020B0604030504040204" pitchFamily="34" charset="0"/>
              <a:ea typeface="Arial" panose="020B0604020202020204" pitchFamily="34" charset="0"/>
            </a:endParaRPr>
          </a:p>
          <a:p>
            <a:pPr algn="just">
              <a:defRPr/>
            </a:pPr>
            <a:r>
              <a:rPr lang="it-IT" dirty="0">
                <a:latin typeface="Tahoma" panose="020B0604030504040204" pitchFamily="34" charset="0"/>
                <a:ea typeface="Arial" panose="020B0604020202020204" pitchFamily="34" charset="0"/>
              </a:rPr>
              <a:t>4) </a:t>
            </a:r>
            <a:r>
              <a:rPr lang="it-IT" sz="1800" dirty="0">
                <a:effectLst/>
                <a:latin typeface="Tahoma" panose="020B0604030504040204" pitchFamily="34" charset="0"/>
                <a:ea typeface="Arial" panose="020B0604020202020204" pitchFamily="34" charset="0"/>
              </a:rPr>
              <a:t>quando la L.R. 7/2017 “menziona”, limitatamente al peculiare caso degli interventi ex art. 6 della medesima legge posti in essere da </a:t>
            </a:r>
            <a:r>
              <a:rPr lang="it-IT" sz="1800" i="1" dirty="0">
                <a:effectLst/>
                <a:latin typeface="Tahoma" panose="020B0604030504040204" pitchFamily="34" charset="0"/>
                <a:ea typeface="Arial" panose="020B0604020202020204" pitchFamily="34" charset="0"/>
              </a:rPr>
              <a:t>“enti gestori di edilizia residenziale pubblica volti a recuperare e rifunzionalizzare, le pertinenze o gli altri locali tecnici dismessi … </a:t>
            </a:r>
            <a:r>
              <a:rPr lang="it-IT" sz="1800" dirty="0">
                <a:effectLst/>
                <a:latin typeface="Tahoma" panose="020B0604030504040204" pitchFamily="34" charset="0"/>
                <a:ea typeface="Arial" panose="020B0604020202020204" pitchFamily="34" charset="0"/>
              </a:rPr>
              <a:t>”, il co. 4-</a:t>
            </a:r>
            <a:r>
              <a:rPr lang="it-IT" sz="1800" i="1" dirty="0">
                <a:effectLst/>
                <a:latin typeface="Tahoma" panose="020B0604030504040204" pitchFamily="34" charset="0"/>
                <a:ea typeface="Arial" panose="020B0604020202020204" pitchFamily="34" charset="0"/>
              </a:rPr>
              <a:t>bis </a:t>
            </a:r>
            <a:r>
              <a:rPr lang="it-IT" sz="1800" dirty="0">
                <a:effectLst/>
                <a:latin typeface="Tahoma" panose="020B0604030504040204" pitchFamily="34" charset="0"/>
                <a:ea typeface="Arial" panose="020B0604020202020204" pitchFamily="34" charset="0"/>
              </a:rPr>
              <a:t>del medesimo articolo prevede che “</a:t>
            </a:r>
            <a:r>
              <a:rPr lang="it-IT" sz="1800" i="1" dirty="0">
                <a:effectLst/>
                <a:latin typeface="Tahoma" panose="020B0604030504040204" pitchFamily="34" charset="0"/>
                <a:ea typeface="Arial" panose="020B0604020202020204" pitchFamily="34" charset="0"/>
              </a:rPr>
              <a:t>il contributo straordinario relativo agli interventi su aree o immobili in variante urbanistica, in deroga o cambio di destinazione d’uso, è dovuto in misura non superiore al 10 per cento del maggior valore generato dagli interventi</a:t>
            </a:r>
            <a:r>
              <a:rPr lang="it-IT" sz="1800" dirty="0">
                <a:effectLst/>
                <a:latin typeface="Tahoma" panose="020B0604030504040204" pitchFamily="34" charset="0"/>
                <a:ea typeface="Arial" panose="020B0604020202020204" pitchFamily="34" charset="0"/>
              </a:rPr>
              <a:t>”: il legislatore pare riferirsi specificamente al c.s. ex art. 16, co. 4, lett. d-ter) </a:t>
            </a:r>
            <a:r>
              <a:rPr lang="it-IT" sz="1800" dirty="0" err="1">
                <a:effectLst/>
                <a:latin typeface="Tahoma" panose="020B0604030504040204" pitchFamily="34" charset="0"/>
                <a:ea typeface="Arial" panose="020B0604020202020204" pitchFamily="34" charset="0"/>
              </a:rPr>
              <a:t>TUEd</a:t>
            </a:r>
            <a:r>
              <a:rPr lang="it-IT" sz="1800" dirty="0">
                <a:effectLst/>
                <a:latin typeface="Tahoma" panose="020B0604030504040204" pitchFamily="34" charset="0"/>
                <a:ea typeface="Arial" panose="020B0604020202020204" pitchFamily="34" charset="0"/>
              </a:rPr>
              <a:t>. </a:t>
            </a:r>
            <a:endParaRPr lang="it-IT" sz="1800" dirty="0">
              <a:effectLst/>
              <a:latin typeface="Calibri" panose="020F0502020204030204" pitchFamily="34" charset="0"/>
              <a:ea typeface="Calibri" panose="020F0502020204030204" pitchFamily="34" charset="0"/>
            </a:endParaRPr>
          </a:p>
          <a:p>
            <a:pPr algn="just">
              <a:defRPr/>
            </a:pPr>
            <a:endParaRPr lang="it-IT" sz="1800" dirty="0">
              <a:effectLst/>
              <a:latin typeface="Tahoma" panose="020B0604030504040204" pitchFamily="34" charset="0"/>
              <a:ea typeface="Arial" panose="020B0604020202020204" pitchFamily="34" charset="0"/>
            </a:endParaRPr>
          </a:p>
          <a:p>
            <a:pPr algn="just">
              <a:defRPr/>
            </a:pPr>
            <a:endParaRPr lang="it-IT" dirty="0">
              <a:latin typeface="Tahoma" panose="020B0604030504040204" pitchFamily="34" charset="0"/>
              <a:ea typeface="Calibri" panose="020F0502020204030204" pitchFamily="34" charset="0"/>
            </a:endParaRPr>
          </a:p>
          <a:p>
            <a:pPr algn="just">
              <a:defRPr/>
            </a:pPr>
            <a:endParaRPr lang="it-IT" sz="1800" dirty="0">
              <a:effectLst/>
              <a:latin typeface="Calibri" panose="020F0502020204030204" pitchFamily="34" charset="0"/>
              <a:ea typeface="Calibri" panose="020F0502020204030204" pitchFamily="34" charset="0"/>
            </a:endParaRPr>
          </a:p>
          <a:p>
            <a:pPr lvl="1" algn="just">
              <a:defRPr/>
            </a:pPr>
            <a:endParaRPr lang="it-IT" sz="2000" i="1" dirty="0"/>
          </a:p>
          <a:p>
            <a:pPr lvl="1" algn="just">
              <a:defRPr/>
            </a:pPr>
            <a:endParaRPr lang="it-IT" sz="2000" i="1" dirty="0"/>
          </a:p>
          <a:p>
            <a:pPr lvl="1" algn="just">
              <a:defRPr/>
            </a:pPr>
            <a:endParaRPr lang="it-IT" sz="2000" i="1" dirty="0"/>
          </a:p>
          <a:p>
            <a:pPr lvl="1" algn="just">
              <a:defRPr/>
            </a:pPr>
            <a:endParaRPr lang="it-IT" sz="2000" dirty="0"/>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Tree>
    <p:extLst>
      <p:ext uri="{BB962C8B-B14F-4D97-AF65-F5344CB8AC3E}">
        <p14:creationId xmlns:p14="http://schemas.microsoft.com/office/powerpoint/2010/main" val="1145614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44595-680E-288E-001E-400F70EAC63F}"/>
              </a:ext>
            </a:extLst>
          </p:cNvPr>
          <p:cNvSpPr>
            <a:spLocks noGrp="1"/>
          </p:cNvSpPr>
          <p:nvPr>
            <p:ph type="title"/>
          </p:nvPr>
        </p:nvSpPr>
        <p:spPr>
          <a:xfrm>
            <a:off x="360363" y="195262"/>
            <a:ext cx="11328400" cy="746125"/>
          </a:xfrm>
        </p:spPr>
        <p:txBody>
          <a:bodyPr/>
          <a:lstStyle/>
          <a:p>
            <a:pPr algn="ctr" eaLnBrk="1" fontAlgn="auto" hangingPunct="1">
              <a:spcAft>
                <a:spcPts val="0"/>
              </a:spcAft>
              <a:defRPr/>
            </a:pPr>
            <a:r>
              <a:rPr lang="it-IT" b="1" dirty="0">
                <a:solidFill>
                  <a:srgbClr val="FF0000"/>
                </a:solidFill>
                <a:latin typeface="Arial" pitchFamily="34" charset="0"/>
                <a:cs typeface="Arial" pitchFamily="34" charset="0"/>
              </a:rPr>
              <a:t>(a) L’assenza di poteri comunali di «esclusione»</a:t>
            </a:r>
          </a:p>
        </p:txBody>
      </p:sp>
      <p:sp>
        <p:nvSpPr>
          <p:cNvPr id="36867" name="Slide Number Placeholder 2">
            <a:extLst>
              <a:ext uri="{FF2B5EF4-FFF2-40B4-BE49-F238E27FC236}">
                <a16:creationId xmlns:a16="http://schemas.microsoft.com/office/drawing/2014/main" id="{5D22A0D1-6212-18A5-3D26-3FDCCAE69AA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E891EE-2A2D-45A5-BFF6-2EC5FB1BB924}" type="slidenum">
              <a:rPr lang="en-AU" altLang="it-IT" sz="3600">
                <a:solidFill>
                  <a:schemeClr val="accent2"/>
                </a:solidFill>
                <a:latin typeface="Gill Sans MT" panose="020B0502020104020203" pitchFamily="34" charset="0"/>
              </a:rPr>
              <a:pPr eaLnBrk="1" hangingPunct="1"/>
              <a:t>4</a:t>
            </a:fld>
            <a:endParaRPr lang="en-AU" altLang="it-IT" sz="3600">
              <a:solidFill>
                <a:schemeClr val="accent2"/>
              </a:solidFill>
              <a:latin typeface="Gill Sans MT" panose="020B0502020104020203" pitchFamily="34" charset="0"/>
            </a:endParaRPr>
          </a:p>
        </p:txBody>
      </p:sp>
      <p:sp>
        <p:nvSpPr>
          <p:cNvPr id="12292" name="Rettangolo 10">
            <a:extLst>
              <a:ext uri="{FF2B5EF4-FFF2-40B4-BE49-F238E27FC236}">
                <a16:creationId xmlns:a16="http://schemas.microsoft.com/office/drawing/2014/main" id="{369FD03A-31AB-E30C-230C-7A61C920BC1B}"/>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2293" name="Rettangolo 9">
            <a:extLst>
              <a:ext uri="{FF2B5EF4-FFF2-40B4-BE49-F238E27FC236}">
                <a16:creationId xmlns:a16="http://schemas.microsoft.com/office/drawing/2014/main" id="{352A2D07-0576-EFBF-0FB7-256079F699A6}"/>
              </a:ext>
            </a:extLst>
          </p:cNvPr>
          <p:cNvSpPr>
            <a:spLocks noChangeArrowheads="1"/>
          </p:cNvSpPr>
          <p:nvPr/>
        </p:nvSpPr>
        <p:spPr bwMode="auto">
          <a:xfrm>
            <a:off x="409575" y="1381125"/>
            <a:ext cx="1118235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3200" dirty="0"/>
          </a:p>
          <a:p>
            <a:pPr algn="just" eaLnBrk="1" hangingPunct="1"/>
            <a:endParaRPr lang="it-IT" altLang="it-IT" sz="2400" dirty="0"/>
          </a:p>
          <a:p>
            <a:pPr algn="just" eaLnBrk="1" hangingPunct="1">
              <a:buFontTx/>
              <a:buChar char="-"/>
            </a:pPr>
            <a:endParaRPr lang="it-IT" altLang="it-IT" sz="3200" b="1" dirty="0">
              <a:solidFill>
                <a:srgbClr val="FF0000"/>
              </a:solidFill>
            </a:endParaRPr>
          </a:p>
          <a:p>
            <a:pPr algn="just" eaLnBrk="1" hangingPunct="1">
              <a:buFontTx/>
              <a:buChar char="-"/>
            </a:pPr>
            <a:endParaRPr lang="it-IT" altLang="it-IT" sz="2800" b="1" dirty="0">
              <a:solidFill>
                <a:srgbClr val="FF0000"/>
              </a:solidFill>
            </a:endParaRPr>
          </a:p>
        </p:txBody>
      </p:sp>
      <p:sp>
        <p:nvSpPr>
          <p:cNvPr id="4" name="CasellaDiTesto 3">
            <a:extLst>
              <a:ext uri="{FF2B5EF4-FFF2-40B4-BE49-F238E27FC236}">
                <a16:creationId xmlns:a16="http://schemas.microsoft.com/office/drawing/2014/main" id="{14223985-1385-33AC-DF29-1359088085CC}"/>
              </a:ext>
            </a:extLst>
          </p:cNvPr>
          <p:cNvSpPr txBox="1"/>
          <p:nvPr/>
        </p:nvSpPr>
        <p:spPr>
          <a:xfrm>
            <a:off x="803437" y="1319232"/>
            <a:ext cx="10285251" cy="5078313"/>
          </a:xfrm>
          <a:prstGeom prst="rect">
            <a:avLst/>
          </a:prstGeom>
          <a:noFill/>
        </p:spPr>
        <p:txBody>
          <a:bodyPr wrap="square">
            <a:spAutoFit/>
          </a:bodyPr>
          <a:lstStyle/>
          <a:p>
            <a:r>
              <a:rPr lang="it-IT" b="1" dirty="0"/>
              <a:t>DGR Lazio – G18248 del 20/12/2019</a:t>
            </a:r>
          </a:p>
          <a:p>
            <a:r>
              <a:rPr lang="it-IT" dirty="0"/>
              <a:t>Approvazione "</a:t>
            </a:r>
            <a:r>
              <a:rPr lang="it-IT" i="1" dirty="0"/>
              <a:t>Linee Guida per la redazione delle deliberazioni e per le elaborazioni cartografiche ai fini dell'applicazione della legge regionale 18 luglio 2017, n. 7 «Disposizioni per la rigenerazione urbana e per il recupero edilizio»</a:t>
            </a:r>
            <a:r>
              <a:rPr lang="it-IT" dirty="0"/>
              <a:t>".</a:t>
            </a:r>
          </a:p>
          <a:p>
            <a:endParaRPr lang="it-IT" dirty="0"/>
          </a:p>
          <a:p>
            <a:pPr algn="just"/>
            <a:endParaRPr lang="it-IT" dirty="0"/>
          </a:p>
          <a:p>
            <a:pPr algn="just"/>
            <a:r>
              <a:rPr lang="it-IT" i="1" dirty="0"/>
              <a:t>Il primo aspetto da chiarire, al fine di consentire una corretta predisposizione delle deliberazioni, riguarda la diversità dei contenuti e delle forme che differenziano tra loro le norme e quindi gli istituti della </a:t>
            </a:r>
            <a:r>
              <a:rPr lang="it-IT" i="1" dirty="0" err="1"/>
              <a:t>l.r</a:t>
            </a:r>
            <a:r>
              <a:rPr lang="it-IT" i="1" dirty="0"/>
              <a:t>. 7/2017. Intanto, è opportuno premettere che </a:t>
            </a:r>
            <a:r>
              <a:rPr lang="it-IT" i="1" dirty="0">
                <a:solidFill>
                  <a:srgbClr val="FF0000"/>
                </a:solidFill>
              </a:rPr>
              <a:t>l’art. 6 non necessita di alcuna deliberazione comunale di recepimento della legge per trovare applicazione; gli interventi da tale norma previsti, pertanto, potranno essere attuati direttamente e senza che occorra alcuna forma di regolamentazione dell’istituto da parte del comune</a:t>
            </a:r>
            <a:r>
              <a:rPr lang="it-IT" i="1" dirty="0"/>
              <a:t>. </a:t>
            </a:r>
            <a:r>
              <a:rPr lang="it-IT" b="1" i="1" u="sng" dirty="0">
                <a:solidFill>
                  <a:srgbClr val="FF0000"/>
                </a:solidFill>
              </a:rPr>
              <a:t>La relativa disciplina è infatti interamente e compiutamente contenuta nell’art. 6 ed è ad essa sola che occorre fare riferimento </a:t>
            </a:r>
            <a:r>
              <a:rPr lang="it-IT" i="1" dirty="0"/>
              <a:t>per l’attuazione degli interventi. Le deliberazioni comunali sono invece necessarie per gli artt. 2, 3, 4 e 5.  (…)</a:t>
            </a:r>
            <a:endParaRPr lang="it-IT" dirty="0"/>
          </a:p>
          <a:p>
            <a:pPr algn="just"/>
            <a:endParaRPr lang="it-IT" i="1" dirty="0"/>
          </a:p>
          <a:p>
            <a:pPr algn="just"/>
            <a:endParaRPr lang="it-IT" i="1" dirty="0"/>
          </a:p>
          <a:p>
            <a:pPr algn="just"/>
            <a:r>
              <a:rPr lang="it-IT" dirty="0"/>
              <a:t>NO LIMITI ULTERIORI – SALVO QUANTO NON DISPOSTO DA ART. 6</a:t>
            </a:r>
          </a:p>
          <a:p>
            <a:pPr algn="just"/>
            <a:endParaRPr lang="it-IT" i="1" dirty="0"/>
          </a:p>
          <a:p>
            <a:endParaRPr lang="it-IT" dirty="0"/>
          </a:p>
        </p:txBody>
      </p:sp>
      <p:sp>
        <p:nvSpPr>
          <p:cNvPr id="3" name="Freccia circolare a destra 2">
            <a:extLst>
              <a:ext uri="{FF2B5EF4-FFF2-40B4-BE49-F238E27FC236}">
                <a16:creationId xmlns:a16="http://schemas.microsoft.com/office/drawing/2014/main" id="{4E7BA7EC-D654-191F-4310-5BD5C02D262C}"/>
              </a:ext>
            </a:extLst>
          </p:cNvPr>
          <p:cNvSpPr/>
          <p:nvPr/>
        </p:nvSpPr>
        <p:spPr>
          <a:xfrm>
            <a:off x="222154" y="4539865"/>
            <a:ext cx="557225" cy="124819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19615561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8D947-0C82-D6DA-63F4-782EFA1455AB}"/>
              </a:ext>
            </a:extLst>
          </p:cNvPr>
          <p:cNvSpPr>
            <a:spLocks noGrp="1"/>
          </p:cNvSpPr>
          <p:nvPr>
            <p:ph type="title"/>
          </p:nvPr>
        </p:nvSpPr>
        <p:spPr>
          <a:xfrm>
            <a:off x="360363" y="18087"/>
            <a:ext cx="11328400" cy="746125"/>
          </a:xfrm>
        </p:spPr>
        <p:txBody>
          <a:bodyPr>
            <a:normAutofit fontScale="90000"/>
          </a:bodyPr>
          <a:lstStyle/>
          <a:p>
            <a:pPr algn="ctr" eaLnBrk="1" fontAlgn="auto" hangingPunct="1">
              <a:spcAft>
                <a:spcPts val="0"/>
              </a:spcAft>
              <a:defRPr/>
            </a:pPr>
            <a:r>
              <a:rPr lang="it-IT" sz="2400" b="1" dirty="0">
                <a:solidFill>
                  <a:srgbClr val="FF0000"/>
                </a:solidFill>
                <a:latin typeface="Arial" pitchFamily="34" charset="0"/>
                <a:cs typeface="Arial" pitchFamily="34" charset="0"/>
              </a:rPr>
              <a:t>La Rilevanza degli atti d’obbligo IN RELAZIONE AGLI INTERVENTI EX LR7</a:t>
            </a:r>
          </a:p>
        </p:txBody>
      </p:sp>
      <p:sp>
        <p:nvSpPr>
          <p:cNvPr id="36867" name="Slide Number Placeholder 2">
            <a:extLst>
              <a:ext uri="{FF2B5EF4-FFF2-40B4-BE49-F238E27FC236}">
                <a16:creationId xmlns:a16="http://schemas.microsoft.com/office/drawing/2014/main" id="{A1907F7F-5333-D249-4805-E7BC6A74C2FB}"/>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A6DA42C4-E366-4D7F-BD54-CE15DD9B9FB7}" type="slidenum">
              <a:rPr lang="en-AU" altLang="it-IT" sz="3600">
                <a:solidFill>
                  <a:schemeClr val="accent2"/>
                </a:solidFill>
                <a:latin typeface="Gill Sans MT" panose="020B0502020104020203" pitchFamily="34" charset="0"/>
              </a:rPr>
              <a:pPr eaLnBrk="1" hangingPunct="1"/>
              <a:t>40</a:t>
            </a:fld>
            <a:endParaRPr lang="en-AU" altLang="it-IT" sz="3600">
              <a:solidFill>
                <a:schemeClr val="accent2"/>
              </a:solidFill>
              <a:latin typeface="Gill Sans MT" panose="020B0502020104020203" pitchFamily="34" charset="0"/>
            </a:endParaRPr>
          </a:p>
        </p:txBody>
      </p:sp>
      <p:sp>
        <p:nvSpPr>
          <p:cNvPr id="16388" name="Rettangolo 10">
            <a:extLst>
              <a:ext uri="{FF2B5EF4-FFF2-40B4-BE49-F238E27FC236}">
                <a16:creationId xmlns:a16="http://schemas.microsoft.com/office/drawing/2014/main" id="{BBAFFAF9-43A8-76D7-7805-E61527128402}"/>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0" name="Rettangolo 9">
            <a:extLst>
              <a:ext uri="{FF2B5EF4-FFF2-40B4-BE49-F238E27FC236}">
                <a16:creationId xmlns:a16="http://schemas.microsoft.com/office/drawing/2014/main" id="{9EBB5084-CFBF-3EE9-20CC-F8BD768527C3}"/>
              </a:ext>
            </a:extLst>
          </p:cNvPr>
          <p:cNvSpPr/>
          <p:nvPr/>
        </p:nvSpPr>
        <p:spPr>
          <a:xfrm>
            <a:off x="360363" y="938094"/>
            <a:ext cx="11277600" cy="8771632"/>
          </a:xfrm>
          <a:prstGeom prst="rect">
            <a:avLst/>
          </a:prstGeom>
        </p:spPr>
        <p:txBody>
          <a:bodyPr>
            <a:spAutoFit/>
          </a:bodyPr>
          <a:lstStyle/>
          <a:p>
            <a:pPr algn="ctr">
              <a:defRPr/>
            </a:pPr>
            <a:endParaRPr lang="it-IT" i="1" dirty="0"/>
          </a:p>
          <a:p>
            <a:pPr algn="just">
              <a:defRPr/>
            </a:pPr>
            <a:r>
              <a:rPr lang="it-IT" dirty="0"/>
              <a:t>In particolare: atti d’obbligo e interventi ex art. 6 LR 7/17, alcuni </a:t>
            </a:r>
            <a:r>
              <a:rPr lang="it-IT" i="1" dirty="0"/>
              <a:t>input </a:t>
            </a:r>
            <a:r>
              <a:rPr lang="it-IT" dirty="0"/>
              <a:t>giurisprudenziali depongono per un loro superamento «derogatorio» automatico:</a:t>
            </a:r>
          </a:p>
          <a:p>
            <a:pPr algn="just">
              <a:defRPr/>
            </a:pPr>
            <a:endParaRPr lang="it-IT" dirty="0"/>
          </a:p>
          <a:p>
            <a:pPr algn="just">
              <a:defRPr/>
            </a:pPr>
            <a:r>
              <a:rPr lang="it-IT" sz="1600" dirty="0">
                <a:effectLst/>
                <a:latin typeface="Tahoma" panose="020B0604030504040204" pitchFamily="34" charset="0"/>
                <a:ea typeface="Arial" panose="020B0604020202020204" pitchFamily="34" charset="0"/>
              </a:rPr>
              <a:t>TAR Campania, Napoli, Sez. II 19.4.2013, n. 2098.</a:t>
            </a:r>
            <a:endParaRPr lang="it-IT" sz="1600" dirty="0">
              <a:effectLst/>
              <a:latin typeface="Calibri" panose="020F0502020204030204" pitchFamily="34" charset="0"/>
              <a:ea typeface="Calibri" panose="020F0502020204030204" pitchFamily="34" charset="0"/>
            </a:endParaRPr>
          </a:p>
          <a:p>
            <a:pPr algn="just">
              <a:defRPr/>
            </a:pPr>
            <a:r>
              <a:rPr lang="it-IT" sz="1600" i="1" dirty="0">
                <a:effectLst/>
                <a:latin typeface="Tahoma" panose="020B0604030504040204" pitchFamily="34" charset="0"/>
                <a:ea typeface="Arial" panose="020B0604020202020204" pitchFamily="34" charset="0"/>
              </a:rPr>
              <a:t>«L'atto d'obbligo non è applicabile nella fattispecie in esame in quanto si fonda su una norma regolamentare (l'articolo 37, comma 12, del Regolamento Edilizio del Comune di Castello di Cisterna) da ritenersi derogata dalla disposizione di cui all'articolo 6 della legge regionale n. 15/2000, che consente il recupero abitativo dei sottotetti &lt;&lt;anche in deroga ... agli strumenti urbanistici comunali ed ai regolamenti edilizi vigenti&gt;&gt;</a:t>
            </a:r>
            <a:r>
              <a:rPr lang="it-IT" sz="1600" dirty="0">
                <a:effectLst/>
                <a:latin typeface="Tahoma" panose="020B0604030504040204" pitchFamily="34" charset="0"/>
                <a:ea typeface="Arial" panose="020B0604020202020204" pitchFamily="34" charset="0"/>
              </a:rPr>
              <a:t>”»</a:t>
            </a:r>
          </a:p>
          <a:p>
            <a:pPr algn="just">
              <a:defRPr/>
            </a:pPr>
            <a:endParaRPr lang="it-IT" sz="1600" dirty="0">
              <a:latin typeface="Tahoma" panose="020B0604030504040204" pitchFamily="34" charset="0"/>
              <a:ea typeface="Calibri" panose="020F0502020204030204" pitchFamily="34" charset="0"/>
            </a:endParaRPr>
          </a:p>
          <a:p>
            <a:pPr algn="just">
              <a:defRPr/>
            </a:pPr>
            <a:endParaRPr lang="it-IT" sz="1600" dirty="0">
              <a:effectLst/>
              <a:latin typeface="Calibri" panose="020F0502020204030204" pitchFamily="34" charset="0"/>
              <a:ea typeface="Calibri" panose="020F0502020204030204" pitchFamily="34" charset="0"/>
            </a:endParaRPr>
          </a:p>
          <a:p>
            <a:pPr algn="just">
              <a:defRPr/>
            </a:pPr>
            <a:r>
              <a:rPr lang="it-IT" dirty="0"/>
              <a:t>Altre decisioni optano per un «obbligo» di valutare lo «svincolo» in caso di intervento conforme alla normativa:</a:t>
            </a:r>
          </a:p>
          <a:p>
            <a:pPr algn="just">
              <a:defRPr/>
            </a:pPr>
            <a:r>
              <a:rPr lang="it-IT" sz="1600" dirty="0">
                <a:effectLst/>
                <a:latin typeface="Tahoma" panose="020B0604030504040204" pitchFamily="34" charset="0"/>
                <a:ea typeface="Arial" panose="020B0604020202020204" pitchFamily="34" charset="0"/>
              </a:rPr>
              <a:t>TAR Lazio, Sez. II-bis, 16.4.2021, n. 4525</a:t>
            </a:r>
            <a:endParaRPr lang="it-IT" dirty="0"/>
          </a:p>
          <a:p>
            <a:pPr algn="just">
              <a:defRPr/>
            </a:pPr>
            <a:r>
              <a:rPr lang="it-IT" sz="1600" i="1" dirty="0">
                <a:effectLst/>
                <a:latin typeface="Tahoma" panose="020B0604030504040204" pitchFamily="34" charset="0"/>
                <a:ea typeface="Arial" panose="020B0604020202020204" pitchFamily="34" charset="0"/>
              </a:rPr>
              <a:t>«Corrispondendo l’atto d’obbligo ad una precisa prescrizione urbanistica delle NTA, come illustrato ancora vigente in parte </a:t>
            </a:r>
            <a:r>
              <a:rPr lang="it-IT" sz="1600" dirty="0">
                <a:effectLst/>
                <a:latin typeface="Tahoma" panose="020B0604030504040204" pitchFamily="34" charset="0"/>
                <a:ea typeface="Arial" panose="020B0604020202020204" pitchFamily="34" charset="0"/>
              </a:rPr>
              <a:t>qua [ossia l’art. 45, co. 6, NTA]</a:t>
            </a:r>
            <a:r>
              <a:rPr lang="it-IT" sz="1600" i="1" dirty="0">
                <a:effectLst/>
                <a:latin typeface="Tahoma" panose="020B0604030504040204" pitchFamily="34" charset="0"/>
                <a:ea typeface="Arial" panose="020B0604020202020204" pitchFamily="34" charset="0"/>
              </a:rPr>
              <a:t>, nessun rilievo può evidentemente assumere il richiamo fatto dalle ricorrente alla </a:t>
            </a:r>
            <a:r>
              <a:rPr lang="it-IT" sz="1600" b="1" i="1" dirty="0">
                <a:effectLst/>
                <a:latin typeface="Tahoma" panose="020B0604030504040204" pitchFamily="34" charset="0"/>
                <a:ea typeface="Arial" panose="020B0604020202020204" pitchFamily="34" charset="0"/>
              </a:rPr>
              <a:t>circolare della Direzione DPAU del 19.09.2018</a:t>
            </a:r>
            <a:r>
              <a:rPr lang="it-IT" sz="1600" i="1" dirty="0">
                <a:effectLst/>
                <a:latin typeface="Tahoma" panose="020B0604030504040204" pitchFamily="34" charset="0"/>
                <a:ea typeface="Arial" panose="020B0604020202020204" pitchFamily="34" charset="0"/>
              </a:rPr>
              <a:t> </a:t>
            </a:r>
            <a:r>
              <a:rPr lang="it-IT" sz="1600" dirty="0">
                <a:effectLst/>
                <a:latin typeface="Tahoma" panose="020B0604030504040204" pitchFamily="34" charset="0"/>
                <a:ea typeface="Arial" panose="020B0604020202020204" pitchFamily="34" charset="0"/>
              </a:rPr>
              <a:t>[la Circolare sugli “atti d’obbligo non più necessari”, esaminata in precedenza]</a:t>
            </a:r>
            <a:r>
              <a:rPr lang="it-IT" sz="1600" i="1" dirty="0">
                <a:effectLst/>
                <a:latin typeface="Tahoma" panose="020B0604030504040204" pitchFamily="34" charset="0"/>
                <a:ea typeface="Arial" panose="020B0604020202020204" pitchFamily="34" charset="0"/>
              </a:rPr>
              <a:t>, </a:t>
            </a:r>
            <a:r>
              <a:rPr lang="it-IT" sz="1600" b="1" i="1" dirty="0">
                <a:effectLst/>
                <a:latin typeface="Tahoma" panose="020B0604030504040204" pitchFamily="34" charset="0"/>
                <a:ea typeface="Arial" panose="020B0604020202020204" pitchFamily="34" charset="0"/>
              </a:rPr>
              <a:t>che richiede, appunto, in ogni caso, per l’eventuale superamento dell’impegno assunto con l’atto d’obbligo, la conformità dell’intervento progettato alla normativa urbanistico-edilizia di riferimento, elemento mancante nell’ipotesi di specie»</a:t>
            </a:r>
            <a:endParaRPr lang="it-IT" dirty="0"/>
          </a:p>
          <a:p>
            <a:pPr algn="just">
              <a:defRPr/>
            </a:pPr>
            <a:endParaRPr lang="it-IT" sz="2000" dirty="0"/>
          </a:p>
          <a:p>
            <a:pPr algn="just">
              <a:defRPr/>
            </a:pPr>
            <a:endParaRPr lang="it-IT" sz="1800" dirty="0">
              <a:effectLst/>
              <a:latin typeface="Tahoma" panose="020B0604030504040204" pitchFamily="34" charset="0"/>
              <a:ea typeface="Calibri" panose="020F0502020204030204" pitchFamily="34" charset="0"/>
            </a:endParaRPr>
          </a:p>
          <a:p>
            <a:pPr algn="just">
              <a:defRPr/>
            </a:pPr>
            <a:endParaRPr lang="it-IT" sz="1800" dirty="0">
              <a:effectLst/>
              <a:latin typeface="Calibri" panose="020F0502020204030204" pitchFamily="34" charset="0"/>
              <a:ea typeface="Calibri" panose="020F0502020204030204" pitchFamily="34" charset="0"/>
            </a:endParaRPr>
          </a:p>
          <a:p>
            <a:pPr algn="ctr">
              <a:defRPr/>
            </a:pPr>
            <a:endParaRPr lang="it-IT" sz="2000" i="1" dirty="0"/>
          </a:p>
          <a:p>
            <a:pPr algn="ctr">
              <a:defRPr/>
            </a:pPr>
            <a:endParaRPr lang="it-IT" sz="2000" i="1" dirty="0"/>
          </a:p>
          <a:p>
            <a:pPr algn="ctr">
              <a:defRPr/>
            </a:pPr>
            <a:endParaRPr lang="it-IT" sz="2000" i="1" dirty="0"/>
          </a:p>
          <a:p>
            <a:pPr algn="ctr">
              <a:defRPr/>
            </a:pPr>
            <a:endParaRPr lang="it-IT" sz="2000" b="1" i="1" dirty="0">
              <a:solidFill>
                <a:srgbClr val="FF0000"/>
              </a:solidFill>
            </a:endParaRPr>
          </a:p>
          <a:p>
            <a:pPr algn="ctr">
              <a:defRPr/>
            </a:pPr>
            <a:endParaRPr lang="it-IT" sz="2000" b="1" i="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a:p>
            <a:pPr algn="just">
              <a:defRPr/>
            </a:pPr>
            <a:endParaRPr lang="it-IT" sz="2000" b="1" dirty="0">
              <a:solidFill>
                <a:srgbClr val="FF0000"/>
              </a:solidFill>
            </a:endParaRPr>
          </a:p>
        </p:txBody>
      </p:sp>
    </p:spTree>
    <p:extLst>
      <p:ext uri="{BB962C8B-B14F-4D97-AF65-F5344CB8AC3E}">
        <p14:creationId xmlns:p14="http://schemas.microsoft.com/office/powerpoint/2010/main" val="25534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44595-680E-288E-001E-400F70EAC63F}"/>
              </a:ext>
            </a:extLst>
          </p:cNvPr>
          <p:cNvSpPr>
            <a:spLocks noGrp="1"/>
          </p:cNvSpPr>
          <p:nvPr>
            <p:ph type="title"/>
          </p:nvPr>
        </p:nvSpPr>
        <p:spPr>
          <a:xfrm>
            <a:off x="360363" y="195262"/>
            <a:ext cx="11328400" cy="746125"/>
          </a:xfrm>
        </p:spPr>
        <p:txBody>
          <a:bodyPr/>
          <a:lstStyle/>
          <a:p>
            <a:pPr algn="ctr" eaLnBrk="1" fontAlgn="auto" hangingPunct="1">
              <a:spcAft>
                <a:spcPts val="0"/>
              </a:spcAft>
              <a:defRPr/>
            </a:pPr>
            <a:r>
              <a:rPr lang="it-IT" b="1" dirty="0">
                <a:solidFill>
                  <a:srgbClr val="FF0000"/>
                </a:solidFill>
                <a:latin typeface="Arial" pitchFamily="34" charset="0"/>
                <a:cs typeface="Arial" pitchFamily="34" charset="0"/>
              </a:rPr>
              <a:t>(a) L’assenza di poteri comunali di «esclusione»</a:t>
            </a:r>
          </a:p>
        </p:txBody>
      </p:sp>
      <p:sp>
        <p:nvSpPr>
          <p:cNvPr id="36867" name="Slide Number Placeholder 2">
            <a:extLst>
              <a:ext uri="{FF2B5EF4-FFF2-40B4-BE49-F238E27FC236}">
                <a16:creationId xmlns:a16="http://schemas.microsoft.com/office/drawing/2014/main" id="{5D22A0D1-6212-18A5-3D26-3FDCCAE69AA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E891EE-2A2D-45A5-BFF6-2EC5FB1BB924}" type="slidenum">
              <a:rPr lang="en-AU" altLang="it-IT" sz="3600">
                <a:solidFill>
                  <a:schemeClr val="accent2"/>
                </a:solidFill>
                <a:latin typeface="Gill Sans MT" panose="020B0502020104020203" pitchFamily="34" charset="0"/>
              </a:rPr>
              <a:pPr eaLnBrk="1" hangingPunct="1"/>
              <a:t>5</a:t>
            </a:fld>
            <a:endParaRPr lang="en-AU" altLang="it-IT" sz="3600">
              <a:solidFill>
                <a:schemeClr val="accent2"/>
              </a:solidFill>
              <a:latin typeface="Gill Sans MT" panose="020B0502020104020203" pitchFamily="34" charset="0"/>
            </a:endParaRPr>
          </a:p>
        </p:txBody>
      </p:sp>
      <p:sp>
        <p:nvSpPr>
          <p:cNvPr id="12292" name="Rettangolo 10">
            <a:extLst>
              <a:ext uri="{FF2B5EF4-FFF2-40B4-BE49-F238E27FC236}">
                <a16:creationId xmlns:a16="http://schemas.microsoft.com/office/drawing/2014/main" id="{369FD03A-31AB-E30C-230C-7A61C920BC1B}"/>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2293" name="Rettangolo 9">
            <a:extLst>
              <a:ext uri="{FF2B5EF4-FFF2-40B4-BE49-F238E27FC236}">
                <a16:creationId xmlns:a16="http://schemas.microsoft.com/office/drawing/2014/main" id="{352A2D07-0576-EFBF-0FB7-256079F699A6}"/>
              </a:ext>
            </a:extLst>
          </p:cNvPr>
          <p:cNvSpPr>
            <a:spLocks noChangeArrowheads="1"/>
          </p:cNvSpPr>
          <p:nvPr/>
        </p:nvSpPr>
        <p:spPr bwMode="auto">
          <a:xfrm>
            <a:off x="409575" y="1381125"/>
            <a:ext cx="1118235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3200" dirty="0"/>
          </a:p>
          <a:p>
            <a:pPr algn="just" eaLnBrk="1" hangingPunct="1"/>
            <a:endParaRPr lang="it-IT" altLang="it-IT" sz="2400" dirty="0"/>
          </a:p>
          <a:p>
            <a:pPr algn="just" eaLnBrk="1" hangingPunct="1">
              <a:buFontTx/>
              <a:buChar char="-"/>
            </a:pPr>
            <a:endParaRPr lang="it-IT" altLang="it-IT" sz="3200" b="1" dirty="0">
              <a:solidFill>
                <a:srgbClr val="FF0000"/>
              </a:solidFill>
            </a:endParaRPr>
          </a:p>
          <a:p>
            <a:pPr algn="just" eaLnBrk="1" hangingPunct="1">
              <a:buFontTx/>
              <a:buChar char="-"/>
            </a:pPr>
            <a:endParaRPr lang="it-IT" altLang="it-IT" sz="2800" b="1" dirty="0">
              <a:solidFill>
                <a:srgbClr val="FF0000"/>
              </a:solidFill>
            </a:endParaRPr>
          </a:p>
        </p:txBody>
      </p:sp>
      <p:sp>
        <p:nvSpPr>
          <p:cNvPr id="4" name="CasellaDiTesto 3">
            <a:extLst>
              <a:ext uri="{FF2B5EF4-FFF2-40B4-BE49-F238E27FC236}">
                <a16:creationId xmlns:a16="http://schemas.microsoft.com/office/drawing/2014/main" id="{14223985-1385-33AC-DF29-1359088085CC}"/>
              </a:ext>
            </a:extLst>
          </p:cNvPr>
          <p:cNvSpPr txBox="1"/>
          <p:nvPr/>
        </p:nvSpPr>
        <p:spPr>
          <a:xfrm>
            <a:off x="1428911" y="1154204"/>
            <a:ext cx="10285251" cy="1200329"/>
          </a:xfrm>
          <a:prstGeom prst="rect">
            <a:avLst/>
          </a:prstGeom>
          <a:noFill/>
        </p:spPr>
        <p:txBody>
          <a:bodyPr wrap="square">
            <a:spAutoFit/>
          </a:bodyPr>
          <a:lstStyle/>
          <a:p>
            <a:r>
              <a:rPr lang="it-IT" b="1" dirty="0"/>
              <a:t>TRA I VARI PARERI REGIONALI AL RIGUARDO: parere prot. 650137/2019</a:t>
            </a:r>
          </a:p>
          <a:p>
            <a:endParaRPr lang="it-IT" b="1" dirty="0"/>
          </a:p>
          <a:p>
            <a:endParaRPr lang="it-IT" b="1" dirty="0"/>
          </a:p>
          <a:p>
            <a:r>
              <a:rPr lang="it-IT" b="1" dirty="0"/>
              <a:t> </a:t>
            </a:r>
          </a:p>
        </p:txBody>
      </p:sp>
      <p:pic>
        <p:nvPicPr>
          <p:cNvPr id="10" name="Immagine 9">
            <a:extLst>
              <a:ext uri="{FF2B5EF4-FFF2-40B4-BE49-F238E27FC236}">
                <a16:creationId xmlns:a16="http://schemas.microsoft.com/office/drawing/2014/main" id="{5319B61F-F439-EE07-34BF-74436FCE3F4A}"/>
              </a:ext>
            </a:extLst>
          </p:cNvPr>
          <p:cNvPicPr>
            <a:picLocks noChangeAspect="1"/>
          </p:cNvPicPr>
          <p:nvPr/>
        </p:nvPicPr>
        <p:blipFill>
          <a:blip r:embed="rId2"/>
          <a:stretch>
            <a:fillRect/>
          </a:stretch>
        </p:blipFill>
        <p:spPr>
          <a:xfrm>
            <a:off x="706599" y="1919396"/>
            <a:ext cx="10885326" cy="4383052"/>
          </a:xfrm>
          <a:prstGeom prst="rect">
            <a:avLst/>
          </a:prstGeom>
        </p:spPr>
      </p:pic>
    </p:spTree>
    <p:extLst>
      <p:ext uri="{BB962C8B-B14F-4D97-AF65-F5344CB8AC3E}">
        <p14:creationId xmlns:p14="http://schemas.microsoft.com/office/powerpoint/2010/main" val="670482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44595-680E-288E-001E-400F70EAC63F}"/>
              </a:ext>
            </a:extLst>
          </p:cNvPr>
          <p:cNvSpPr>
            <a:spLocks noGrp="1"/>
          </p:cNvSpPr>
          <p:nvPr>
            <p:ph type="title"/>
          </p:nvPr>
        </p:nvSpPr>
        <p:spPr>
          <a:xfrm>
            <a:off x="263525" y="210125"/>
            <a:ext cx="11328400" cy="746125"/>
          </a:xfrm>
        </p:spPr>
        <p:txBody>
          <a:bodyPr>
            <a:normAutofit fontScale="90000"/>
          </a:bodyPr>
          <a:lstStyle/>
          <a:p>
            <a:pPr algn="ctr" eaLnBrk="1" fontAlgn="auto" hangingPunct="1">
              <a:spcAft>
                <a:spcPts val="0"/>
              </a:spcAft>
              <a:defRPr/>
            </a:pPr>
            <a:r>
              <a:rPr lang="it-IT" b="1" dirty="0">
                <a:solidFill>
                  <a:srgbClr val="FF0000"/>
                </a:solidFill>
                <a:latin typeface="Arial" pitchFamily="34" charset="0"/>
                <a:cs typeface="Arial" pitchFamily="34" charset="0"/>
              </a:rPr>
              <a:t>Roma:</a:t>
            </a:r>
            <a:br>
              <a:rPr lang="it-IT" b="1" dirty="0">
                <a:solidFill>
                  <a:srgbClr val="FF0000"/>
                </a:solidFill>
                <a:latin typeface="Arial" pitchFamily="34" charset="0"/>
                <a:cs typeface="Arial" pitchFamily="34" charset="0"/>
              </a:rPr>
            </a:br>
            <a:r>
              <a:rPr lang="it-IT" b="1" dirty="0">
                <a:solidFill>
                  <a:srgbClr val="FF0000"/>
                </a:solidFill>
                <a:latin typeface="Arial" pitchFamily="34" charset="0"/>
                <a:cs typeface="Arial" pitchFamily="34" charset="0"/>
              </a:rPr>
              <a:t>la </a:t>
            </a:r>
            <a:r>
              <a:rPr lang="it-IT" b="1" dirty="0" err="1">
                <a:solidFill>
                  <a:srgbClr val="FF0000"/>
                </a:solidFill>
                <a:latin typeface="Arial" pitchFamily="34" charset="0"/>
                <a:cs typeface="Arial" pitchFamily="34" charset="0"/>
              </a:rPr>
              <a:t>citta’</a:t>
            </a:r>
            <a:r>
              <a:rPr lang="it-IT" b="1" dirty="0">
                <a:solidFill>
                  <a:srgbClr val="FF0000"/>
                </a:solidFill>
                <a:latin typeface="Arial" pitchFamily="34" charset="0"/>
                <a:cs typeface="Arial" pitchFamily="34" charset="0"/>
              </a:rPr>
              <a:t> storica</a:t>
            </a:r>
          </a:p>
        </p:txBody>
      </p:sp>
      <p:sp>
        <p:nvSpPr>
          <p:cNvPr id="36867" name="Slide Number Placeholder 2">
            <a:extLst>
              <a:ext uri="{FF2B5EF4-FFF2-40B4-BE49-F238E27FC236}">
                <a16:creationId xmlns:a16="http://schemas.microsoft.com/office/drawing/2014/main" id="{5D22A0D1-6212-18A5-3D26-3FDCCAE69AA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E891EE-2A2D-45A5-BFF6-2EC5FB1BB924}" type="slidenum">
              <a:rPr lang="en-AU" altLang="it-IT" sz="3600">
                <a:solidFill>
                  <a:schemeClr val="accent2"/>
                </a:solidFill>
                <a:latin typeface="Gill Sans MT" panose="020B0502020104020203" pitchFamily="34" charset="0"/>
              </a:rPr>
              <a:pPr eaLnBrk="1" hangingPunct="1"/>
              <a:t>6</a:t>
            </a:fld>
            <a:endParaRPr lang="en-AU" altLang="it-IT" sz="3600">
              <a:solidFill>
                <a:schemeClr val="accent2"/>
              </a:solidFill>
              <a:latin typeface="Gill Sans MT" panose="020B0502020104020203" pitchFamily="34" charset="0"/>
            </a:endParaRPr>
          </a:p>
        </p:txBody>
      </p:sp>
      <p:sp>
        <p:nvSpPr>
          <p:cNvPr id="12292" name="Rettangolo 10">
            <a:extLst>
              <a:ext uri="{FF2B5EF4-FFF2-40B4-BE49-F238E27FC236}">
                <a16:creationId xmlns:a16="http://schemas.microsoft.com/office/drawing/2014/main" id="{369FD03A-31AB-E30C-230C-7A61C920BC1B}"/>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2293" name="Rettangolo 9">
            <a:extLst>
              <a:ext uri="{FF2B5EF4-FFF2-40B4-BE49-F238E27FC236}">
                <a16:creationId xmlns:a16="http://schemas.microsoft.com/office/drawing/2014/main" id="{352A2D07-0576-EFBF-0FB7-256079F699A6}"/>
              </a:ext>
            </a:extLst>
          </p:cNvPr>
          <p:cNvSpPr>
            <a:spLocks noChangeArrowheads="1"/>
          </p:cNvSpPr>
          <p:nvPr/>
        </p:nvSpPr>
        <p:spPr bwMode="auto">
          <a:xfrm>
            <a:off x="409575" y="1381125"/>
            <a:ext cx="1118235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3200" dirty="0"/>
          </a:p>
          <a:p>
            <a:pPr algn="just" eaLnBrk="1" hangingPunct="1"/>
            <a:endParaRPr lang="it-IT" altLang="it-IT" sz="2400" dirty="0"/>
          </a:p>
          <a:p>
            <a:pPr algn="just" eaLnBrk="1" hangingPunct="1">
              <a:buFontTx/>
              <a:buChar char="-"/>
            </a:pPr>
            <a:endParaRPr lang="it-IT" altLang="it-IT" sz="3200" b="1" dirty="0">
              <a:solidFill>
                <a:srgbClr val="FF0000"/>
              </a:solidFill>
            </a:endParaRPr>
          </a:p>
          <a:p>
            <a:pPr algn="just" eaLnBrk="1" hangingPunct="1">
              <a:buFontTx/>
              <a:buChar char="-"/>
            </a:pPr>
            <a:endParaRPr lang="it-IT" altLang="it-IT" sz="2800" b="1" dirty="0">
              <a:solidFill>
                <a:srgbClr val="FF0000"/>
              </a:solidFill>
            </a:endParaRPr>
          </a:p>
        </p:txBody>
      </p:sp>
      <p:sp>
        <p:nvSpPr>
          <p:cNvPr id="4" name="CasellaDiTesto 3">
            <a:extLst>
              <a:ext uri="{FF2B5EF4-FFF2-40B4-BE49-F238E27FC236}">
                <a16:creationId xmlns:a16="http://schemas.microsoft.com/office/drawing/2014/main" id="{14223985-1385-33AC-DF29-1359088085CC}"/>
              </a:ext>
            </a:extLst>
          </p:cNvPr>
          <p:cNvSpPr txBox="1"/>
          <p:nvPr/>
        </p:nvSpPr>
        <p:spPr>
          <a:xfrm>
            <a:off x="841889" y="1500365"/>
            <a:ext cx="10023590" cy="5355312"/>
          </a:xfrm>
          <a:prstGeom prst="rect">
            <a:avLst/>
          </a:prstGeom>
          <a:noFill/>
        </p:spPr>
        <p:txBody>
          <a:bodyPr wrap="square">
            <a:spAutoFit/>
          </a:bodyPr>
          <a:lstStyle/>
          <a:p>
            <a:pPr marL="0" indent="0" eaLnBrk="1" fontAlgn="auto" hangingPunct="1">
              <a:spcAft>
                <a:spcPts val="0"/>
              </a:spcAft>
              <a:buFont typeface="Arial" panose="020B0604020202020204" pitchFamily="34" charset="0"/>
              <a:buNone/>
              <a:defRPr/>
            </a:pPr>
            <a:r>
              <a:rPr lang="it-IT" sz="1800" dirty="0"/>
              <a:t>A)</a:t>
            </a:r>
            <a:r>
              <a:rPr lang="it-IT" dirty="0"/>
              <a:t> </a:t>
            </a:r>
            <a:r>
              <a:rPr lang="it-IT" sz="1800" dirty="0"/>
              <a:t>Le </a:t>
            </a:r>
            <a:r>
              <a:rPr lang="it-IT" sz="1800" b="1" dirty="0"/>
              <a:t>aree sottoposte a </a:t>
            </a:r>
            <a:r>
              <a:rPr lang="it-IT" sz="1800" b="1" dirty="0">
                <a:solidFill>
                  <a:srgbClr val="FF0000"/>
                </a:solidFill>
              </a:rPr>
              <a:t>vincolo di inedificabilità assoluta – salvo ipotesi di  delocalizzazione</a:t>
            </a:r>
          </a:p>
          <a:p>
            <a:pPr marL="0" indent="0" eaLnBrk="1" fontAlgn="auto" hangingPunct="1">
              <a:spcAft>
                <a:spcPts val="0"/>
              </a:spcAft>
              <a:buFont typeface="Arial" panose="020B0604020202020204" pitchFamily="34" charset="0"/>
              <a:buNone/>
              <a:defRPr/>
            </a:pPr>
            <a:endParaRPr lang="it-IT" sz="1800" dirty="0"/>
          </a:p>
          <a:p>
            <a:pPr marL="342900" indent="-342900" eaLnBrk="1" fontAlgn="auto" hangingPunct="1">
              <a:spcAft>
                <a:spcPts val="0"/>
              </a:spcAft>
              <a:buFont typeface="Arial" panose="020B0604020202020204" pitchFamily="34" charset="0"/>
              <a:buAutoNum type="alphaUcParenR" startAt="2"/>
              <a:defRPr/>
            </a:pPr>
            <a:r>
              <a:rPr lang="it-IT" dirty="0"/>
              <a:t>le </a:t>
            </a:r>
            <a:r>
              <a:rPr lang="it-IT" b="1" dirty="0">
                <a:solidFill>
                  <a:srgbClr val="FF0000"/>
                </a:solidFill>
                <a:effectLst>
                  <a:outerShdw blurRad="38100" dist="38100" dir="2700000" algn="tl">
                    <a:srgbClr val="000000">
                      <a:alpha val="43137"/>
                    </a:srgbClr>
                  </a:outerShdw>
                </a:effectLst>
              </a:rPr>
              <a:t>aree naturali protette</a:t>
            </a:r>
            <a:r>
              <a:rPr lang="it-IT" dirty="0"/>
              <a:t>,  escluso paesaggio degli insediamenti  urbani e fatto salvo quanto 	previsto da Piano area naturale 	protetta e </a:t>
            </a:r>
            <a:r>
              <a:rPr lang="it-IT" b="1" dirty="0">
                <a:solidFill>
                  <a:srgbClr val="0070C0"/>
                </a:solidFill>
              </a:rPr>
              <a:t>da L. 29/1997</a:t>
            </a:r>
          </a:p>
          <a:p>
            <a:pPr marL="342900" indent="-342900" eaLnBrk="1" fontAlgn="auto" hangingPunct="1">
              <a:spcAft>
                <a:spcPts val="0"/>
              </a:spcAft>
              <a:buFont typeface="Arial" panose="020B0604020202020204" pitchFamily="34" charset="0"/>
              <a:buAutoNum type="alphaUcParenR" startAt="2"/>
              <a:defRPr/>
            </a:pPr>
            <a:r>
              <a:rPr lang="it-IT" dirty="0">
                <a:solidFill>
                  <a:srgbClr val="FF0000"/>
                </a:solidFill>
              </a:rPr>
              <a:t>le </a:t>
            </a:r>
            <a:r>
              <a:rPr lang="it-IT" b="1" dirty="0">
                <a:solidFill>
                  <a:srgbClr val="FF0000"/>
                </a:solidFill>
                <a:effectLst>
                  <a:outerShdw blurRad="38100" dist="38100" dir="2700000" algn="tl">
                    <a:srgbClr val="000000">
                      <a:alpha val="43137"/>
                    </a:srgbClr>
                  </a:outerShdw>
                </a:effectLst>
              </a:rPr>
              <a:t>zone omogenee E</a:t>
            </a:r>
            <a:r>
              <a:rPr lang="it-IT" dirty="0"/>
              <a:t>, salvo paesaggio degli insediamenti urbani 	e paesaggio degli 	insediamenti in evoluzione dal PTPR </a:t>
            </a:r>
            <a:r>
              <a:rPr lang="it-IT" b="1" dirty="0">
                <a:solidFill>
                  <a:srgbClr val="0070C0"/>
                </a:solidFill>
              </a:rPr>
              <a:t>e da art. 	2, co. 4 L.R. 22/1997 </a:t>
            </a:r>
            <a:r>
              <a:rPr lang="it-IT" dirty="0"/>
              <a:t>– ma possibili interventi 	diretti di 	ristrutturazione o interventi di demolizione ricostruzione ex art. 6</a:t>
            </a:r>
          </a:p>
          <a:p>
            <a:pPr eaLnBrk="1" fontAlgn="auto" hangingPunct="1">
              <a:spcAft>
                <a:spcPts val="0"/>
              </a:spcAft>
              <a:defRPr/>
            </a:pPr>
            <a:endParaRPr lang="it-IT" sz="1800" dirty="0"/>
          </a:p>
          <a:p>
            <a:pPr marL="342900" indent="-342900" eaLnBrk="1" fontAlgn="auto" hangingPunct="1">
              <a:spcAft>
                <a:spcPts val="0"/>
              </a:spcAft>
              <a:buFont typeface="Arial" panose="020B0604020202020204" pitchFamily="34" charset="0"/>
              <a:buAutoNum type="alphaUcParenR" startAt="3"/>
              <a:defRPr/>
            </a:pPr>
            <a:r>
              <a:rPr lang="it-IT" dirty="0"/>
              <a:t>z</a:t>
            </a:r>
            <a:r>
              <a:rPr lang="it-IT" sz="1800" dirty="0"/>
              <a:t>one individuate come </a:t>
            </a:r>
            <a:r>
              <a:rPr lang="it-IT" sz="1800" b="1" dirty="0"/>
              <a:t>insediamenti urbani storici dal PTPR </a:t>
            </a:r>
            <a:r>
              <a:rPr lang="it-IT" sz="1800" dirty="0"/>
              <a:t>(art. 6, co. 6, LR – disposizione speciale)</a:t>
            </a:r>
          </a:p>
          <a:p>
            <a:pPr eaLnBrk="1" fontAlgn="auto" hangingPunct="1">
              <a:spcAft>
                <a:spcPts val="0"/>
              </a:spcAft>
              <a:defRPr/>
            </a:pPr>
            <a:endParaRPr lang="it-IT" dirty="0"/>
          </a:p>
          <a:p>
            <a:pPr eaLnBrk="1" fontAlgn="auto" hangingPunct="1">
              <a:spcAft>
                <a:spcPts val="0"/>
              </a:spcAft>
              <a:defRPr/>
            </a:pPr>
            <a:endParaRPr lang="it-IT" dirty="0"/>
          </a:p>
          <a:p>
            <a:pPr eaLnBrk="1" fontAlgn="auto" hangingPunct="1">
              <a:spcAft>
                <a:spcPts val="0"/>
              </a:spcAft>
              <a:defRPr/>
            </a:pPr>
            <a:endParaRPr lang="it-IT" dirty="0"/>
          </a:p>
          <a:p>
            <a:pPr algn="ctr" eaLnBrk="1" fontAlgn="auto" hangingPunct="1">
              <a:spcAft>
                <a:spcPts val="0"/>
              </a:spcAft>
              <a:defRPr/>
            </a:pPr>
            <a:r>
              <a:rPr lang="it-IT" dirty="0">
                <a:solidFill>
                  <a:srgbClr val="FF0000"/>
                </a:solidFill>
              </a:rPr>
              <a:t>LA NORMA NON FA ALCUN CENNO ALLE ZONE A </a:t>
            </a:r>
          </a:p>
          <a:p>
            <a:pPr algn="ctr" eaLnBrk="1" fontAlgn="auto" hangingPunct="1">
              <a:spcAft>
                <a:spcPts val="0"/>
              </a:spcAft>
              <a:defRPr/>
            </a:pPr>
            <a:r>
              <a:rPr lang="it-IT" dirty="0">
                <a:solidFill>
                  <a:srgbClr val="FF0000"/>
                </a:solidFill>
              </a:rPr>
              <a:t>NON ESISTE UNA PRECLUSIONE ASSOLUTA, </a:t>
            </a:r>
            <a:r>
              <a:rPr lang="it-IT" b="1" dirty="0">
                <a:solidFill>
                  <a:srgbClr val="FF0000"/>
                </a:solidFill>
              </a:rPr>
              <a:t>SALVO PER PORZIONI </a:t>
            </a:r>
          </a:p>
          <a:p>
            <a:pPr algn="ctr" eaLnBrk="1" fontAlgn="auto" hangingPunct="1">
              <a:spcAft>
                <a:spcPts val="0"/>
              </a:spcAft>
              <a:defRPr/>
            </a:pPr>
            <a:r>
              <a:rPr lang="it-IT" b="1" dirty="0">
                <a:solidFill>
                  <a:srgbClr val="FF0000"/>
                </a:solidFill>
              </a:rPr>
              <a:t>INCLUSE IN INSEDIAMENTI URBANI STORICI PTPR</a:t>
            </a:r>
          </a:p>
          <a:p>
            <a:pPr marL="342900" indent="-342900" eaLnBrk="1" fontAlgn="auto" hangingPunct="1">
              <a:spcAft>
                <a:spcPts val="0"/>
              </a:spcAft>
              <a:buFont typeface="Arial" panose="020B0604020202020204" pitchFamily="34" charset="0"/>
              <a:buAutoNum type="alphaUcParenR" startAt="3"/>
              <a:defRPr/>
            </a:pPr>
            <a:endParaRPr lang="it-IT" sz="1800" dirty="0"/>
          </a:p>
          <a:p>
            <a:pPr marL="342900" indent="-342900" eaLnBrk="1" fontAlgn="auto" hangingPunct="1">
              <a:spcAft>
                <a:spcPts val="0"/>
              </a:spcAft>
              <a:buFont typeface="Arial" panose="020B0604020202020204" pitchFamily="34" charset="0"/>
              <a:buAutoNum type="alphaUcParenR" startAt="3"/>
              <a:defRPr/>
            </a:pPr>
            <a:endParaRPr lang="it-IT" dirty="0"/>
          </a:p>
          <a:p>
            <a:pPr eaLnBrk="1" fontAlgn="auto" hangingPunct="1">
              <a:spcAft>
                <a:spcPts val="0"/>
              </a:spcAft>
              <a:defRPr/>
            </a:pPr>
            <a:endParaRPr lang="it-IT" sz="1800" dirty="0"/>
          </a:p>
        </p:txBody>
      </p:sp>
      <p:sp>
        <p:nvSpPr>
          <p:cNvPr id="3" name="Freccia in giù 2">
            <a:extLst>
              <a:ext uri="{FF2B5EF4-FFF2-40B4-BE49-F238E27FC236}">
                <a16:creationId xmlns:a16="http://schemas.microsoft.com/office/drawing/2014/main" id="{3B279BD8-C239-C612-9C93-6BC43C2776CE}"/>
              </a:ext>
            </a:extLst>
          </p:cNvPr>
          <p:cNvSpPr/>
          <p:nvPr/>
        </p:nvSpPr>
        <p:spPr>
          <a:xfrm>
            <a:off x="5611368" y="969360"/>
            <a:ext cx="484632" cy="3011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Freccia in giù 4">
            <a:extLst>
              <a:ext uri="{FF2B5EF4-FFF2-40B4-BE49-F238E27FC236}">
                <a16:creationId xmlns:a16="http://schemas.microsoft.com/office/drawing/2014/main" id="{4AE32E09-50D5-0654-0AA8-8EB20A127B8F}"/>
              </a:ext>
            </a:extLst>
          </p:cNvPr>
          <p:cNvSpPr/>
          <p:nvPr/>
        </p:nvSpPr>
        <p:spPr>
          <a:xfrm>
            <a:off x="5443092" y="4498467"/>
            <a:ext cx="561781" cy="5637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5436916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C44595-680E-288E-001E-400F70EAC63F}"/>
              </a:ext>
            </a:extLst>
          </p:cNvPr>
          <p:cNvSpPr>
            <a:spLocks noGrp="1"/>
          </p:cNvSpPr>
          <p:nvPr>
            <p:ph type="title"/>
          </p:nvPr>
        </p:nvSpPr>
        <p:spPr>
          <a:xfrm>
            <a:off x="263525" y="321558"/>
            <a:ext cx="11328400" cy="746125"/>
          </a:xfrm>
        </p:spPr>
        <p:txBody>
          <a:bodyPr>
            <a:normAutofit fontScale="90000"/>
          </a:bodyPr>
          <a:lstStyle/>
          <a:p>
            <a:pPr algn="ctr" eaLnBrk="1" fontAlgn="auto" hangingPunct="1">
              <a:spcAft>
                <a:spcPts val="0"/>
              </a:spcAft>
              <a:defRPr/>
            </a:pPr>
            <a:r>
              <a:rPr lang="it-IT" b="1" dirty="0">
                <a:solidFill>
                  <a:srgbClr val="FF0000"/>
                </a:solidFill>
                <a:latin typeface="Arial" pitchFamily="34" charset="0"/>
                <a:cs typeface="Arial" pitchFamily="34" charset="0"/>
              </a:rPr>
              <a:t>Circolare </a:t>
            </a:r>
            <a:r>
              <a:rPr lang="it-IT" b="1" dirty="0" err="1">
                <a:solidFill>
                  <a:srgbClr val="FF0000"/>
                </a:solidFill>
                <a:latin typeface="Arial" pitchFamily="34" charset="0"/>
                <a:cs typeface="Arial" pitchFamily="34" charset="0"/>
              </a:rPr>
              <a:t>dpau</a:t>
            </a:r>
            <a:r>
              <a:rPr lang="it-IT" b="1" dirty="0">
                <a:solidFill>
                  <a:srgbClr val="FF0000"/>
                </a:solidFill>
                <a:latin typeface="Arial" pitchFamily="34" charset="0"/>
                <a:cs typeface="Arial" pitchFamily="34" charset="0"/>
              </a:rPr>
              <a:t> 24.10.2021 </a:t>
            </a:r>
            <a:br>
              <a:rPr lang="it-IT" b="1" dirty="0">
                <a:solidFill>
                  <a:srgbClr val="FF0000"/>
                </a:solidFill>
                <a:latin typeface="Arial" pitchFamily="34" charset="0"/>
                <a:cs typeface="Arial" pitchFamily="34" charset="0"/>
              </a:rPr>
            </a:br>
            <a:r>
              <a:rPr lang="it-IT" b="1" i="1" dirty="0">
                <a:solidFill>
                  <a:srgbClr val="FF0000"/>
                </a:solidFill>
                <a:latin typeface="Arial" pitchFamily="34" charset="0"/>
                <a:cs typeface="Arial" pitchFamily="34" charset="0"/>
              </a:rPr>
              <a:t>interventi diretti in </a:t>
            </a:r>
            <a:r>
              <a:rPr lang="it-IT" b="1" i="1" dirty="0" err="1">
                <a:solidFill>
                  <a:srgbClr val="FF0000"/>
                </a:solidFill>
                <a:latin typeface="Arial" pitchFamily="34" charset="0"/>
                <a:cs typeface="Arial" pitchFamily="34" charset="0"/>
              </a:rPr>
              <a:t>citta’</a:t>
            </a:r>
            <a:r>
              <a:rPr lang="it-IT" b="1" i="1" dirty="0">
                <a:solidFill>
                  <a:srgbClr val="FF0000"/>
                </a:solidFill>
                <a:latin typeface="Arial" pitchFamily="34" charset="0"/>
                <a:cs typeface="Arial" pitchFamily="34" charset="0"/>
              </a:rPr>
              <a:t> storica</a:t>
            </a:r>
            <a:endParaRPr lang="it-IT" b="1" dirty="0">
              <a:solidFill>
                <a:srgbClr val="FF0000"/>
              </a:solidFill>
              <a:latin typeface="Arial" pitchFamily="34" charset="0"/>
              <a:cs typeface="Arial" pitchFamily="34" charset="0"/>
            </a:endParaRPr>
          </a:p>
        </p:txBody>
      </p:sp>
      <p:sp>
        <p:nvSpPr>
          <p:cNvPr id="36867" name="Slide Number Placeholder 2">
            <a:extLst>
              <a:ext uri="{FF2B5EF4-FFF2-40B4-BE49-F238E27FC236}">
                <a16:creationId xmlns:a16="http://schemas.microsoft.com/office/drawing/2014/main" id="{5D22A0D1-6212-18A5-3D26-3FDCCAE69AA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5E891EE-2A2D-45A5-BFF6-2EC5FB1BB924}" type="slidenum">
              <a:rPr lang="en-AU" altLang="it-IT" sz="3600">
                <a:solidFill>
                  <a:schemeClr val="accent2"/>
                </a:solidFill>
                <a:latin typeface="Gill Sans MT" panose="020B0502020104020203" pitchFamily="34" charset="0"/>
              </a:rPr>
              <a:pPr eaLnBrk="1" hangingPunct="1"/>
              <a:t>7</a:t>
            </a:fld>
            <a:endParaRPr lang="en-AU" altLang="it-IT" sz="3600">
              <a:solidFill>
                <a:schemeClr val="accent2"/>
              </a:solidFill>
              <a:latin typeface="Gill Sans MT" panose="020B0502020104020203" pitchFamily="34" charset="0"/>
            </a:endParaRPr>
          </a:p>
        </p:txBody>
      </p:sp>
      <p:sp>
        <p:nvSpPr>
          <p:cNvPr id="12292" name="Rettangolo 10">
            <a:extLst>
              <a:ext uri="{FF2B5EF4-FFF2-40B4-BE49-F238E27FC236}">
                <a16:creationId xmlns:a16="http://schemas.microsoft.com/office/drawing/2014/main" id="{369FD03A-31AB-E30C-230C-7A61C920BC1B}"/>
              </a:ext>
            </a:extLst>
          </p:cNvPr>
          <p:cNvSpPr>
            <a:spLocks noChangeArrowheads="1"/>
          </p:cNvSpPr>
          <p:nvPr/>
        </p:nvSpPr>
        <p:spPr bwMode="auto">
          <a:xfrm>
            <a:off x="477838" y="1568450"/>
            <a:ext cx="11210925"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2600" b="1">
              <a:solidFill>
                <a:schemeClr val="accent1"/>
              </a:solidFill>
              <a:latin typeface="Lato" panose="020F0502020204030203" pitchFamily="34" charset="0"/>
            </a:endParaRPr>
          </a:p>
          <a:p>
            <a:pPr algn="just" eaLnBrk="1" hangingPunct="1"/>
            <a:endParaRPr lang="it-IT" altLang="it-IT" sz="2600" b="1">
              <a:solidFill>
                <a:schemeClr val="accent1"/>
              </a:solidFill>
              <a:latin typeface="Lato" panose="020F0502020204030203" pitchFamily="34" charset="0"/>
            </a:endParaRPr>
          </a:p>
        </p:txBody>
      </p:sp>
      <p:sp>
        <p:nvSpPr>
          <p:cNvPr id="12293" name="Rettangolo 9">
            <a:extLst>
              <a:ext uri="{FF2B5EF4-FFF2-40B4-BE49-F238E27FC236}">
                <a16:creationId xmlns:a16="http://schemas.microsoft.com/office/drawing/2014/main" id="{352A2D07-0576-EFBF-0FB7-256079F699A6}"/>
              </a:ext>
            </a:extLst>
          </p:cNvPr>
          <p:cNvSpPr>
            <a:spLocks noChangeArrowheads="1"/>
          </p:cNvSpPr>
          <p:nvPr/>
        </p:nvSpPr>
        <p:spPr bwMode="auto">
          <a:xfrm>
            <a:off x="409575" y="1381125"/>
            <a:ext cx="11182350" cy="187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just" eaLnBrk="1" hangingPunct="1"/>
            <a:endParaRPr lang="it-IT" altLang="it-IT" sz="3200" dirty="0"/>
          </a:p>
          <a:p>
            <a:pPr algn="just" eaLnBrk="1" hangingPunct="1"/>
            <a:endParaRPr lang="it-IT" altLang="it-IT" sz="2400" dirty="0"/>
          </a:p>
          <a:p>
            <a:pPr algn="just" eaLnBrk="1" hangingPunct="1">
              <a:buFontTx/>
              <a:buChar char="-"/>
            </a:pPr>
            <a:endParaRPr lang="it-IT" altLang="it-IT" sz="3200" b="1" dirty="0">
              <a:solidFill>
                <a:srgbClr val="FF0000"/>
              </a:solidFill>
            </a:endParaRPr>
          </a:p>
          <a:p>
            <a:pPr algn="just" eaLnBrk="1" hangingPunct="1">
              <a:buFontTx/>
              <a:buChar char="-"/>
            </a:pPr>
            <a:endParaRPr lang="it-IT" altLang="it-IT" sz="2800" b="1" dirty="0">
              <a:solidFill>
                <a:srgbClr val="FF0000"/>
              </a:solidFill>
            </a:endParaRPr>
          </a:p>
        </p:txBody>
      </p:sp>
      <p:sp>
        <p:nvSpPr>
          <p:cNvPr id="4" name="CasellaDiTesto 3">
            <a:extLst>
              <a:ext uri="{FF2B5EF4-FFF2-40B4-BE49-F238E27FC236}">
                <a16:creationId xmlns:a16="http://schemas.microsoft.com/office/drawing/2014/main" id="{14223985-1385-33AC-DF29-1359088085CC}"/>
              </a:ext>
            </a:extLst>
          </p:cNvPr>
          <p:cNvSpPr txBox="1"/>
          <p:nvPr/>
        </p:nvSpPr>
        <p:spPr>
          <a:xfrm>
            <a:off x="841889" y="1306580"/>
            <a:ext cx="10023590" cy="5632311"/>
          </a:xfrm>
          <a:prstGeom prst="rect">
            <a:avLst/>
          </a:prstGeom>
          <a:noFill/>
        </p:spPr>
        <p:txBody>
          <a:bodyPr wrap="square">
            <a:spAutoFit/>
          </a:bodyPr>
          <a:lstStyle/>
          <a:p>
            <a:pPr marL="285750" indent="-285750" eaLnBrk="1" fontAlgn="auto" hangingPunct="1">
              <a:spcAft>
                <a:spcPts val="0"/>
              </a:spcAft>
              <a:buFont typeface="Arial" panose="020B0604020202020204" pitchFamily="34" charset="0"/>
              <a:buChar char="•"/>
              <a:defRPr/>
            </a:pPr>
            <a:r>
              <a:rPr lang="it-IT" dirty="0"/>
              <a:t>Si conferma ovviamente l’assenza di preclusioni per Città Storica – salvo porzioni in insediamenti urbani storici PTPR;</a:t>
            </a:r>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r>
              <a:rPr lang="it-IT" dirty="0"/>
              <a:t>Possibile sempre intervento diretto ex art. 6 [anche ove NTA prevedano strumenti indiretti] e in caso di DR premialità fino a +20% SUL</a:t>
            </a:r>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r>
              <a:rPr lang="it-IT" dirty="0"/>
              <a:t>Categorie di intervento, come coordinare le «definizioni» delle NTA?</a:t>
            </a:r>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marL="285750" indent="-285750" eaLnBrk="1" fontAlgn="auto" hangingPunct="1">
              <a:spcAft>
                <a:spcPts val="0"/>
              </a:spcAft>
              <a:buFont typeface="Arial" panose="020B0604020202020204" pitchFamily="34" charset="0"/>
              <a:buChar char="•"/>
              <a:defRPr/>
            </a:pPr>
            <a:endParaRPr lang="it-IT" dirty="0"/>
          </a:p>
          <a:p>
            <a:pPr eaLnBrk="1" fontAlgn="auto" hangingPunct="1">
              <a:spcAft>
                <a:spcPts val="0"/>
              </a:spcAft>
              <a:defRPr/>
            </a:pPr>
            <a:r>
              <a:rPr lang="it-IT" dirty="0"/>
              <a:t>=&gt; SI TRATTA PERALTRO DI UN TEMA «GENERALE», NON SOLO RELATIVO A RAPPORTI NTA L.R. 7/17 MA RAPPORTI NTA CON DPR 380/01 [</a:t>
            </a:r>
            <a:r>
              <a:rPr lang="it-IT" i="1" dirty="0"/>
              <a:t>non a caso dovrebbe essere tema oggetto della variante normativa in itinere]</a:t>
            </a:r>
            <a:endParaRPr lang="it-IT" dirty="0"/>
          </a:p>
          <a:p>
            <a:pPr eaLnBrk="1" fontAlgn="auto" hangingPunct="1">
              <a:spcAft>
                <a:spcPts val="0"/>
              </a:spcAft>
              <a:defRPr/>
            </a:pPr>
            <a:r>
              <a:rPr lang="it-IT" dirty="0"/>
              <a:t>	</a:t>
            </a:r>
          </a:p>
          <a:p>
            <a:pPr marL="285750" indent="-285750" eaLnBrk="1" fontAlgn="auto" hangingPunct="1">
              <a:spcAft>
                <a:spcPts val="0"/>
              </a:spcAft>
              <a:buFont typeface="Arial" panose="020B0604020202020204" pitchFamily="34" charset="0"/>
              <a:buChar char="•"/>
              <a:defRPr/>
            </a:pPr>
            <a:endParaRPr lang="it-IT" dirty="0"/>
          </a:p>
        </p:txBody>
      </p:sp>
      <p:sp>
        <p:nvSpPr>
          <p:cNvPr id="3" name="Freccia in giù 2">
            <a:extLst>
              <a:ext uri="{FF2B5EF4-FFF2-40B4-BE49-F238E27FC236}">
                <a16:creationId xmlns:a16="http://schemas.microsoft.com/office/drawing/2014/main" id="{3B279BD8-C239-C612-9C93-6BC43C2776CE}"/>
              </a:ext>
            </a:extLst>
          </p:cNvPr>
          <p:cNvSpPr/>
          <p:nvPr/>
        </p:nvSpPr>
        <p:spPr>
          <a:xfrm>
            <a:off x="5611368" y="1005381"/>
            <a:ext cx="484632" cy="3011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E38E595C-DF94-4228-1E63-24ED5671C63C}"/>
              </a:ext>
            </a:extLst>
          </p:cNvPr>
          <p:cNvPicPr>
            <a:picLocks noChangeAspect="1"/>
          </p:cNvPicPr>
          <p:nvPr/>
        </p:nvPicPr>
        <p:blipFill>
          <a:blip r:embed="rId2"/>
          <a:stretch>
            <a:fillRect/>
          </a:stretch>
        </p:blipFill>
        <p:spPr>
          <a:xfrm>
            <a:off x="1128469" y="3429309"/>
            <a:ext cx="10100233" cy="1694573"/>
          </a:xfrm>
          <a:prstGeom prst="rect">
            <a:avLst/>
          </a:prstGeom>
        </p:spPr>
      </p:pic>
    </p:spTree>
    <p:extLst>
      <p:ext uri="{BB962C8B-B14F-4D97-AF65-F5344CB8AC3E}">
        <p14:creationId xmlns:p14="http://schemas.microsoft.com/office/powerpoint/2010/main" val="3505395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BD58A-26D9-10A8-FE9D-125E86A58D1E}"/>
              </a:ext>
            </a:extLst>
          </p:cNvPr>
          <p:cNvSpPr>
            <a:spLocks noGrp="1"/>
          </p:cNvSpPr>
          <p:nvPr>
            <p:ph type="title"/>
          </p:nvPr>
        </p:nvSpPr>
        <p:spPr>
          <a:xfrm>
            <a:off x="379413" y="195262"/>
            <a:ext cx="11328400" cy="746125"/>
          </a:xfrm>
        </p:spPr>
        <p:txBody>
          <a:bodyPr/>
          <a:lstStyle/>
          <a:p>
            <a:pPr algn="ctr" eaLnBrk="1" fontAlgn="auto" hangingPunct="1">
              <a:spcAft>
                <a:spcPts val="0"/>
              </a:spcAft>
              <a:defRPr/>
            </a:pPr>
            <a:r>
              <a:rPr lang="it-IT" sz="3000" b="1" dirty="0"/>
              <a:t>La «questione» delle  </a:t>
            </a:r>
            <a:r>
              <a:rPr lang="it-IT" sz="3000" b="1" dirty="0" err="1"/>
              <a:t>finalita’</a:t>
            </a:r>
            <a:r>
              <a:rPr lang="it-IT" sz="3000" b="1" dirty="0"/>
              <a:t> ex art. 1 </a:t>
            </a:r>
          </a:p>
        </p:txBody>
      </p:sp>
      <p:sp>
        <p:nvSpPr>
          <p:cNvPr id="7171" name="Slide Number Placeholder 2">
            <a:extLst>
              <a:ext uri="{FF2B5EF4-FFF2-40B4-BE49-F238E27FC236}">
                <a16:creationId xmlns:a16="http://schemas.microsoft.com/office/drawing/2014/main" id="{DDEC4492-EFB9-811C-F466-15AF1676331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CD3CF61-813D-4A3E-AFE8-649476855225}" type="slidenum">
              <a:rPr lang="en-AU" altLang="it-IT" sz="3600">
                <a:solidFill>
                  <a:schemeClr val="accent2"/>
                </a:solidFill>
                <a:latin typeface="Gill Sans MT" panose="020B0502020104020203" pitchFamily="34" charset="0"/>
              </a:rPr>
              <a:pPr eaLnBrk="1" hangingPunct="1"/>
              <a:t>8</a:t>
            </a:fld>
            <a:endParaRPr lang="en-AU" altLang="it-IT" sz="3600">
              <a:solidFill>
                <a:schemeClr val="accent2"/>
              </a:solidFill>
              <a:latin typeface="Gill Sans MT" panose="020B0502020104020203" pitchFamily="34" charset="0"/>
            </a:endParaRPr>
          </a:p>
        </p:txBody>
      </p:sp>
      <p:sp>
        <p:nvSpPr>
          <p:cNvPr id="8196" name="Rettangolo 10">
            <a:extLst>
              <a:ext uri="{FF2B5EF4-FFF2-40B4-BE49-F238E27FC236}">
                <a16:creationId xmlns:a16="http://schemas.microsoft.com/office/drawing/2014/main" id="{89E4CD8A-8824-A1C3-8FBB-F383358A5678}"/>
              </a:ext>
            </a:extLst>
          </p:cNvPr>
          <p:cNvSpPr>
            <a:spLocks noChangeArrowheads="1"/>
          </p:cNvSpPr>
          <p:nvPr/>
        </p:nvSpPr>
        <p:spPr bwMode="auto">
          <a:xfrm>
            <a:off x="541338" y="1109319"/>
            <a:ext cx="11210925" cy="2477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spcAft>
                <a:spcPts val="600"/>
              </a:spcAft>
            </a:pPr>
            <a:r>
              <a:rPr lang="it-IT" altLang="it-IT" sz="2000" dirty="0">
                <a:solidFill>
                  <a:srgbClr val="FF0000"/>
                </a:solidFill>
              </a:rPr>
              <a:t>	</a:t>
            </a:r>
            <a:r>
              <a:rPr lang="it-IT" altLang="it-IT" sz="2000" b="1" dirty="0"/>
              <a:t>Art. 1 (Finalità e ambito di applicazione)</a:t>
            </a:r>
            <a:r>
              <a:rPr lang="it-IT" altLang="it-IT" sz="2000" b="1" dirty="0">
                <a:solidFill>
                  <a:srgbClr val="FF0000"/>
                </a:solidFill>
              </a:rPr>
              <a:t> </a:t>
            </a:r>
          </a:p>
          <a:p>
            <a:pPr eaLnBrk="1" hangingPunct="1">
              <a:spcAft>
                <a:spcPts val="600"/>
              </a:spcAft>
            </a:pPr>
            <a:r>
              <a:rPr lang="it-IT" altLang="it-IT" sz="2000" b="1" i="1" dirty="0">
                <a:solidFill>
                  <a:srgbClr val="FF0000"/>
                </a:solidFill>
              </a:rPr>
              <a:t>Versione originale</a:t>
            </a:r>
          </a:p>
          <a:p>
            <a:pPr algn="ctr" eaLnBrk="1" hangingPunct="1">
              <a:spcAft>
                <a:spcPts val="600"/>
              </a:spcAft>
            </a:pPr>
            <a:endParaRPr lang="it-IT" altLang="it-IT" sz="2000" b="1" dirty="0"/>
          </a:p>
          <a:p>
            <a:pPr algn="just" eaLnBrk="1" hangingPunct="1">
              <a:spcAft>
                <a:spcPts val="600"/>
              </a:spcAft>
              <a:buFontTx/>
              <a:buAutoNum type="arabicPeriod"/>
            </a:pPr>
            <a:r>
              <a:rPr lang="it-IT" altLang="it-IT" sz="2000" i="1" dirty="0"/>
              <a:t>La presente legge, in attuazione dell’articolo 5, comma 9, del decreto-legge 13 maggio 2011, n. 70 (….), convertito, con modifiche, dalla legge 12 luglio 2011, n. 106 e dell’articolo 2 bis del decreto del Presidente della Repubblica 6 giugno 2001, n. 380 (….), </a:t>
            </a:r>
            <a:r>
              <a:rPr lang="it-IT" altLang="it-IT" sz="2000" b="1" i="1" dirty="0">
                <a:solidFill>
                  <a:srgbClr val="FF0000"/>
                </a:solidFill>
              </a:rPr>
              <a:t>detta disposizioni finalizzate a</a:t>
            </a:r>
            <a:r>
              <a:rPr lang="it-IT" altLang="it-IT" sz="2000" i="1" dirty="0"/>
              <a:t>: (…)</a:t>
            </a:r>
          </a:p>
        </p:txBody>
      </p:sp>
      <p:sp>
        <p:nvSpPr>
          <p:cNvPr id="8197" name="Rettangolo 10">
            <a:extLst>
              <a:ext uri="{FF2B5EF4-FFF2-40B4-BE49-F238E27FC236}">
                <a16:creationId xmlns:a16="http://schemas.microsoft.com/office/drawing/2014/main" id="{02E80631-8A4D-7B8A-EF4D-247CC7836F51}"/>
              </a:ext>
            </a:extLst>
          </p:cNvPr>
          <p:cNvSpPr>
            <a:spLocks noChangeArrowheads="1"/>
          </p:cNvSpPr>
          <p:nvPr/>
        </p:nvSpPr>
        <p:spPr bwMode="auto">
          <a:xfrm>
            <a:off x="677863" y="3829050"/>
            <a:ext cx="11210925" cy="272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indent="0" algn="just" eaLnBrk="1" hangingPunct="1">
              <a:spcAft>
                <a:spcPts val="600"/>
              </a:spcAft>
            </a:pPr>
            <a:r>
              <a:rPr lang="it-IT" altLang="it-IT" b="1" i="1" dirty="0">
                <a:solidFill>
                  <a:srgbClr val="FF0000"/>
                </a:solidFill>
              </a:rPr>
              <a:t>Alinea modificata dall'articolo 5, comma 2, lettera a), della legge regionale 27 </a:t>
            </a:r>
            <a:r>
              <a:rPr lang="it-IT" altLang="it-IT" b="1" i="1" dirty="0" err="1">
                <a:solidFill>
                  <a:srgbClr val="FF0000"/>
                </a:solidFill>
              </a:rPr>
              <a:t>ffebbraio</a:t>
            </a:r>
            <a:r>
              <a:rPr lang="it-IT" altLang="it-IT" b="1" i="1" dirty="0">
                <a:solidFill>
                  <a:srgbClr val="FF0000"/>
                </a:solidFill>
              </a:rPr>
              <a:t> 2020, n. 1</a:t>
            </a:r>
          </a:p>
          <a:p>
            <a:pPr marL="0" indent="0" algn="just" eaLnBrk="1" hangingPunct="1">
              <a:spcAft>
                <a:spcPts val="600"/>
              </a:spcAft>
            </a:pPr>
            <a:endParaRPr lang="it-IT" altLang="it-IT" b="1" i="1" dirty="0">
              <a:solidFill>
                <a:srgbClr val="FF0000"/>
              </a:solidFill>
            </a:endParaRPr>
          </a:p>
          <a:p>
            <a:pPr algn="just" eaLnBrk="1" hangingPunct="1">
              <a:spcAft>
                <a:spcPts val="600"/>
              </a:spcAft>
              <a:buFontTx/>
              <a:buAutoNum type="arabicPeriod"/>
            </a:pPr>
            <a:r>
              <a:rPr lang="it-IT" altLang="it-IT" sz="2000" dirty="0"/>
              <a:t>La presente legge, in attuazione dell’articolo 5, comma 9, del decreto-legge 13 maggio 2011, n. 70 (….), convertito, con modifiche, dalla legge 12 luglio 2011, n. 106 e dell’articolo 2 bis del decreto del Presidente della Repubblica 6 giugno 2001, n. 380 (…..), </a:t>
            </a:r>
            <a:r>
              <a:rPr lang="it-IT" altLang="it-IT" sz="2000" b="1" dirty="0"/>
              <a:t>detta disposizioni finalizzate </a:t>
            </a:r>
            <a:r>
              <a:rPr lang="it-IT" altLang="it-IT" sz="2000" b="1" dirty="0">
                <a:solidFill>
                  <a:srgbClr val="FF0000"/>
                </a:solidFill>
              </a:rPr>
              <a:t>al </a:t>
            </a:r>
            <a:r>
              <a:rPr lang="it-IT" altLang="it-IT" sz="2000" b="1" u="sng" dirty="0">
                <a:solidFill>
                  <a:srgbClr val="FF0000"/>
                </a:solidFill>
              </a:rPr>
              <a:t>perseguimento, attraverso la realizzazione degli interventi previsti dalla presente legge, di una o più delle finalità sotto elencate</a:t>
            </a:r>
            <a:r>
              <a:rPr lang="it-IT" altLang="it-IT" sz="2000" b="1" dirty="0"/>
              <a:t>:</a:t>
            </a:r>
          </a:p>
          <a:p>
            <a:pPr algn="just" eaLnBrk="1" hangingPunct="1">
              <a:spcAft>
                <a:spcPts val="600"/>
              </a:spcAft>
            </a:pPr>
            <a:r>
              <a:rPr lang="it-IT" altLang="it-IT" sz="2000" b="1" dirty="0">
                <a:solidFill>
                  <a:schemeClr val="accent2"/>
                </a:solidFill>
              </a:rPr>
              <a:t>	</a:t>
            </a:r>
            <a:endParaRPr lang="it-IT" altLang="it-IT" sz="2000" b="1" i="1" dirty="0">
              <a:solidFill>
                <a:schemeClr val="accent2"/>
              </a:solidFill>
              <a:latin typeface="Lato" panose="020F0502020204030203"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B2EEC-78A5-BA6A-C514-1BE865F3DB04}"/>
              </a:ext>
            </a:extLst>
          </p:cNvPr>
          <p:cNvSpPr>
            <a:spLocks noGrp="1"/>
          </p:cNvSpPr>
          <p:nvPr>
            <p:ph type="title"/>
          </p:nvPr>
        </p:nvSpPr>
        <p:spPr>
          <a:xfrm>
            <a:off x="403225" y="280988"/>
            <a:ext cx="11328400" cy="746125"/>
          </a:xfrm>
        </p:spPr>
        <p:txBody>
          <a:bodyPr/>
          <a:lstStyle/>
          <a:p>
            <a:pPr algn="ctr" eaLnBrk="1" fontAlgn="auto" hangingPunct="1">
              <a:spcAft>
                <a:spcPts val="0"/>
              </a:spcAft>
              <a:defRPr/>
            </a:pPr>
            <a:r>
              <a:rPr lang="it-IT" sz="3000" b="1" dirty="0"/>
              <a:t>ELENCO …  </a:t>
            </a:r>
          </a:p>
        </p:txBody>
      </p:sp>
      <p:sp>
        <p:nvSpPr>
          <p:cNvPr id="7171" name="Slide Number Placeholder 2">
            <a:extLst>
              <a:ext uri="{FF2B5EF4-FFF2-40B4-BE49-F238E27FC236}">
                <a16:creationId xmlns:a16="http://schemas.microsoft.com/office/drawing/2014/main" id="{1CB8CA89-8D54-C14C-57FF-D2F8E97A2D75}"/>
              </a:ext>
            </a:extLst>
          </p:cNvPr>
          <p:cNvSpPr>
            <a:spLocks noGrp="1"/>
          </p:cNvSpPr>
          <p:nvPr>
            <p:ph type="sldNum" sz="quarter" idx="14"/>
          </p:nvPr>
        </p:nvSpPr>
        <p:spPr bwMode="auto">
          <a:ln>
            <a:miter lim="800000"/>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A0169C0-1DC8-46E1-9DD9-8C948E007354}" type="slidenum">
              <a:rPr lang="en-AU" altLang="it-IT" sz="3600">
                <a:solidFill>
                  <a:schemeClr val="accent2"/>
                </a:solidFill>
                <a:latin typeface="Gill Sans MT" panose="020B0502020104020203" pitchFamily="34" charset="0"/>
              </a:rPr>
              <a:pPr eaLnBrk="1" hangingPunct="1"/>
              <a:t>9</a:t>
            </a:fld>
            <a:endParaRPr lang="en-AU" altLang="it-IT" sz="3600">
              <a:solidFill>
                <a:schemeClr val="accent2"/>
              </a:solidFill>
              <a:latin typeface="Gill Sans MT" panose="020B0502020104020203" pitchFamily="34" charset="0"/>
            </a:endParaRPr>
          </a:p>
        </p:txBody>
      </p:sp>
      <p:sp>
        <p:nvSpPr>
          <p:cNvPr id="9220" name="Rettangolo 5">
            <a:extLst>
              <a:ext uri="{FF2B5EF4-FFF2-40B4-BE49-F238E27FC236}">
                <a16:creationId xmlns:a16="http://schemas.microsoft.com/office/drawing/2014/main" id="{CF54C8AB-38ED-38FA-74F0-EC730FE8DCD5}"/>
              </a:ext>
            </a:extLst>
          </p:cNvPr>
          <p:cNvSpPr>
            <a:spLocks noChangeArrowheads="1"/>
          </p:cNvSpPr>
          <p:nvPr/>
        </p:nvSpPr>
        <p:spPr bwMode="auto">
          <a:xfrm>
            <a:off x="171450" y="1009650"/>
            <a:ext cx="11515725"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t-IT" altLang="it-IT" sz="1600" dirty="0"/>
              <a:t>a) </a:t>
            </a:r>
            <a:r>
              <a:rPr lang="it-IT" altLang="it-IT" sz="1200" dirty="0"/>
              <a:t> </a:t>
            </a:r>
            <a:r>
              <a:rPr lang="it-IT" altLang="it-IT" sz="1400" dirty="0"/>
              <a:t>  promuovere, incentivare e realizzare, al fine di migliorare la qualità della vita dei cittadini, la rigenerazione urbana intesa in senso ampio e integrato comprendente, quindi, aspetti sociali, economici, urbanistici ed edilizi, anche per promuovere o rilanciare territori soggetti a situazioni di disagio o degrado sociali ed economici, favorendo forme di </a:t>
            </a:r>
            <a:r>
              <a:rPr lang="it-IT" altLang="it-IT" sz="1400" i="1" dirty="0"/>
              <a:t>co-housing</a:t>
            </a:r>
            <a:r>
              <a:rPr lang="it-IT" altLang="it-IT" sz="1400" dirty="0"/>
              <a:t> per la condivisione di spazi ed attività;</a:t>
            </a:r>
          </a:p>
          <a:p>
            <a:pPr eaLnBrk="1" hangingPunct="1"/>
            <a:r>
              <a:rPr lang="it-IT" altLang="it-IT" sz="1400" dirty="0"/>
              <a:t>b)    </a:t>
            </a:r>
            <a:r>
              <a:rPr lang="it-IT" altLang="it-IT" sz="1400" dirty="0">
                <a:highlight>
                  <a:srgbClr val="FFFF00"/>
                </a:highlight>
              </a:rPr>
              <a:t>incentivare la razionalizzazione del patrimonio edilizio esistente, favorire il recupero delle periferie, accompagnare i fenomeni legati alla diffusione di piccole attività commerciali, anche dedicate alla vendita dei prodotti provenienti dalla filiera corta, promuovere e agevolare la </a:t>
            </a:r>
            <a:r>
              <a:rPr lang="it-IT" altLang="it-IT" sz="1400" b="1" u="sng" dirty="0">
                <a:highlight>
                  <a:srgbClr val="FFFF00"/>
                </a:highlight>
              </a:rPr>
              <a:t>riqualificazione delle aree </a:t>
            </a:r>
            <a:r>
              <a:rPr lang="it-IT" altLang="it-IT" sz="1400" dirty="0">
                <a:highlight>
                  <a:srgbClr val="FFFF00"/>
                </a:highlight>
              </a:rPr>
              <a:t>urbane degradate e delle aree produttive, limitatamente a quanto previsto dall’articolo 4, con presenza di funzioni eterogenee e tessuti edilizi disorganici o incompiuti </a:t>
            </a:r>
            <a:r>
              <a:rPr lang="it-IT" altLang="it-IT" sz="1400" b="1" u="sng" dirty="0">
                <a:highlight>
                  <a:srgbClr val="FFFF00"/>
                </a:highlight>
              </a:rPr>
              <a:t>nonché di complessi edilizi e di edifici </a:t>
            </a:r>
            <a:r>
              <a:rPr lang="it-IT" altLang="it-IT" sz="1400" dirty="0">
                <a:highlight>
                  <a:srgbClr val="FFFF00"/>
                </a:highlight>
              </a:rPr>
              <a:t>in stato di degrado o di abbandono o</a:t>
            </a:r>
            <a:r>
              <a:rPr lang="it-IT" altLang="it-IT" sz="1400" b="1" dirty="0">
                <a:highlight>
                  <a:srgbClr val="FFFF00"/>
                </a:highlight>
              </a:rPr>
              <a:t> </a:t>
            </a:r>
            <a:r>
              <a:rPr lang="it-IT" altLang="it-IT" sz="1400" dirty="0">
                <a:highlight>
                  <a:srgbClr val="FFFF00"/>
                </a:highlight>
              </a:rPr>
              <a:t>dismessi o inutilizzati o in via di dismissione o da rilocalizzare;</a:t>
            </a:r>
          </a:p>
          <a:p>
            <a:pPr eaLnBrk="1" hangingPunct="1"/>
            <a:r>
              <a:rPr lang="it-IT" altLang="it-IT" sz="1400" dirty="0"/>
              <a:t>c)    qualificare la città esistente, limitare il consumo di suolo, aumentare le dotazioni territoriali mediante l’incremento di aree pubbliche o la realizzazione di nuove opere pubbliche ovvero il potenziamento di quelle esistenti, favorire la mobilità sostenibile, in particolare potenziando la mobilità su ferro;</a:t>
            </a:r>
          </a:p>
          <a:p>
            <a:pPr eaLnBrk="1" hangingPunct="1"/>
            <a:r>
              <a:rPr lang="it-IT" altLang="it-IT" sz="1400" dirty="0"/>
              <a:t>d)    aumentare la sicurezza dei manufatti esistenti mediante interventi di adeguamento sismico, di miglioramento sismico e di riparazione o intervento locale, tenuto conto delle norme tecniche per le costruzioni di cui al d.p.r. 380/2001 e successive modifiche e integrazioni;</a:t>
            </a:r>
          </a:p>
          <a:p>
            <a:pPr eaLnBrk="1" hangingPunct="1"/>
            <a:r>
              <a:rPr lang="it-IT" altLang="it-IT" sz="1400" dirty="0"/>
              <a:t>e)    favorire il miglioramento della qualità ambientale e architettonica dello spazio insediato, promuovendo le tecniche di bioedilizia più avanzate, assicurando più elevati livelli di efficienza energetica e lo sviluppo delle fonti rinnovabili nel rispetto della normativa vigente;</a:t>
            </a:r>
          </a:p>
          <a:p>
            <a:pPr eaLnBrk="1" hangingPunct="1"/>
            <a:r>
              <a:rPr lang="it-IT" altLang="it-IT" sz="1400" dirty="0"/>
              <a:t>f)    promuovere e tutelare l’attività agricola, il paesaggio e l’ambiente, contenere il consumo di suolo quale bene comune e risorsa non rinnovabile che esplica funzioni e produce servizi ecosistemici nonché favorire l’effettivo utilizzo agricolo attraverso il riuso o la riqualificazione, anche con la demolizione e la ricostruzione, di fabbricati esistenti utilizzando le tecniche ed i materiali tipici del paesaggio rurale; in tale contesto la Regione incentiva la riqualificazione del patrimonio edilizio esistente nelle aree agricole, promuovendo misure volte a disincentivare l’abbandono delle coltivazioni, a sostenere il recupero produttivo, la rigenerazione delle aree agricole dismesse od obsolete, il ricambio generazionale in agricoltura e lo sviluppo dell’imprenditorialità agricola giovanile;</a:t>
            </a:r>
            <a:br>
              <a:rPr lang="it-IT" altLang="it-IT" sz="1400" dirty="0"/>
            </a:br>
            <a:r>
              <a:rPr lang="it-IT" altLang="it-IT" sz="1400" dirty="0"/>
              <a:t>g)    promuovere lo sviluppo del verde urbano, l’adozione di superfici permeabili e coperture a verde pensile, la realizzazione di interventi per la regimentazione ed il recupero delle acque piovane.</a:t>
            </a:r>
          </a:p>
        </p:txBody>
      </p:sp>
    </p:spTree>
  </p:cSld>
  <p:clrMapOvr>
    <a:masterClrMapping/>
  </p:clrMapOvr>
</p:sld>
</file>

<file path=ppt/theme/theme1.xml><?xml version="1.0" encoding="utf-8"?>
<a:theme xmlns:a="http://schemas.openxmlformats.org/drawingml/2006/main" name="Dividendi">
  <a:themeElements>
    <a:clrScheme name="Satellite">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Dividendi">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i">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66F1C100-1D2B-4BEA-AD01-C4F230B3B965}"/>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ppt392F.tmp</Template>
  <TotalTime>1318</TotalTime>
  <Words>5275</Words>
  <Application>Microsoft Office PowerPoint</Application>
  <PresentationFormat>Widescreen</PresentationFormat>
  <Paragraphs>499</Paragraphs>
  <Slides>40</Slides>
  <Notes>1</Notes>
  <HiddenSlides>0</HiddenSlides>
  <MMClips>0</MMClips>
  <ScaleCrop>false</ScaleCrop>
  <HeadingPairs>
    <vt:vector size="6" baseType="variant">
      <vt:variant>
        <vt:lpstr>Caratteri utilizzati</vt:lpstr>
      </vt:variant>
      <vt:variant>
        <vt:i4>10</vt:i4>
      </vt:variant>
      <vt:variant>
        <vt:lpstr>Tema</vt:lpstr>
      </vt:variant>
      <vt:variant>
        <vt:i4>1</vt:i4>
      </vt:variant>
      <vt:variant>
        <vt:lpstr>Titoli diapositive</vt:lpstr>
      </vt:variant>
      <vt:variant>
        <vt:i4>40</vt:i4>
      </vt:variant>
    </vt:vector>
  </HeadingPairs>
  <TitlesOfParts>
    <vt:vector size="51" baseType="lpstr">
      <vt:lpstr>Arial</vt:lpstr>
      <vt:lpstr>Calibri</vt:lpstr>
      <vt:lpstr>Capitolium-RegularItalic</vt:lpstr>
      <vt:lpstr>Capitolium-RegularRoman</vt:lpstr>
      <vt:lpstr>Gill Sans MT</vt:lpstr>
      <vt:lpstr>Lato</vt:lpstr>
      <vt:lpstr>Raleway</vt:lpstr>
      <vt:lpstr>Tahoma</vt:lpstr>
      <vt:lpstr>Wingdings</vt:lpstr>
      <vt:lpstr>Wingdings 2</vt:lpstr>
      <vt:lpstr>Dividendi</vt:lpstr>
      <vt:lpstr>Presentazione standard di PowerPoint</vt:lpstr>
      <vt:lpstr>Presentazione standard di PowerPoint</vt:lpstr>
      <vt:lpstr>«CAPISALDI» CO. 1</vt:lpstr>
      <vt:lpstr>(a) L’assenza di poteri comunali di «esclusione»</vt:lpstr>
      <vt:lpstr>(a) L’assenza di poteri comunali di «esclusione»</vt:lpstr>
      <vt:lpstr>Roma: la citta’ storica</vt:lpstr>
      <vt:lpstr>Circolare dpau 24.10.2021  interventi diretti in citta’ storica</vt:lpstr>
      <vt:lpstr>La «questione» delle  finalita’ ex art. 1 </vt:lpstr>
      <vt:lpstr>ELENCO …  </vt:lpstr>
      <vt:lpstr>Il parere regionale prot. 827387 del 16.10.2019</vt:lpstr>
      <vt:lpstr>PROBLEMI OPERATIVI </vt:lpstr>
      <vt:lpstr>FINALITA’ – AMBITI SUSCETTIBILI DI INTERVENTO –  TAR LAZIO 27.12.2022, n. 17543</vt:lpstr>
      <vt:lpstr>FINALITA’ – AMBITI SUSCETTIBILI DI INTERVENTO –  TAR LAZIO 27.12.2022, n. 17543</vt:lpstr>
      <vt:lpstr>FINALITA’ – AMBITI SUSCETTIBILI DI INTERVENTO –  TAR LAZIO 27.12.2022, n. 17543</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La disciplina</vt:lpstr>
      <vt:lpstr>«filtro» - riesame/conferma esigenze tutela – stralcio cq-  valutazione compatibilità intervento</vt:lpstr>
      <vt:lpstr>il ruolo della valutazione del perseguimento delle finalità ex art. 1 lr7</vt:lpstr>
      <vt:lpstr>ASPETTI PROCEDIMENTALI</vt:lpstr>
      <vt:lpstr>Silenzio assenso</vt:lpstr>
      <vt:lpstr>CONTRIBUTO STRAORDINARIO E RIGENERAZIONE URBANA</vt:lpstr>
      <vt:lpstr>INTERVENTI EX ART. 6 LR7 E CONTRIBUTO STRAORDINARIO</vt:lpstr>
      <vt:lpstr>Quadro normativo: prg</vt:lpstr>
      <vt:lpstr>Quadro normativo: testo unico edilizia</vt:lpstr>
      <vt:lpstr>CIRCOLARE DPAU</vt:lpstr>
      <vt:lpstr>DUBBI INTERPRETATIVI SU TALE RICOSTRUZIONE</vt:lpstr>
      <vt:lpstr>La Rilevanza degli atti d’obbligo IN RELAZIONE AGLI INTERVENTI EX LR7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Avvalimento</dc:title>
  <dc:creator>Aurora Donato</dc:creator>
  <cp:lastModifiedBy>Giusy Valente</cp:lastModifiedBy>
  <cp:revision>31</cp:revision>
  <dcterms:created xsi:type="dcterms:W3CDTF">2018-03-13T16:42:46Z</dcterms:created>
  <dcterms:modified xsi:type="dcterms:W3CDTF">2023-05-09T14:43:30Z</dcterms:modified>
</cp:coreProperties>
</file>