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31"/>
  </p:notesMasterIdLst>
  <p:handoutMasterIdLst>
    <p:handoutMasterId r:id="rId32"/>
  </p:handoutMasterIdLst>
  <p:sldIdLst>
    <p:sldId id="268" r:id="rId2"/>
    <p:sldId id="308" r:id="rId3"/>
    <p:sldId id="270" r:id="rId4"/>
    <p:sldId id="288" r:id="rId5"/>
    <p:sldId id="274" r:id="rId6"/>
    <p:sldId id="271" r:id="rId7"/>
    <p:sldId id="293" r:id="rId8"/>
    <p:sldId id="276" r:id="rId9"/>
    <p:sldId id="279" r:id="rId10"/>
    <p:sldId id="305" r:id="rId11"/>
    <p:sldId id="281" r:id="rId12"/>
    <p:sldId id="280" r:id="rId13"/>
    <p:sldId id="282" r:id="rId14"/>
    <p:sldId id="284" r:id="rId15"/>
    <p:sldId id="289" r:id="rId16"/>
    <p:sldId id="285" r:id="rId17"/>
    <p:sldId id="286" r:id="rId18"/>
    <p:sldId id="287" r:id="rId19"/>
    <p:sldId id="290" r:id="rId20"/>
    <p:sldId id="304" r:id="rId21"/>
    <p:sldId id="299" r:id="rId22"/>
    <p:sldId id="296" r:id="rId23"/>
    <p:sldId id="306" r:id="rId24"/>
    <p:sldId id="300" r:id="rId25"/>
    <p:sldId id="307" r:id="rId26"/>
    <p:sldId id="295" r:id="rId27"/>
    <p:sldId id="303" r:id="rId28"/>
    <p:sldId id="297" r:id="rId29"/>
    <p:sldId id="302" r:id="rId30"/>
  </p:sldIdLst>
  <p:sldSz cx="9144000" cy="6858000" type="screen4x3"/>
  <p:notesSz cx="6797675" cy="9926638"/>
  <p:defaultTextStyle>
    <a:defPPr>
      <a:defRPr lang="it-IT"/>
    </a:defPPr>
    <a:lvl1pPr algn="l" rtl="0" eaLnBrk="0" fontAlgn="base" hangingPunct="0">
      <a:spcBef>
        <a:spcPct val="0"/>
      </a:spcBef>
      <a:spcAft>
        <a:spcPct val="0"/>
      </a:spcAft>
      <a:defRPr sz="900" kern="1200">
        <a:solidFill>
          <a:schemeClr val="bg1"/>
        </a:solidFill>
        <a:latin typeface="Arial" charset="0"/>
        <a:ea typeface="ＭＳ Ｐゴシック" pitchFamily="34" charset="-128"/>
        <a:cs typeface="+mn-cs"/>
      </a:defRPr>
    </a:lvl1pPr>
    <a:lvl2pPr marL="457200" algn="l" rtl="0" eaLnBrk="0" fontAlgn="base" hangingPunct="0">
      <a:spcBef>
        <a:spcPct val="0"/>
      </a:spcBef>
      <a:spcAft>
        <a:spcPct val="0"/>
      </a:spcAft>
      <a:defRPr sz="900" kern="1200">
        <a:solidFill>
          <a:schemeClr val="bg1"/>
        </a:solidFill>
        <a:latin typeface="Arial" charset="0"/>
        <a:ea typeface="ＭＳ Ｐゴシック" pitchFamily="34" charset="-128"/>
        <a:cs typeface="+mn-cs"/>
      </a:defRPr>
    </a:lvl2pPr>
    <a:lvl3pPr marL="914400" algn="l" rtl="0" eaLnBrk="0" fontAlgn="base" hangingPunct="0">
      <a:spcBef>
        <a:spcPct val="0"/>
      </a:spcBef>
      <a:spcAft>
        <a:spcPct val="0"/>
      </a:spcAft>
      <a:defRPr sz="900" kern="1200">
        <a:solidFill>
          <a:schemeClr val="bg1"/>
        </a:solidFill>
        <a:latin typeface="Arial" charset="0"/>
        <a:ea typeface="ＭＳ Ｐゴシック" pitchFamily="34" charset="-128"/>
        <a:cs typeface="+mn-cs"/>
      </a:defRPr>
    </a:lvl3pPr>
    <a:lvl4pPr marL="1371600" algn="l" rtl="0" eaLnBrk="0" fontAlgn="base" hangingPunct="0">
      <a:spcBef>
        <a:spcPct val="0"/>
      </a:spcBef>
      <a:spcAft>
        <a:spcPct val="0"/>
      </a:spcAft>
      <a:defRPr sz="900" kern="1200">
        <a:solidFill>
          <a:schemeClr val="bg1"/>
        </a:solidFill>
        <a:latin typeface="Arial" charset="0"/>
        <a:ea typeface="ＭＳ Ｐゴシック" pitchFamily="34" charset="-128"/>
        <a:cs typeface="+mn-cs"/>
      </a:defRPr>
    </a:lvl4pPr>
    <a:lvl5pPr marL="1828800" algn="l" rtl="0" eaLnBrk="0" fontAlgn="base" hangingPunct="0">
      <a:spcBef>
        <a:spcPct val="0"/>
      </a:spcBef>
      <a:spcAft>
        <a:spcPct val="0"/>
      </a:spcAft>
      <a:defRPr sz="900" kern="1200">
        <a:solidFill>
          <a:schemeClr val="bg1"/>
        </a:solidFill>
        <a:latin typeface="Arial" charset="0"/>
        <a:ea typeface="ＭＳ Ｐゴシック" pitchFamily="34" charset="-128"/>
        <a:cs typeface="+mn-cs"/>
      </a:defRPr>
    </a:lvl5pPr>
    <a:lvl6pPr marL="2286000" algn="l" defTabSz="914400" rtl="0" eaLnBrk="1" latinLnBrk="0" hangingPunct="1">
      <a:defRPr sz="900" kern="1200">
        <a:solidFill>
          <a:schemeClr val="bg1"/>
        </a:solidFill>
        <a:latin typeface="Arial" charset="0"/>
        <a:ea typeface="ＭＳ Ｐゴシック" pitchFamily="34" charset="-128"/>
        <a:cs typeface="+mn-cs"/>
      </a:defRPr>
    </a:lvl6pPr>
    <a:lvl7pPr marL="2743200" algn="l" defTabSz="914400" rtl="0" eaLnBrk="1" latinLnBrk="0" hangingPunct="1">
      <a:defRPr sz="900" kern="1200">
        <a:solidFill>
          <a:schemeClr val="bg1"/>
        </a:solidFill>
        <a:latin typeface="Arial" charset="0"/>
        <a:ea typeface="ＭＳ Ｐゴシック" pitchFamily="34" charset="-128"/>
        <a:cs typeface="+mn-cs"/>
      </a:defRPr>
    </a:lvl7pPr>
    <a:lvl8pPr marL="3200400" algn="l" defTabSz="914400" rtl="0" eaLnBrk="1" latinLnBrk="0" hangingPunct="1">
      <a:defRPr sz="900" kern="1200">
        <a:solidFill>
          <a:schemeClr val="bg1"/>
        </a:solidFill>
        <a:latin typeface="Arial" charset="0"/>
        <a:ea typeface="ＭＳ Ｐゴシック" pitchFamily="34" charset="-128"/>
        <a:cs typeface="+mn-cs"/>
      </a:defRPr>
    </a:lvl8pPr>
    <a:lvl9pPr marL="3657600" algn="l" defTabSz="914400" rtl="0" eaLnBrk="1" latinLnBrk="0" hangingPunct="1">
      <a:defRPr sz="900" kern="1200">
        <a:solidFill>
          <a:schemeClr val="bg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822433"/>
    <a:srgbClr val="AAC9B6"/>
    <a:srgbClr val="006778"/>
    <a:srgbClr val="830022"/>
    <a:srgbClr val="790022"/>
    <a:srgbClr val="783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01" autoAdjust="0"/>
    <p:restoredTop sz="78333" autoAdjust="0"/>
  </p:normalViewPr>
  <p:slideViewPr>
    <p:cSldViewPr>
      <p:cViewPr varScale="1">
        <p:scale>
          <a:sx n="114" d="100"/>
          <a:sy n="114" d="100"/>
        </p:scale>
        <p:origin x="2028" y="102"/>
      </p:cViewPr>
      <p:guideLst>
        <p:guide orient="horz" pos="2160"/>
        <p:guide pos="2880"/>
      </p:guideLst>
    </p:cSldViewPr>
  </p:slideViewPr>
  <p:outlineViewPr>
    <p:cViewPr>
      <p:scale>
        <a:sx n="66" d="100"/>
        <a:sy n="66"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10" d="100"/>
          <a:sy n="110" d="100"/>
        </p:scale>
        <p:origin x="-1688" y="-11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tx1"/>
                </a:solidFill>
                <a:ea typeface="ＭＳ Ｐゴシック" pitchFamily="1" charset="-128"/>
              </a:defRPr>
            </a:lvl1pPr>
          </a:lstStyle>
          <a:p>
            <a:pPr>
              <a:defRPr/>
            </a:pPr>
            <a:endParaRPr lang="it-IT"/>
          </a:p>
        </p:txBody>
      </p:sp>
      <p:sp>
        <p:nvSpPr>
          <p:cNvPr id="3075" name="Rectangle 3"/>
          <p:cNvSpPr>
            <a:spLocks noGrp="1" noChangeArrowheads="1"/>
          </p:cNvSpPr>
          <p:nvPr>
            <p:ph type="dt" sz="quarter" idx="1"/>
          </p:nvPr>
        </p:nvSpPr>
        <p:spPr bwMode="auto">
          <a:xfrm>
            <a:off x="3852016"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chemeClr val="tx1"/>
                </a:solidFill>
                <a:ea typeface="ＭＳ Ｐゴシック" pitchFamily="1" charset="-128"/>
              </a:defRPr>
            </a:lvl1pPr>
          </a:lstStyle>
          <a:p>
            <a:pPr>
              <a:defRPr/>
            </a:pPr>
            <a:endParaRPr lang="it-IT"/>
          </a:p>
        </p:txBody>
      </p:sp>
      <p:sp>
        <p:nvSpPr>
          <p:cNvPr id="3076" name="Rectangle 4"/>
          <p:cNvSpPr>
            <a:spLocks noGrp="1" noChangeArrowheads="1"/>
          </p:cNvSpPr>
          <p:nvPr>
            <p:ph type="ftr" sz="quarter" idx="2"/>
          </p:nvPr>
        </p:nvSpPr>
        <p:spPr bwMode="auto">
          <a:xfrm>
            <a:off x="0"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solidFill>
                  <a:schemeClr val="tx1"/>
                </a:solidFill>
                <a:ea typeface="ＭＳ Ｐゴシック" pitchFamily="1" charset="-128"/>
              </a:defRPr>
            </a:lvl1pPr>
          </a:lstStyle>
          <a:p>
            <a:pPr>
              <a:defRPr/>
            </a:pPr>
            <a:endParaRPr lang="it-IT"/>
          </a:p>
        </p:txBody>
      </p:sp>
      <p:sp>
        <p:nvSpPr>
          <p:cNvPr id="3077" name="Rectangle 5"/>
          <p:cNvSpPr>
            <a:spLocks noGrp="1" noChangeArrowheads="1"/>
          </p:cNvSpPr>
          <p:nvPr>
            <p:ph type="sldNum" sz="quarter" idx="3"/>
          </p:nvPr>
        </p:nvSpPr>
        <p:spPr bwMode="auto">
          <a:xfrm>
            <a:off x="3852016"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solidFill>
                  <a:schemeClr val="tx1"/>
                </a:solidFill>
                <a:ea typeface="ＭＳ Ｐゴシック" pitchFamily="1" charset="-128"/>
              </a:defRPr>
            </a:lvl1pPr>
          </a:lstStyle>
          <a:p>
            <a:pPr>
              <a:defRPr/>
            </a:pPr>
            <a:fld id="{6CD8E82C-9C02-4FF5-9DE0-E187981C56E0}" type="slidenum">
              <a:rPr lang="it-IT"/>
              <a:pPr>
                <a:defRPr/>
              </a:pPr>
              <a:t>‹N›</a:t>
            </a:fld>
            <a:endParaRPr lang="it-IT"/>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tx1"/>
                </a:solidFill>
                <a:ea typeface="ＭＳ Ｐゴシック" pitchFamily="1" charset="-128"/>
              </a:defRPr>
            </a:lvl1pPr>
          </a:lstStyle>
          <a:p>
            <a:pPr>
              <a:defRPr/>
            </a:pPr>
            <a:endParaRPr lang="it-IT"/>
          </a:p>
        </p:txBody>
      </p:sp>
      <p:sp>
        <p:nvSpPr>
          <p:cNvPr id="5123" name="Rectangle 3"/>
          <p:cNvSpPr>
            <a:spLocks noGrp="1" noChangeArrowheads="1"/>
          </p:cNvSpPr>
          <p:nvPr>
            <p:ph type="dt" idx="1"/>
          </p:nvPr>
        </p:nvSpPr>
        <p:spPr bwMode="auto">
          <a:xfrm>
            <a:off x="3852016" y="0"/>
            <a:ext cx="2945659" cy="49633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chemeClr val="tx1"/>
                </a:solidFill>
                <a:ea typeface="ＭＳ Ｐゴシック" pitchFamily="1" charset="-128"/>
              </a:defRPr>
            </a:lvl1pPr>
          </a:lstStyle>
          <a:p>
            <a:pPr>
              <a:defRPr/>
            </a:pPr>
            <a:endParaRPr lang="it-IT"/>
          </a:p>
        </p:txBody>
      </p:sp>
      <p:sp>
        <p:nvSpPr>
          <p:cNvPr id="276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06357" y="4715153"/>
            <a:ext cx="4984962" cy="44669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noProof="0"/>
              <a:t>Fare clic per modificare gli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5126" name="Rectangle 6"/>
          <p:cNvSpPr>
            <a:spLocks noGrp="1" noChangeArrowheads="1"/>
          </p:cNvSpPr>
          <p:nvPr>
            <p:ph type="ftr" sz="quarter" idx="4"/>
          </p:nvPr>
        </p:nvSpPr>
        <p:spPr bwMode="auto">
          <a:xfrm>
            <a:off x="0"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solidFill>
                  <a:schemeClr val="tx1"/>
                </a:solidFill>
                <a:ea typeface="ＭＳ Ｐゴシック" pitchFamily="1" charset="-128"/>
              </a:defRPr>
            </a:lvl1pPr>
          </a:lstStyle>
          <a:p>
            <a:pPr>
              <a:defRPr/>
            </a:pPr>
            <a:endParaRPr lang="it-IT"/>
          </a:p>
        </p:txBody>
      </p:sp>
      <p:sp>
        <p:nvSpPr>
          <p:cNvPr id="5127" name="Rectangle 7"/>
          <p:cNvSpPr>
            <a:spLocks noGrp="1" noChangeArrowheads="1"/>
          </p:cNvSpPr>
          <p:nvPr>
            <p:ph type="sldNum" sz="quarter" idx="5"/>
          </p:nvPr>
        </p:nvSpPr>
        <p:spPr bwMode="auto">
          <a:xfrm>
            <a:off x="3852016" y="9430306"/>
            <a:ext cx="2945659" cy="49633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solidFill>
                  <a:schemeClr val="tx1"/>
                </a:solidFill>
                <a:ea typeface="ＭＳ Ｐゴシック" pitchFamily="1" charset="-128"/>
              </a:defRPr>
            </a:lvl1pPr>
          </a:lstStyle>
          <a:p>
            <a:pPr>
              <a:defRPr/>
            </a:pPr>
            <a:fld id="{B0FD0E0B-CFBF-4F8A-A9D3-2589E3318143}"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E1592D1D-6EA8-4215-B715-02F25EF22227}" type="slidenum">
              <a:rPr lang="it-IT" altLang="it-IT" smtClean="0">
                <a:ea typeface="ＭＳ Ｐゴシック" pitchFamily="34" charset="-128"/>
              </a:rPr>
              <a:pPr/>
              <a:t>1</a:t>
            </a:fld>
            <a:endParaRPr lang="it-IT" altLang="it-IT">
              <a:ea typeface="ＭＳ Ｐゴシック" pitchFamily="34" charset="-128"/>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D15FDAE6-B348-4F4A-9FAA-66C0EA6ABF24}" type="slidenum">
              <a:rPr lang="it-IT" altLang="it-IT" smtClean="0">
                <a:ea typeface="ＭＳ Ｐゴシック" pitchFamily="34" charset="-128"/>
              </a:rPr>
              <a:pPr/>
              <a:t>11</a:t>
            </a:fld>
            <a:endParaRPr lang="it-IT" altLang="it-IT">
              <a:ea typeface="ＭＳ Ｐゴシック" pitchFamily="34" charset="-128"/>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FF6DD721-71DA-4003-A00A-FD074FD964E9}" type="slidenum">
              <a:rPr lang="it-IT" altLang="it-IT" smtClean="0">
                <a:ea typeface="ＭＳ Ｐゴシック" pitchFamily="34" charset="-128"/>
              </a:rPr>
              <a:pPr/>
              <a:t>12</a:t>
            </a:fld>
            <a:endParaRPr lang="it-IT" altLang="it-IT">
              <a:ea typeface="ＭＳ Ｐゴシック" pitchFamily="34" charset="-128"/>
            </a:endParaRPr>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90AFE613-2D24-4E89-96E6-99E31DA4C91E}" type="slidenum">
              <a:rPr lang="it-IT" altLang="it-IT" smtClean="0">
                <a:ea typeface="ＭＳ Ｐゴシック" pitchFamily="34" charset="-128"/>
              </a:rPr>
              <a:pPr/>
              <a:t>13</a:t>
            </a:fld>
            <a:endParaRPr lang="it-IT" altLang="it-IT">
              <a:ea typeface="ＭＳ Ｐゴシック" pitchFamily="34" charset="-128"/>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8CD5BAF8-6179-4021-AD37-BD127676B7C3}" type="slidenum">
              <a:rPr lang="it-IT" altLang="it-IT" smtClean="0">
                <a:ea typeface="ＭＳ Ｐゴシック" pitchFamily="34" charset="-128"/>
              </a:rPr>
              <a:pPr/>
              <a:t>14</a:t>
            </a:fld>
            <a:endParaRPr lang="it-IT" altLang="it-IT">
              <a:ea typeface="ＭＳ Ｐゴシック" pitchFamily="34" charset="-128"/>
            </a:endParaRPr>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6FAA6871-080E-4707-8488-B1163658C10B}" type="slidenum">
              <a:rPr lang="it-IT" altLang="it-IT" smtClean="0">
                <a:ea typeface="ＭＳ Ｐゴシック" pitchFamily="34" charset="-128"/>
              </a:rPr>
              <a:pPr/>
              <a:t>15</a:t>
            </a:fld>
            <a:endParaRPr lang="it-IT" altLang="it-IT">
              <a:ea typeface="ＭＳ Ｐゴシック" pitchFamily="34" charset="-128"/>
            </a:endParaRPr>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F155947A-A935-45DD-BC20-39E906F80745}" type="slidenum">
              <a:rPr lang="it-IT" altLang="it-IT" smtClean="0">
                <a:ea typeface="ＭＳ Ｐゴシック" pitchFamily="34" charset="-128"/>
              </a:rPr>
              <a:pPr/>
              <a:t>16</a:t>
            </a:fld>
            <a:endParaRPr lang="it-IT" altLang="it-IT">
              <a:ea typeface="ＭＳ Ｐゴシック" pitchFamily="34" charset="-128"/>
            </a:endParaRPr>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64682422-C1FD-4D94-9CA7-32B822D35DAD}" type="slidenum">
              <a:rPr lang="it-IT" altLang="it-IT" smtClean="0">
                <a:ea typeface="ＭＳ Ｐゴシック" pitchFamily="34" charset="-128"/>
              </a:rPr>
              <a:pPr/>
              <a:t>17</a:t>
            </a:fld>
            <a:endParaRPr lang="it-IT" altLang="it-IT">
              <a:ea typeface="ＭＳ Ｐゴシック" pitchFamily="34" charset="-128"/>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0172AD36-EC7D-49D4-A16B-AE706CC56C37}" type="slidenum">
              <a:rPr lang="it-IT" altLang="it-IT" smtClean="0">
                <a:ea typeface="ＭＳ Ｐゴシック" pitchFamily="34" charset="-128"/>
              </a:rPr>
              <a:pPr/>
              <a:t>18</a:t>
            </a:fld>
            <a:endParaRPr lang="it-IT" altLang="it-IT">
              <a:ea typeface="ＭＳ Ｐゴシック" pitchFamily="34" charset="-128"/>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25D32A1F-F6BB-4C4B-937A-BA8B868CA162}" type="slidenum">
              <a:rPr lang="it-IT" altLang="it-IT" smtClean="0">
                <a:ea typeface="ＭＳ Ｐゴシック" pitchFamily="34" charset="-128"/>
              </a:rPr>
              <a:pPr/>
              <a:t>19</a:t>
            </a:fld>
            <a:endParaRPr lang="it-IT" altLang="it-IT">
              <a:ea typeface="ＭＳ Ｐゴシック" pitchFamily="34" charset="-128"/>
            </a:endParaRPr>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p:spPr>
        <p:txBody>
          <a:bodyPr/>
          <a:lstStyle/>
          <a:p>
            <a:fld id="{012E3187-5117-4CF4-8B30-665D87B11E52}" type="slidenum">
              <a:rPr lang="it-IT" altLang="it-IT" smtClean="0">
                <a:ea typeface="ＭＳ Ｐゴシック" pitchFamily="34" charset="-128"/>
              </a:rPr>
              <a:pPr/>
              <a:t>21</a:t>
            </a:fld>
            <a:endParaRPr lang="it-IT" altLang="it-IT">
              <a:ea typeface="ＭＳ Ｐゴシック" pitchFamily="34" charset="-128"/>
            </a:endParaRPr>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E1592D1D-6EA8-4215-B715-02F25EF22227}" type="slidenum">
              <a:rPr lang="it-IT" altLang="it-IT" smtClean="0">
                <a:ea typeface="ＭＳ Ｐゴシック" pitchFamily="34" charset="-128"/>
              </a:rPr>
              <a:pPr/>
              <a:t>2</a:t>
            </a:fld>
            <a:endParaRPr lang="it-IT" altLang="it-IT">
              <a:ea typeface="ＭＳ Ｐゴシック" pitchFamily="34" charset="-128"/>
            </a:endParaRPr>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extLst>
      <p:ext uri="{BB962C8B-B14F-4D97-AF65-F5344CB8AC3E}">
        <p14:creationId xmlns:p14="http://schemas.microsoft.com/office/powerpoint/2010/main" val="786977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E21B4A87-827D-45FF-A73F-B4B8A03688CE}" type="slidenum">
              <a:rPr lang="it-IT" altLang="it-IT" smtClean="0">
                <a:ea typeface="ＭＳ Ｐゴシック" pitchFamily="34" charset="-128"/>
              </a:rPr>
              <a:pPr/>
              <a:t>22</a:t>
            </a:fld>
            <a:endParaRPr lang="it-IT" altLang="it-IT">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E21B4A87-827D-45FF-A73F-B4B8A03688CE}" type="slidenum">
              <a:rPr lang="it-IT" altLang="it-IT" smtClean="0">
                <a:ea typeface="ＭＳ Ｐゴシック" pitchFamily="34" charset="-128"/>
              </a:rPr>
              <a:pPr/>
              <a:t>23</a:t>
            </a:fld>
            <a:endParaRPr lang="it-IT" altLang="it-IT">
              <a:ea typeface="ＭＳ Ｐゴシック" pitchFamily="34" charset="-128"/>
            </a:endParaRPr>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6095AAD-186A-4A48-A086-1DDD4AC5B385}" type="slidenum">
              <a:rPr lang="it-IT" altLang="it-IT" smtClean="0">
                <a:ea typeface="ＭＳ Ｐゴシック" pitchFamily="34" charset="-128"/>
              </a:rPr>
              <a:pPr/>
              <a:t>24</a:t>
            </a:fld>
            <a:endParaRPr lang="it-IT" altLang="it-IT">
              <a:ea typeface="ＭＳ Ｐゴシック" pitchFamily="34"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A6095AAD-186A-4A48-A086-1DDD4AC5B385}" type="slidenum">
              <a:rPr lang="it-IT" altLang="it-IT" smtClean="0">
                <a:ea typeface="ＭＳ Ｐゴシック" pitchFamily="34" charset="-128"/>
              </a:rPr>
              <a:pPr/>
              <a:t>25</a:t>
            </a:fld>
            <a:endParaRPr lang="it-IT" altLang="it-IT">
              <a:ea typeface="ＭＳ Ｐゴシック" pitchFamily="34" charset="-128"/>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extLst>
      <p:ext uri="{BB962C8B-B14F-4D97-AF65-F5344CB8AC3E}">
        <p14:creationId xmlns:p14="http://schemas.microsoft.com/office/powerpoint/2010/main" val="3465589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DA965F06-6C90-4407-9641-4643EF57344A}" type="slidenum">
              <a:rPr lang="it-IT" altLang="it-IT" smtClean="0">
                <a:ea typeface="ＭＳ Ｐゴシック" pitchFamily="34" charset="-128"/>
              </a:rPr>
              <a:pPr/>
              <a:t>26</a:t>
            </a:fld>
            <a:endParaRPr lang="it-IT" altLang="it-IT">
              <a:ea typeface="ＭＳ Ｐゴシック" pitchFamily="34"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DA965F06-6C90-4407-9641-4643EF57344A}" type="slidenum">
              <a:rPr lang="it-IT" altLang="it-IT" smtClean="0">
                <a:ea typeface="ＭＳ Ｐゴシック" pitchFamily="34" charset="-128"/>
              </a:rPr>
              <a:pPr/>
              <a:t>27</a:t>
            </a:fld>
            <a:endParaRPr lang="it-IT" altLang="it-IT">
              <a:ea typeface="ＭＳ Ｐゴシック" pitchFamily="34" charset="-128"/>
            </a:endParaRPr>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A023CE32-608B-44FA-8C92-29839CD56730}" type="slidenum">
              <a:rPr lang="it-IT" altLang="it-IT" smtClean="0">
                <a:ea typeface="ＭＳ Ｐゴシック" pitchFamily="34" charset="-128"/>
              </a:rPr>
              <a:pPr/>
              <a:t>28</a:t>
            </a:fld>
            <a:endParaRPr lang="it-IT" altLang="it-IT">
              <a:ea typeface="ＭＳ Ｐゴシック" pitchFamily="34" charset="-128"/>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A023CE32-608B-44FA-8C92-29839CD56730}" type="slidenum">
              <a:rPr lang="it-IT" altLang="it-IT" smtClean="0">
                <a:ea typeface="ＭＳ Ｐゴシック" pitchFamily="34" charset="-128"/>
              </a:rPr>
              <a:pPr/>
              <a:t>29</a:t>
            </a:fld>
            <a:endParaRPr lang="it-IT" altLang="it-IT">
              <a:ea typeface="ＭＳ Ｐゴシック" pitchFamily="34" charset="-128"/>
            </a:endParaRPr>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598A4019-153C-4D95-A0A2-53C880776930}" type="slidenum">
              <a:rPr lang="it-IT" altLang="it-IT" smtClean="0">
                <a:ea typeface="ＭＳ Ｐゴシック" pitchFamily="34" charset="-128"/>
              </a:rPr>
              <a:pPr/>
              <a:t>3</a:t>
            </a:fld>
            <a:endParaRPr lang="it-IT" altLang="it-IT">
              <a:ea typeface="ＭＳ Ｐゴシック" pitchFamily="34" charset="-128"/>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26F59B9B-B30D-4822-8303-577E051683C6}" type="slidenum">
              <a:rPr lang="it-IT" altLang="it-IT" smtClean="0">
                <a:ea typeface="ＭＳ Ｐゴシック" pitchFamily="34" charset="-128"/>
              </a:rPr>
              <a:pPr/>
              <a:t>4</a:t>
            </a:fld>
            <a:endParaRPr lang="it-IT" altLang="it-IT">
              <a:ea typeface="ＭＳ Ｐゴシック" pitchFamily="34" charset="-128"/>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FFB4FC0E-0DD1-43D3-93CA-104314C0FB76}" type="slidenum">
              <a:rPr lang="it-IT" smtClean="0">
                <a:ea typeface="ＭＳ Ｐゴシック" pitchFamily="34" charset="-128"/>
              </a:rPr>
              <a:pPr/>
              <a:t>5</a:t>
            </a:fld>
            <a:endParaRPr lang="it-IT">
              <a:ea typeface="ＭＳ Ｐゴシック" pitchFamily="34" charset="-128"/>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it-IT">
              <a:ea typeface="ＭＳ Ｐゴシック"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04ADF909-8F9A-45A5-8BDA-08A536C609E1}" type="slidenum">
              <a:rPr lang="it-IT" altLang="it-IT" smtClean="0">
                <a:ea typeface="ＭＳ Ｐゴシック" pitchFamily="34" charset="-128"/>
              </a:rPr>
              <a:pPr/>
              <a:t>6</a:t>
            </a:fld>
            <a:endParaRPr lang="it-IT" altLang="it-IT">
              <a:ea typeface="ＭＳ Ｐゴシック" pitchFamily="34" charset="-128"/>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D343BB47-6A9A-4597-8A70-CA64F7DD030B}" type="slidenum">
              <a:rPr lang="it-IT" altLang="it-IT" smtClean="0">
                <a:ea typeface="ＭＳ Ｐゴシック" pitchFamily="34" charset="-128"/>
              </a:rPr>
              <a:pPr/>
              <a:t>7</a:t>
            </a:fld>
            <a:endParaRPr lang="it-IT" altLang="it-IT">
              <a:ea typeface="ＭＳ Ｐゴシック" pitchFamily="34" charset="-128"/>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75B336C-3227-4861-9FC3-13FEAF3CAEF7}" type="slidenum">
              <a:rPr lang="it-IT" altLang="it-IT" smtClean="0">
                <a:ea typeface="ＭＳ Ｐゴシック" pitchFamily="34" charset="-128"/>
              </a:rPr>
              <a:pPr/>
              <a:t>8</a:t>
            </a:fld>
            <a:endParaRPr lang="it-IT" altLang="it-IT">
              <a:ea typeface="ＭＳ Ｐゴシック" pitchFamily="34" charset="-128"/>
            </a:endParaRPr>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26434E3F-2DE7-4A1E-B31B-958480A242DF}" type="slidenum">
              <a:rPr lang="it-IT" altLang="it-IT" smtClean="0">
                <a:ea typeface="ＭＳ Ｐゴシック" pitchFamily="34" charset="-128"/>
              </a:rPr>
              <a:pPr/>
              <a:t>9</a:t>
            </a:fld>
            <a:endParaRPr lang="it-IT" altLang="it-IT">
              <a:ea typeface="ＭＳ Ｐゴシック" pitchFamily="34" charset="-128"/>
            </a:endParaRPr>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endParaRPr lang="it-IT" altLang="it-IT">
              <a:ea typeface="ＭＳ Ｐゴシック"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it-IT"/>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1D332D9D-E20F-4F3D-94E7-539957650C1D}" type="datetime1">
              <a:rPr lang="it-IT" smtClean="0"/>
              <a:pPr>
                <a:defRPr/>
              </a:pPr>
              <a:t>08/05/2023</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6" name="Rectangle 6"/>
          <p:cNvSpPr>
            <a:spLocks noGrp="1" noChangeArrowheads="1"/>
          </p:cNvSpPr>
          <p:nvPr>
            <p:ph type="sldNum" sz="quarter" idx="12"/>
          </p:nvPr>
        </p:nvSpPr>
        <p:spPr>
          <a:ln/>
        </p:spPr>
        <p:txBody>
          <a:bodyPr/>
          <a:lstStyle>
            <a:lvl1pPr>
              <a:defRPr/>
            </a:lvl1pPr>
          </a:lstStyle>
          <a:p>
            <a:pPr>
              <a:defRPr/>
            </a:pPr>
            <a:r>
              <a:rPr lang="it-IT"/>
              <a:t>Pagina </a:t>
            </a:r>
            <a:fld id="{E73C0C7C-6BA4-4380-9B2D-44EE014D25F4}"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CD96B98B-BFC6-46E1-89A3-92A703D16DD5}" type="datetime1">
              <a:rPr lang="it-IT" smtClean="0"/>
              <a:pPr>
                <a:defRPr/>
              </a:pPr>
              <a:t>08/05/2023</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6" name="Rectangle 6"/>
          <p:cNvSpPr>
            <a:spLocks noGrp="1" noChangeArrowheads="1"/>
          </p:cNvSpPr>
          <p:nvPr>
            <p:ph type="sldNum" sz="quarter" idx="12"/>
          </p:nvPr>
        </p:nvSpPr>
        <p:spPr>
          <a:ln/>
        </p:spPr>
        <p:txBody>
          <a:bodyPr/>
          <a:lstStyle>
            <a:lvl1pPr>
              <a:defRPr/>
            </a:lvl1pPr>
          </a:lstStyle>
          <a:p>
            <a:pPr>
              <a:defRPr/>
            </a:pPr>
            <a:r>
              <a:rPr lang="it-IT"/>
              <a:t>Pagina </a:t>
            </a:r>
            <a:fld id="{B61ED692-6F38-4FF8-900C-263989A89FA3}"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6563" y="409575"/>
            <a:ext cx="1889125" cy="5457825"/>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1116013" y="409575"/>
            <a:ext cx="5518150" cy="54578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C31530EC-B1AF-496C-893A-D2E569D755C9}" type="datetime1">
              <a:rPr lang="it-IT" smtClean="0"/>
              <a:pPr>
                <a:defRPr/>
              </a:pPr>
              <a:t>08/05/2023</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6" name="Rectangle 6"/>
          <p:cNvSpPr>
            <a:spLocks noGrp="1" noChangeArrowheads="1"/>
          </p:cNvSpPr>
          <p:nvPr>
            <p:ph type="sldNum" sz="quarter" idx="12"/>
          </p:nvPr>
        </p:nvSpPr>
        <p:spPr>
          <a:ln/>
        </p:spPr>
        <p:txBody>
          <a:bodyPr/>
          <a:lstStyle>
            <a:lvl1pPr>
              <a:defRPr/>
            </a:lvl1pPr>
          </a:lstStyle>
          <a:p>
            <a:pPr>
              <a:defRPr/>
            </a:pPr>
            <a:r>
              <a:rPr lang="it-IT"/>
              <a:t>Pagina </a:t>
            </a:r>
            <a:fld id="{7DEAB0D3-6083-4737-B14D-B949646B54C4}" type="slidenum">
              <a:rPr lang="it-IT"/>
              <a:pPr>
                <a:defRPr/>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16013" y="409575"/>
            <a:ext cx="7559675" cy="504825"/>
          </a:xfrm>
        </p:spPr>
        <p:txBody>
          <a:bodyPr/>
          <a:lstStyle/>
          <a:p>
            <a:r>
              <a:rPr lang="en-US"/>
              <a:t>Click to edit Master title style</a:t>
            </a:r>
            <a:endParaRPr lang="it-IT"/>
          </a:p>
        </p:txBody>
      </p:sp>
      <p:sp>
        <p:nvSpPr>
          <p:cNvPr id="3" name="Text Placeholder 2"/>
          <p:cNvSpPr>
            <a:spLocks noGrp="1"/>
          </p:cNvSpPr>
          <p:nvPr>
            <p:ph type="body" sz="half" idx="1"/>
          </p:nvPr>
        </p:nvSpPr>
        <p:spPr>
          <a:xfrm>
            <a:off x="1116013" y="1752600"/>
            <a:ext cx="3703637"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972050" y="1752600"/>
            <a:ext cx="3703638"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Rectangle 4"/>
          <p:cNvSpPr>
            <a:spLocks noGrp="1" noChangeArrowheads="1"/>
          </p:cNvSpPr>
          <p:nvPr>
            <p:ph type="dt" sz="half" idx="10"/>
          </p:nvPr>
        </p:nvSpPr>
        <p:spPr>
          <a:ln/>
        </p:spPr>
        <p:txBody>
          <a:bodyPr/>
          <a:lstStyle>
            <a:lvl1pPr>
              <a:defRPr/>
            </a:lvl1pPr>
          </a:lstStyle>
          <a:p>
            <a:pPr>
              <a:defRPr/>
            </a:pPr>
            <a:fld id="{EF039503-31DD-4796-81DB-DC91FE08C6BA}" type="datetime1">
              <a:rPr lang="it-IT" smtClean="0"/>
              <a:pPr>
                <a:defRPr/>
              </a:pPr>
              <a:t>08/05/2023</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7" name="Rectangle 6"/>
          <p:cNvSpPr>
            <a:spLocks noGrp="1" noChangeArrowheads="1"/>
          </p:cNvSpPr>
          <p:nvPr>
            <p:ph type="sldNum" sz="quarter" idx="12"/>
          </p:nvPr>
        </p:nvSpPr>
        <p:spPr>
          <a:ln/>
        </p:spPr>
        <p:txBody>
          <a:bodyPr/>
          <a:lstStyle>
            <a:lvl1pPr>
              <a:defRPr/>
            </a:lvl1pPr>
          </a:lstStyle>
          <a:p>
            <a:pPr>
              <a:defRPr/>
            </a:pPr>
            <a:r>
              <a:rPr lang="it-IT"/>
              <a:t>Pagina </a:t>
            </a:r>
            <a:fld id="{C8B3F45C-2BC6-4BC2-B648-B6E2BA8DD6CF}" type="slidenum">
              <a:rPr lang="it-IT"/>
              <a:pPr>
                <a:defRPr/>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116013" y="409575"/>
            <a:ext cx="7559675" cy="504825"/>
          </a:xfrm>
        </p:spPr>
        <p:txBody>
          <a:bodyPr/>
          <a:lstStyle/>
          <a:p>
            <a:r>
              <a:rPr lang="en-US"/>
              <a:t>Click to edit Master title style</a:t>
            </a:r>
            <a:endParaRPr lang="it-IT"/>
          </a:p>
        </p:txBody>
      </p:sp>
      <p:sp>
        <p:nvSpPr>
          <p:cNvPr id="3" name="Table Placeholder 2"/>
          <p:cNvSpPr>
            <a:spLocks noGrp="1"/>
          </p:cNvSpPr>
          <p:nvPr>
            <p:ph type="tbl" idx="1"/>
          </p:nvPr>
        </p:nvSpPr>
        <p:spPr>
          <a:xfrm>
            <a:off x="1116013" y="1752600"/>
            <a:ext cx="7559675" cy="4114800"/>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fld id="{FF2EA79B-2B08-437D-B1FC-54E013B7AEB2}" type="datetime1">
              <a:rPr lang="it-IT" smtClean="0"/>
              <a:pPr>
                <a:defRPr/>
              </a:pPr>
              <a:t>08/05/2023</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6" name="Rectangle 6"/>
          <p:cNvSpPr>
            <a:spLocks noGrp="1" noChangeArrowheads="1"/>
          </p:cNvSpPr>
          <p:nvPr>
            <p:ph type="sldNum" sz="quarter" idx="12"/>
          </p:nvPr>
        </p:nvSpPr>
        <p:spPr>
          <a:ln/>
        </p:spPr>
        <p:txBody>
          <a:bodyPr/>
          <a:lstStyle>
            <a:lvl1pPr>
              <a:defRPr/>
            </a:lvl1pPr>
          </a:lstStyle>
          <a:p>
            <a:pPr>
              <a:defRPr/>
            </a:pPr>
            <a:r>
              <a:rPr lang="it-IT"/>
              <a:t>Pagina </a:t>
            </a:r>
            <a:fld id="{05D3F422-A6F2-4A5C-917E-3DABD56ACF05}" type="slidenum">
              <a:rPr lang="it-IT"/>
              <a:pPr>
                <a:defRPr/>
              </a:pPr>
              <a:t>‹N›</a:t>
            </a:fld>
            <a:endParaRPr lang="it-I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16013" y="409575"/>
            <a:ext cx="7559675" cy="504825"/>
          </a:xfrm>
        </p:spPr>
        <p:txBody>
          <a:bodyPr/>
          <a:lstStyle/>
          <a:p>
            <a:r>
              <a:rPr lang="en-US"/>
              <a:t>Click to edit Master title style</a:t>
            </a:r>
            <a:endParaRPr lang="it-IT"/>
          </a:p>
        </p:txBody>
      </p:sp>
      <p:sp>
        <p:nvSpPr>
          <p:cNvPr id="3" name="Chart Placeholder 2"/>
          <p:cNvSpPr>
            <a:spLocks noGrp="1"/>
          </p:cNvSpPr>
          <p:nvPr>
            <p:ph type="chart" idx="1"/>
          </p:nvPr>
        </p:nvSpPr>
        <p:spPr>
          <a:xfrm>
            <a:off x="1116013" y="1752600"/>
            <a:ext cx="7559675" cy="4114800"/>
          </a:xfrm>
        </p:spPr>
        <p:txBody>
          <a:bodyPr/>
          <a:lstStyle/>
          <a:p>
            <a:pPr lvl="0"/>
            <a:endParaRPr lang="it-IT" noProof="0"/>
          </a:p>
        </p:txBody>
      </p:sp>
      <p:sp>
        <p:nvSpPr>
          <p:cNvPr id="4" name="Rectangle 4"/>
          <p:cNvSpPr>
            <a:spLocks noGrp="1" noChangeArrowheads="1"/>
          </p:cNvSpPr>
          <p:nvPr>
            <p:ph type="dt" sz="half" idx="10"/>
          </p:nvPr>
        </p:nvSpPr>
        <p:spPr>
          <a:ln/>
        </p:spPr>
        <p:txBody>
          <a:bodyPr/>
          <a:lstStyle>
            <a:lvl1pPr>
              <a:defRPr/>
            </a:lvl1pPr>
          </a:lstStyle>
          <a:p>
            <a:pPr>
              <a:defRPr/>
            </a:pPr>
            <a:fld id="{7135E2E7-454B-4597-B876-BB8402D87E6D}" type="datetime1">
              <a:rPr lang="it-IT" smtClean="0"/>
              <a:pPr>
                <a:defRPr/>
              </a:pPr>
              <a:t>08/05/2023</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6" name="Rectangle 6"/>
          <p:cNvSpPr>
            <a:spLocks noGrp="1" noChangeArrowheads="1"/>
          </p:cNvSpPr>
          <p:nvPr>
            <p:ph type="sldNum" sz="quarter" idx="12"/>
          </p:nvPr>
        </p:nvSpPr>
        <p:spPr>
          <a:ln/>
        </p:spPr>
        <p:txBody>
          <a:bodyPr/>
          <a:lstStyle>
            <a:lvl1pPr>
              <a:defRPr/>
            </a:lvl1pPr>
          </a:lstStyle>
          <a:p>
            <a:pPr>
              <a:defRPr/>
            </a:pPr>
            <a:r>
              <a:rPr lang="it-IT"/>
              <a:t>Pagina </a:t>
            </a:r>
            <a:fld id="{26833382-E877-4891-910C-0F364DD13C22}"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Rectangle 4"/>
          <p:cNvSpPr>
            <a:spLocks noGrp="1" noChangeArrowheads="1"/>
          </p:cNvSpPr>
          <p:nvPr>
            <p:ph type="dt" sz="half" idx="10"/>
          </p:nvPr>
        </p:nvSpPr>
        <p:spPr>
          <a:ln/>
        </p:spPr>
        <p:txBody>
          <a:bodyPr/>
          <a:lstStyle>
            <a:lvl1pPr>
              <a:defRPr/>
            </a:lvl1pPr>
          </a:lstStyle>
          <a:p>
            <a:pPr>
              <a:defRPr/>
            </a:pPr>
            <a:fld id="{3E3B396C-0A0A-4D27-8FB0-2854E9701046}" type="datetime1">
              <a:rPr lang="it-IT" smtClean="0"/>
              <a:pPr>
                <a:defRPr/>
              </a:pPr>
              <a:t>08/05/2023</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6" name="Rectangle 6"/>
          <p:cNvSpPr>
            <a:spLocks noGrp="1" noChangeArrowheads="1"/>
          </p:cNvSpPr>
          <p:nvPr>
            <p:ph type="sldNum" sz="quarter" idx="12"/>
          </p:nvPr>
        </p:nvSpPr>
        <p:spPr>
          <a:ln/>
        </p:spPr>
        <p:txBody>
          <a:bodyPr/>
          <a:lstStyle>
            <a:lvl1pPr>
              <a:defRPr/>
            </a:lvl1pPr>
          </a:lstStyle>
          <a:p>
            <a:pPr>
              <a:defRPr/>
            </a:pPr>
            <a:r>
              <a:rPr lang="it-IT"/>
              <a:t>Pagina </a:t>
            </a:r>
            <a:fld id="{D7D225D8-D56A-4670-B985-5D64F328A962}"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B20A2A7E-4D5D-4856-8C33-97C8136CEC9E}" type="datetime1">
              <a:rPr lang="it-IT" smtClean="0"/>
              <a:pPr>
                <a:defRPr/>
              </a:pPr>
              <a:t>08/05/2023</a:t>
            </a:fld>
            <a:endParaRPr lang="it-IT"/>
          </a:p>
        </p:txBody>
      </p:sp>
      <p:sp>
        <p:nvSpPr>
          <p:cNvPr id="5"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6" name="Rectangle 6"/>
          <p:cNvSpPr>
            <a:spLocks noGrp="1" noChangeArrowheads="1"/>
          </p:cNvSpPr>
          <p:nvPr>
            <p:ph type="sldNum" sz="quarter" idx="12"/>
          </p:nvPr>
        </p:nvSpPr>
        <p:spPr>
          <a:ln/>
        </p:spPr>
        <p:txBody>
          <a:bodyPr/>
          <a:lstStyle>
            <a:lvl1pPr>
              <a:defRPr/>
            </a:lvl1pPr>
          </a:lstStyle>
          <a:p>
            <a:pPr>
              <a:defRPr/>
            </a:pPr>
            <a:r>
              <a:rPr lang="it-IT"/>
              <a:t>Pagina </a:t>
            </a:r>
            <a:fld id="{7CD32851-C59E-439E-A97F-5C4AD5A9709D}"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1116013" y="1752600"/>
            <a:ext cx="3703637"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4972050" y="1752600"/>
            <a:ext cx="3703638"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Rectangle 4"/>
          <p:cNvSpPr>
            <a:spLocks noGrp="1" noChangeArrowheads="1"/>
          </p:cNvSpPr>
          <p:nvPr>
            <p:ph type="dt" sz="half" idx="10"/>
          </p:nvPr>
        </p:nvSpPr>
        <p:spPr>
          <a:ln/>
        </p:spPr>
        <p:txBody>
          <a:bodyPr/>
          <a:lstStyle>
            <a:lvl1pPr>
              <a:defRPr/>
            </a:lvl1pPr>
          </a:lstStyle>
          <a:p>
            <a:pPr>
              <a:defRPr/>
            </a:pPr>
            <a:fld id="{69E6336F-E78E-49AD-ACE8-FE082B686AAE}" type="datetime1">
              <a:rPr lang="it-IT" smtClean="0"/>
              <a:pPr>
                <a:defRPr/>
              </a:pPr>
              <a:t>08/05/2023</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7" name="Rectangle 6"/>
          <p:cNvSpPr>
            <a:spLocks noGrp="1" noChangeArrowheads="1"/>
          </p:cNvSpPr>
          <p:nvPr>
            <p:ph type="sldNum" sz="quarter" idx="12"/>
          </p:nvPr>
        </p:nvSpPr>
        <p:spPr>
          <a:ln/>
        </p:spPr>
        <p:txBody>
          <a:bodyPr/>
          <a:lstStyle>
            <a:lvl1pPr>
              <a:defRPr/>
            </a:lvl1pPr>
          </a:lstStyle>
          <a:p>
            <a:pPr>
              <a:defRPr/>
            </a:pPr>
            <a:r>
              <a:rPr lang="it-IT"/>
              <a:t>Pagina </a:t>
            </a:r>
            <a:fld id="{41DD346D-B46B-40DC-9CC1-F049B604FA11}"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Rectangle 4"/>
          <p:cNvSpPr>
            <a:spLocks noGrp="1" noChangeArrowheads="1"/>
          </p:cNvSpPr>
          <p:nvPr>
            <p:ph type="dt" sz="half" idx="10"/>
          </p:nvPr>
        </p:nvSpPr>
        <p:spPr>
          <a:ln/>
        </p:spPr>
        <p:txBody>
          <a:bodyPr/>
          <a:lstStyle>
            <a:lvl1pPr>
              <a:defRPr/>
            </a:lvl1pPr>
          </a:lstStyle>
          <a:p>
            <a:pPr>
              <a:defRPr/>
            </a:pPr>
            <a:fld id="{4F53F7CA-431D-4B19-BCD1-4CCF92914A20}" type="datetime1">
              <a:rPr lang="it-IT" smtClean="0"/>
              <a:pPr>
                <a:defRPr/>
              </a:pPr>
              <a:t>08/05/2023</a:t>
            </a:fld>
            <a:endParaRPr lang="it-IT"/>
          </a:p>
        </p:txBody>
      </p:sp>
      <p:sp>
        <p:nvSpPr>
          <p:cNvPr id="8"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9" name="Rectangle 6"/>
          <p:cNvSpPr>
            <a:spLocks noGrp="1" noChangeArrowheads="1"/>
          </p:cNvSpPr>
          <p:nvPr>
            <p:ph type="sldNum" sz="quarter" idx="12"/>
          </p:nvPr>
        </p:nvSpPr>
        <p:spPr>
          <a:ln/>
        </p:spPr>
        <p:txBody>
          <a:bodyPr/>
          <a:lstStyle>
            <a:lvl1pPr>
              <a:defRPr/>
            </a:lvl1pPr>
          </a:lstStyle>
          <a:p>
            <a:pPr>
              <a:defRPr/>
            </a:pPr>
            <a:r>
              <a:rPr lang="it-IT"/>
              <a:t>Pagina </a:t>
            </a:r>
            <a:fld id="{4E3D3A2C-ED5A-4FFC-8D43-92AE0A5EC99C}"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Rectangle 4"/>
          <p:cNvSpPr>
            <a:spLocks noGrp="1" noChangeArrowheads="1"/>
          </p:cNvSpPr>
          <p:nvPr>
            <p:ph type="dt" sz="half" idx="10"/>
          </p:nvPr>
        </p:nvSpPr>
        <p:spPr>
          <a:ln/>
        </p:spPr>
        <p:txBody>
          <a:bodyPr/>
          <a:lstStyle>
            <a:lvl1pPr>
              <a:defRPr/>
            </a:lvl1pPr>
          </a:lstStyle>
          <a:p>
            <a:pPr>
              <a:defRPr/>
            </a:pPr>
            <a:fld id="{4EE28FDC-B1CE-431E-B9DF-BFF040CA8F4C}" type="datetime1">
              <a:rPr lang="it-IT" smtClean="0"/>
              <a:pPr>
                <a:defRPr/>
              </a:pPr>
              <a:t>08/05/2023</a:t>
            </a:fld>
            <a:endParaRPr lang="it-IT"/>
          </a:p>
        </p:txBody>
      </p:sp>
      <p:sp>
        <p:nvSpPr>
          <p:cNvPr id="4"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5" name="Rectangle 6"/>
          <p:cNvSpPr>
            <a:spLocks noGrp="1" noChangeArrowheads="1"/>
          </p:cNvSpPr>
          <p:nvPr>
            <p:ph type="sldNum" sz="quarter" idx="12"/>
          </p:nvPr>
        </p:nvSpPr>
        <p:spPr>
          <a:ln/>
        </p:spPr>
        <p:txBody>
          <a:bodyPr/>
          <a:lstStyle>
            <a:lvl1pPr>
              <a:defRPr/>
            </a:lvl1pPr>
          </a:lstStyle>
          <a:p>
            <a:pPr>
              <a:defRPr/>
            </a:pPr>
            <a:r>
              <a:rPr lang="it-IT"/>
              <a:t>Pagina </a:t>
            </a:r>
            <a:fld id="{A35524F0-49F4-447C-BCB9-6F95E2C8D13E}"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1D46C085-6DA8-4871-A169-C47D874D3D74}" type="datetime1">
              <a:rPr lang="it-IT" smtClean="0"/>
              <a:pPr>
                <a:defRPr/>
              </a:pPr>
              <a:t>08/05/2023</a:t>
            </a:fld>
            <a:endParaRPr lang="it-IT"/>
          </a:p>
        </p:txBody>
      </p:sp>
      <p:sp>
        <p:nvSpPr>
          <p:cNvPr id="3"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4" name="Rectangle 6"/>
          <p:cNvSpPr>
            <a:spLocks noGrp="1" noChangeArrowheads="1"/>
          </p:cNvSpPr>
          <p:nvPr>
            <p:ph type="sldNum" sz="quarter" idx="12"/>
          </p:nvPr>
        </p:nvSpPr>
        <p:spPr>
          <a:ln/>
        </p:spPr>
        <p:txBody>
          <a:bodyPr/>
          <a:lstStyle>
            <a:lvl1pPr>
              <a:defRPr/>
            </a:lvl1pPr>
          </a:lstStyle>
          <a:p>
            <a:pPr>
              <a:defRPr/>
            </a:pPr>
            <a:r>
              <a:rPr lang="it-IT"/>
              <a:t>Pagina </a:t>
            </a:r>
            <a:fld id="{EFF645DB-47F7-48CD-979A-B96ADB21565F}"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375B337-7B08-47A9-A710-17A220C881F1}" type="datetime1">
              <a:rPr lang="it-IT" smtClean="0"/>
              <a:pPr>
                <a:defRPr/>
              </a:pPr>
              <a:t>08/05/2023</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7" name="Rectangle 6"/>
          <p:cNvSpPr>
            <a:spLocks noGrp="1" noChangeArrowheads="1"/>
          </p:cNvSpPr>
          <p:nvPr>
            <p:ph type="sldNum" sz="quarter" idx="12"/>
          </p:nvPr>
        </p:nvSpPr>
        <p:spPr>
          <a:ln/>
        </p:spPr>
        <p:txBody>
          <a:bodyPr/>
          <a:lstStyle>
            <a:lvl1pPr>
              <a:defRPr/>
            </a:lvl1pPr>
          </a:lstStyle>
          <a:p>
            <a:pPr>
              <a:defRPr/>
            </a:pPr>
            <a:r>
              <a:rPr lang="it-IT"/>
              <a:t>Pagina </a:t>
            </a:r>
            <a:fld id="{88E99DC3-7CE0-4C1E-A45E-8C2E16AC2054}"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69D0BB51-7372-4BCD-BB5D-3529BE11F20D}" type="datetime1">
              <a:rPr lang="it-IT" smtClean="0"/>
              <a:pPr>
                <a:defRPr/>
              </a:pPr>
              <a:t>08/05/2023</a:t>
            </a:fld>
            <a:endParaRPr lang="it-IT"/>
          </a:p>
        </p:txBody>
      </p:sp>
      <p:sp>
        <p:nvSpPr>
          <p:cNvPr id="6" name="Rectangle 5"/>
          <p:cNvSpPr>
            <a:spLocks noGrp="1" noChangeArrowheads="1"/>
          </p:cNvSpPr>
          <p:nvPr>
            <p:ph type="ftr" sz="quarter" idx="11"/>
          </p:nvPr>
        </p:nvSpPr>
        <p:spPr>
          <a:ln/>
        </p:spPr>
        <p:txBody>
          <a:bodyPr/>
          <a:lstStyle>
            <a:lvl1pPr>
              <a:defRPr/>
            </a:lvl1pPr>
          </a:lstStyle>
          <a:p>
            <a:pPr>
              <a:defRPr/>
            </a:pPr>
            <a:r>
              <a:rPr lang="it-IT"/>
              <a:t>Titolo Presentazione</a:t>
            </a:r>
          </a:p>
        </p:txBody>
      </p:sp>
      <p:sp>
        <p:nvSpPr>
          <p:cNvPr id="7" name="Rectangle 6"/>
          <p:cNvSpPr>
            <a:spLocks noGrp="1" noChangeArrowheads="1"/>
          </p:cNvSpPr>
          <p:nvPr>
            <p:ph type="sldNum" sz="quarter" idx="12"/>
          </p:nvPr>
        </p:nvSpPr>
        <p:spPr>
          <a:ln/>
        </p:spPr>
        <p:txBody>
          <a:bodyPr/>
          <a:lstStyle>
            <a:lvl1pPr>
              <a:defRPr/>
            </a:lvl1pPr>
          </a:lstStyle>
          <a:p>
            <a:pPr>
              <a:defRPr/>
            </a:pPr>
            <a:r>
              <a:rPr lang="it-IT"/>
              <a:t>Pagina </a:t>
            </a:r>
            <a:fld id="{5D20E552-0A17-45A2-8187-32150FD586C2}"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15"/>
          <p:cNvGrpSpPr>
            <a:grpSpLocks/>
          </p:cNvGrpSpPr>
          <p:nvPr/>
        </p:nvGrpSpPr>
        <p:grpSpPr bwMode="auto">
          <a:xfrm>
            <a:off x="0" y="6096000"/>
            <a:ext cx="9144000" cy="762000"/>
            <a:chOff x="0" y="3840"/>
            <a:chExt cx="5760" cy="480"/>
          </a:xfrm>
        </p:grpSpPr>
        <p:sp>
          <p:nvSpPr>
            <p:cNvPr id="1032" name="Rectangle 13"/>
            <p:cNvSpPr>
              <a:spLocks noChangeArrowheads="1"/>
            </p:cNvSpPr>
            <p:nvPr userDrawn="1"/>
          </p:nvSpPr>
          <p:spPr bwMode="auto">
            <a:xfrm>
              <a:off x="0" y="3984"/>
              <a:ext cx="5760" cy="336"/>
            </a:xfrm>
            <a:prstGeom prst="rect">
              <a:avLst/>
            </a:prstGeom>
            <a:solidFill>
              <a:srgbClr val="822433"/>
            </a:solidFill>
            <a:ln w="9525">
              <a:noFill/>
              <a:miter lim="800000"/>
              <a:headEnd/>
              <a:tailEnd/>
            </a:ln>
          </p:spPr>
          <p:txBody>
            <a:bodyPr wrap="none" anchor="ctr"/>
            <a:lstStyle/>
            <a:p>
              <a:endParaRPr lang="it-IT"/>
            </a:p>
          </p:txBody>
        </p:sp>
        <p:sp>
          <p:nvSpPr>
            <p:cNvPr id="1033" name="Rectangle 14"/>
            <p:cNvSpPr>
              <a:spLocks noChangeArrowheads="1"/>
            </p:cNvSpPr>
            <p:nvPr userDrawn="1"/>
          </p:nvSpPr>
          <p:spPr bwMode="auto">
            <a:xfrm>
              <a:off x="768" y="3840"/>
              <a:ext cx="4992" cy="480"/>
            </a:xfrm>
            <a:prstGeom prst="rect">
              <a:avLst/>
            </a:prstGeom>
            <a:solidFill>
              <a:srgbClr val="822433"/>
            </a:solidFill>
            <a:ln w="9525">
              <a:noFill/>
              <a:miter lim="800000"/>
              <a:headEnd/>
              <a:tailEnd/>
            </a:ln>
          </p:spPr>
          <p:txBody>
            <a:bodyPr wrap="none" anchor="ctr"/>
            <a:lstStyle/>
            <a:p>
              <a:endParaRPr lang="it-IT"/>
            </a:p>
          </p:txBody>
        </p:sp>
      </p:grpSp>
      <p:sp>
        <p:nvSpPr>
          <p:cNvPr id="1027" name="Rectangle 2"/>
          <p:cNvSpPr>
            <a:spLocks noGrp="1" noChangeArrowheads="1"/>
          </p:cNvSpPr>
          <p:nvPr>
            <p:ph type="title"/>
          </p:nvPr>
        </p:nvSpPr>
        <p:spPr bwMode="auto">
          <a:xfrm>
            <a:off x="1116013" y="409575"/>
            <a:ext cx="7559675" cy="50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stile</a:t>
            </a:r>
          </a:p>
        </p:txBody>
      </p:sp>
      <p:sp>
        <p:nvSpPr>
          <p:cNvPr id="1028" name="Rectangle 3"/>
          <p:cNvSpPr>
            <a:spLocks noGrp="1" noChangeArrowheads="1"/>
          </p:cNvSpPr>
          <p:nvPr>
            <p:ph type="body" idx="1"/>
          </p:nvPr>
        </p:nvSpPr>
        <p:spPr bwMode="auto">
          <a:xfrm>
            <a:off x="1116013" y="1752600"/>
            <a:ext cx="7559675"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2" name="Rectangle 4"/>
          <p:cNvSpPr>
            <a:spLocks noGrp="1" noChangeArrowheads="1"/>
          </p:cNvSpPr>
          <p:nvPr>
            <p:ph type="dt" sz="half" idx="2"/>
          </p:nvPr>
        </p:nvSpPr>
        <p:spPr bwMode="auto">
          <a:xfrm>
            <a:off x="4343400" y="6146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ea typeface="ＭＳ Ｐゴシック" pitchFamily="1" charset="-128"/>
              </a:defRPr>
            </a:lvl1pPr>
          </a:lstStyle>
          <a:p>
            <a:pPr>
              <a:defRPr/>
            </a:pPr>
            <a:fld id="{3B9930B8-4BB5-4FA0-B4B7-8A4F9A5B8D8A}" type="datetime1">
              <a:rPr lang="it-IT" smtClean="0"/>
              <a:pPr>
                <a:defRPr/>
              </a:pPr>
              <a:t>08/05/2023</a:t>
            </a:fld>
            <a:endParaRPr lang="it-IT"/>
          </a:p>
        </p:txBody>
      </p:sp>
      <p:sp>
        <p:nvSpPr>
          <p:cNvPr id="1029" name="Rectangle 5"/>
          <p:cNvSpPr>
            <a:spLocks noGrp="1" noChangeArrowheads="1"/>
          </p:cNvSpPr>
          <p:nvPr>
            <p:ph type="ftr" sz="quarter" idx="3"/>
          </p:nvPr>
        </p:nvSpPr>
        <p:spPr bwMode="auto">
          <a:xfrm>
            <a:off x="1219200" y="6146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100">
                <a:ea typeface="ＭＳ Ｐゴシック" pitchFamily="1" charset="-128"/>
              </a:defRPr>
            </a:lvl1pPr>
          </a:lstStyle>
          <a:p>
            <a:pPr>
              <a:defRPr/>
            </a:pPr>
            <a:r>
              <a:rPr lang="it-IT"/>
              <a:t>Titolo Presentazione</a:t>
            </a:r>
          </a:p>
        </p:txBody>
      </p:sp>
      <p:sp>
        <p:nvSpPr>
          <p:cNvPr id="1030" name="Rectangle 6"/>
          <p:cNvSpPr>
            <a:spLocks noGrp="1" noChangeArrowheads="1"/>
          </p:cNvSpPr>
          <p:nvPr>
            <p:ph type="sldNum" sz="quarter" idx="4"/>
          </p:nvPr>
        </p:nvSpPr>
        <p:spPr bwMode="auto">
          <a:xfrm>
            <a:off x="6553200" y="6146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100">
                <a:ea typeface="ＭＳ Ｐゴシック" pitchFamily="1" charset="-128"/>
              </a:defRPr>
            </a:lvl1pPr>
          </a:lstStyle>
          <a:p>
            <a:pPr>
              <a:defRPr/>
            </a:pPr>
            <a:r>
              <a:rPr lang="it-IT"/>
              <a:t>Pagina </a:t>
            </a:r>
            <a:fld id="{C64FCA73-42CE-4DC5-9D32-17F2057788D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p:txStyles>
    <p:title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rgbClr val="822433"/>
        </a:buClr>
        <a:buChar char="•"/>
        <a:defRPr sz="2400">
          <a:solidFill>
            <a:srgbClr val="000000"/>
          </a:solidFill>
          <a:latin typeface="+mn-lt"/>
          <a:ea typeface="+mn-ea"/>
          <a:cs typeface="+mn-cs"/>
        </a:defRPr>
      </a:lvl1pPr>
      <a:lvl2pPr marL="742950" indent="-285750" algn="l" rtl="0" eaLnBrk="0" fontAlgn="base" hangingPunct="0">
        <a:spcBef>
          <a:spcPct val="20000"/>
        </a:spcBef>
        <a:spcAft>
          <a:spcPct val="0"/>
        </a:spcAft>
        <a:buChar char="–"/>
        <a:defRPr sz="2000">
          <a:solidFill>
            <a:srgbClr val="000000"/>
          </a:solidFill>
          <a:latin typeface="+mn-lt"/>
          <a:ea typeface="+mn-ea"/>
        </a:defRPr>
      </a:lvl2pPr>
      <a:lvl3pPr marL="1143000" indent="-228600" algn="l" rtl="0" eaLnBrk="0" fontAlgn="base" hangingPunct="0">
        <a:spcBef>
          <a:spcPct val="20000"/>
        </a:spcBef>
        <a:spcAft>
          <a:spcPct val="0"/>
        </a:spcAft>
        <a:buChar char="•"/>
        <a:defRPr sz="1600">
          <a:solidFill>
            <a:srgbClr val="000000"/>
          </a:solidFill>
          <a:latin typeface="+mn-lt"/>
          <a:ea typeface="+mn-ea"/>
        </a:defRPr>
      </a:lvl3pPr>
      <a:lvl4pPr marL="1562100" indent="-228600" algn="l" rtl="0" eaLnBrk="0" fontAlgn="base" hangingPunct="0">
        <a:spcBef>
          <a:spcPct val="20000"/>
        </a:spcBef>
        <a:spcAft>
          <a:spcPct val="0"/>
        </a:spcAft>
        <a:buChar char="–"/>
        <a:defRPr sz="1400">
          <a:solidFill>
            <a:srgbClr val="000000"/>
          </a:solidFill>
          <a:latin typeface="+mn-lt"/>
          <a:ea typeface="+mn-ea"/>
        </a:defRPr>
      </a:lvl4pPr>
      <a:lvl5pPr marL="1981200" indent="-228600" algn="l" rtl="0" eaLnBrk="0" fontAlgn="base" hangingPunct="0">
        <a:spcBef>
          <a:spcPct val="20000"/>
        </a:spcBef>
        <a:spcAft>
          <a:spcPct val="0"/>
        </a:spcAft>
        <a:buChar char="»"/>
        <a:defRPr sz="1200">
          <a:solidFill>
            <a:srgbClr val="000000"/>
          </a:solidFill>
          <a:latin typeface="+mn-lt"/>
          <a:ea typeface="+mn-ea"/>
        </a:defRPr>
      </a:lvl5pPr>
      <a:lvl6pPr marL="2438400" indent="-228600" algn="l" rtl="0" fontAlgn="base">
        <a:spcBef>
          <a:spcPct val="20000"/>
        </a:spcBef>
        <a:spcAft>
          <a:spcPct val="0"/>
        </a:spcAft>
        <a:buChar char="»"/>
        <a:defRPr sz="1200">
          <a:solidFill>
            <a:srgbClr val="000000"/>
          </a:solidFill>
          <a:latin typeface="+mn-lt"/>
          <a:ea typeface="+mn-ea"/>
        </a:defRPr>
      </a:lvl6pPr>
      <a:lvl7pPr marL="2895600" indent="-228600" algn="l" rtl="0" fontAlgn="base">
        <a:spcBef>
          <a:spcPct val="20000"/>
        </a:spcBef>
        <a:spcAft>
          <a:spcPct val="0"/>
        </a:spcAft>
        <a:buChar char="»"/>
        <a:defRPr sz="1200">
          <a:solidFill>
            <a:srgbClr val="000000"/>
          </a:solidFill>
          <a:latin typeface="+mn-lt"/>
          <a:ea typeface="+mn-ea"/>
        </a:defRPr>
      </a:lvl7pPr>
      <a:lvl8pPr marL="3352800" indent="-228600" algn="l" rtl="0" fontAlgn="base">
        <a:spcBef>
          <a:spcPct val="20000"/>
        </a:spcBef>
        <a:spcAft>
          <a:spcPct val="0"/>
        </a:spcAft>
        <a:buChar char="»"/>
        <a:defRPr sz="1200">
          <a:solidFill>
            <a:srgbClr val="000000"/>
          </a:solidFill>
          <a:latin typeface="+mn-lt"/>
          <a:ea typeface="+mn-ea"/>
        </a:defRPr>
      </a:lvl8pPr>
      <a:lvl9pPr marL="3810000" indent="-228600" algn="l" rtl="0" fontAlgn="base">
        <a:spcBef>
          <a:spcPct val="20000"/>
        </a:spcBef>
        <a:spcAft>
          <a:spcPct val="0"/>
        </a:spcAft>
        <a:buChar char="»"/>
        <a:defRPr sz="1200">
          <a:solidFill>
            <a:srgbClr val="000000"/>
          </a:solidFill>
          <a:latin typeface="+mn-lt"/>
          <a:ea typeface="+mn-ea"/>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jpe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jpeg"/><Relationship Id="rId4" Type="http://schemas.openxmlformats.org/officeDocument/2006/relationships/image" Target="../media/image12.jpe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hyperlink" Target="http://www.consiglio.regione.lazio.it/consiglio-regionale/?vw=leggiregionalidettaglio&amp;id=9104&amp;sv=vigente" TargetMode="External"/><Relationship Id="rId2" Type="http://schemas.openxmlformats.org/officeDocument/2006/relationships/hyperlink" Target="https://www.consiglio.regione.lazio.it/consiglio-regionale/?vw=leggiregionalidettaglio&amp;id=9313&amp;sv=vigente"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jpe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jpeg"/></Relationships>
</file>

<file path=ppt/slides/_rels/slide2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0.png"/><Relationship Id="rId7" Type="http://schemas.openxmlformats.org/officeDocument/2006/relationships/image" Target="../media/image15.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image" Target="../media/image14.jpeg"/><Relationship Id="rId4" Type="http://schemas.openxmlformats.org/officeDocument/2006/relationships/image" Target="../media/image13.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5.jpeg"/><Relationship Id="rId4"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hyperlink" Target="https://www.consiglio.regione.lazio.it/consiglio-regionale/?vw=leggiregionalidettaglio&amp;id=9313&amp;sv=vigente#nove" TargetMode="Externa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7.pn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6"/>
          <p:cNvPicPr>
            <a:picLocks noChangeAspect="1" noChangeArrowheads="1"/>
          </p:cNvPicPr>
          <p:nvPr/>
        </p:nvPicPr>
        <p:blipFill>
          <a:blip r:embed="rId3" cstate="print"/>
          <a:srcRect b="8707"/>
          <a:stretch>
            <a:fillRect/>
          </a:stretch>
        </p:blipFill>
        <p:spPr bwMode="auto">
          <a:xfrm>
            <a:off x="0" y="0"/>
            <a:ext cx="9144000" cy="6858000"/>
          </a:xfrm>
          <a:prstGeom prst="rect">
            <a:avLst/>
          </a:prstGeom>
          <a:solidFill>
            <a:srgbClr val="822333"/>
          </a:solidFill>
          <a:ln w="9525">
            <a:noFill/>
            <a:miter lim="800000"/>
            <a:headEnd/>
            <a:tailEnd/>
          </a:ln>
        </p:spPr>
      </p:pic>
      <p:sp>
        <p:nvSpPr>
          <p:cNvPr id="14" name="Segnaposto piè di pagina 5"/>
          <p:cNvSpPr>
            <a:spLocks noGrp="1"/>
          </p:cNvSpPr>
          <p:nvPr>
            <p:ph type="ftr" sz="quarter" idx="11"/>
          </p:nvPr>
        </p:nvSpPr>
        <p:spPr>
          <a:xfrm>
            <a:off x="6228184" y="6453336"/>
            <a:ext cx="2915816" cy="228600"/>
          </a:xfrm>
          <a:solidFill>
            <a:srgbClr val="822333"/>
          </a:solidFill>
        </p:spPr>
        <p:txBody>
          <a:bodyPr/>
          <a:lstStyle/>
          <a:p>
            <a:pPr>
              <a:lnSpc>
                <a:spcPts val="1923"/>
              </a:lnSpc>
              <a:defRPr/>
            </a:pPr>
            <a:endParaRPr lang="en-US" sz="1000" u="sng" spc="117" dirty="0">
              <a:latin typeface="Arial" panose="020B0604020202020204" pitchFamily="34" charset="0"/>
              <a:cs typeface="Arial" panose="020B0604020202020204" pitchFamily="34" charset="0"/>
            </a:endParaRPr>
          </a:p>
        </p:txBody>
      </p:sp>
      <p:pic>
        <p:nvPicPr>
          <p:cNvPr id="2057"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05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cxnSp>
        <p:nvCxnSpPr>
          <p:cNvPr id="3" name="Connettore diritto 2"/>
          <p:cNvCxnSpPr/>
          <p:nvPr/>
        </p:nvCxnSpPr>
        <p:spPr>
          <a:xfrm flipH="1">
            <a:off x="2089150" y="2852738"/>
            <a:ext cx="7054850" cy="0"/>
          </a:xfrm>
          <a:prstGeom prst="line">
            <a:avLst/>
          </a:prstGeom>
          <a:ln w="28575">
            <a:solidFill>
              <a:srgbClr val="822333"/>
            </a:solidFill>
          </a:ln>
        </p:spPr>
        <p:style>
          <a:lnRef idx="1">
            <a:schemeClr val="accent1"/>
          </a:lnRef>
          <a:fillRef idx="0">
            <a:schemeClr val="accent1"/>
          </a:fillRef>
          <a:effectRef idx="0">
            <a:schemeClr val="accent1"/>
          </a:effectRef>
          <a:fontRef idx="minor">
            <a:schemeClr val="tx1"/>
          </a:fontRef>
        </p:style>
      </p:cxnSp>
      <p:sp>
        <p:nvSpPr>
          <p:cNvPr id="2060" name="CasellaDiTesto 1"/>
          <p:cNvSpPr txBox="1">
            <a:spLocks noChangeArrowheads="1"/>
          </p:cNvSpPr>
          <p:nvPr/>
        </p:nvSpPr>
        <p:spPr bwMode="auto">
          <a:xfrm>
            <a:off x="0" y="2420888"/>
            <a:ext cx="10260632" cy="2215991"/>
          </a:xfrm>
          <a:prstGeom prst="rect">
            <a:avLst/>
          </a:prstGeom>
          <a:noFill/>
          <a:ln w="9525">
            <a:noFill/>
            <a:miter lim="800000"/>
            <a:headEnd/>
            <a:tailEnd/>
          </a:ln>
        </p:spPr>
        <p:txBody>
          <a:bodyPr wrap="square">
            <a:spAutoFit/>
          </a:bodyPr>
          <a:lstStyle/>
          <a:p>
            <a:r>
              <a:rPr lang="it-IT" sz="2800" dirty="0">
                <a:latin typeface="AvantGarde Md BT" pitchFamily="34" charset="0"/>
                <a:cs typeface="Arial" charset="0"/>
              </a:rPr>
              <a:t>Rigenerazione Urbana </a:t>
            </a:r>
            <a:r>
              <a:rPr lang="it-IT" sz="2800" i="1" dirty="0">
                <a:latin typeface="AvantGarde Md BT" pitchFamily="34" charset="0"/>
                <a:cs typeface="Arial" charset="0"/>
              </a:rPr>
              <a:t>ex lege </a:t>
            </a:r>
            <a:r>
              <a:rPr lang="it-IT" sz="2800" dirty="0">
                <a:latin typeface="AvantGarde Md BT" pitchFamily="34" charset="0"/>
                <a:cs typeface="Arial" charset="0"/>
              </a:rPr>
              <a:t>Regione Lazio n.7/2017-   STATO D’ATTUAZIONE DEGLI INTERVENTI DIRETTI-</a:t>
            </a:r>
          </a:p>
          <a:p>
            <a:r>
              <a:rPr lang="it-IT" sz="2800" dirty="0">
                <a:latin typeface="AvantGarde Md BT" pitchFamily="34" charset="0"/>
                <a:cs typeface="Arial" charset="0"/>
              </a:rPr>
              <a:t>ROMA CAPITALE-</a:t>
            </a:r>
          </a:p>
          <a:p>
            <a:endParaRPr lang="it-IT" sz="2300" dirty="0">
              <a:solidFill>
                <a:srgbClr val="000000"/>
              </a:solidFill>
              <a:latin typeface="AvantGarde Md BT" pitchFamily="34" charset="0"/>
              <a:cs typeface="Arial" charset="0"/>
            </a:endParaRPr>
          </a:p>
          <a:p>
            <a:r>
              <a:rPr lang="it-IT" sz="1800" dirty="0">
                <a:solidFill>
                  <a:srgbClr val="000000"/>
                </a:solidFill>
                <a:latin typeface="AvantGarde Md BT" pitchFamily="34" charset="0"/>
                <a:cs typeface="Arial" charset="0"/>
              </a:rPr>
              <a:t>  </a:t>
            </a:r>
            <a:endParaRPr lang="it-IT" sz="1400" dirty="0">
              <a:solidFill>
                <a:srgbClr val="000000"/>
              </a:solidFill>
            </a:endParaRPr>
          </a:p>
          <a:p>
            <a:r>
              <a:rPr lang="it-IT" sz="1300" dirty="0">
                <a:solidFill>
                  <a:srgbClr val="000000"/>
                </a:solidFill>
                <a:latin typeface="Calibri" pitchFamily="34" charset="0"/>
                <a:ea typeface="Calibri" pitchFamily="34" charset="0"/>
                <a:cs typeface="Times New Roman" pitchFamily="18" charset="0"/>
              </a:rPr>
              <a:t>                                                                                  </a:t>
            </a:r>
            <a:endParaRPr lang="it-IT" sz="1400" dirty="0"/>
          </a:p>
        </p:txBody>
      </p:sp>
      <p:pic>
        <p:nvPicPr>
          <p:cNvPr id="4" name="Immagine 3" descr="Immagine che contiene testo, dipinto&#10;&#10;Descrizione generata automaticamente">
            <a:extLst>
              <a:ext uri="{FF2B5EF4-FFF2-40B4-BE49-F238E27FC236}">
                <a16:creationId xmlns:a16="http://schemas.microsoft.com/office/drawing/2014/main" id="{0F950ADA-9244-1F0D-DA53-BB126118674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4069079"/>
            <a:ext cx="9144000" cy="2788920"/>
          </a:xfrm>
          <a:prstGeom prst="rect">
            <a:avLst/>
          </a:prstGeom>
        </p:spPr>
      </p:pic>
      <p:pic>
        <p:nvPicPr>
          <p:cNvPr id="5" name="image1.png" descr="image1.png">
            <a:extLst>
              <a:ext uri="{FF2B5EF4-FFF2-40B4-BE49-F238E27FC236}">
                <a16:creationId xmlns:a16="http://schemas.microsoft.com/office/drawing/2014/main" id="{8DC3C4D3-400E-477E-387A-B3622D26FAC9}"/>
              </a:ext>
            </a:extLst>
          </p:cNvPr>
          <p:cNvPicPr>
            <a:picLocks noChangeAspect="1"/>
          </p:cNvPicPr>
          <p:nvPr/>
        </p:nvPicPr>
        <p:blipFill>
          <a:blip r:embed="rId5" cstate="print"/>
          <a:stretch>
            <a:fillRect/>
          </a:stretch>
        </p:blipFill>
        <p:spPr>
          <a:xfrm>
            <a:off x="286099" y="165110"/>
            <a:ext cx="3709838" cy="992632"/>
          </a:xfrm>
          <a:prstGeom prst="rect">
            <a:avLst/>
          </a:prstGeom>
          <a:ln w="12700">
            <a:miter lim="400000"/>
          </a:ln>
        </p:spPr>
      </p:pic>
      <p:sp>
        <p:nvSpPr>
          <p:cNvPr id="7" name="CasellaDiTesto 6">
            <a:extLst>
              <a:ext uri="{FF2B5EF4-FFF2-40B4-BE49-F238E27FC236}">
                <a16:creationId xmlns:a16="http://schemas.microsoft.com/office/drawing/2014/main" id="{CAE16597-B582-7154-2192-A5DFC60F42BC}"/>
              </a:ext>
            </a:extLst>
          </p:cNvPr>
          <p:cNvSpPr txBox="1"/>
          <p:nvPr/>
        </p:nvSpPr>
        <p:spPr>
          <a:xfrm>
            <a:off x="255142" y="1202202"/>
            <a:ext cx="4660900" cy="800219"/>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it-IT" sz="1600" b="0" i="0" u="none" strike="noStrike" kern="1200" cap="none" spc="0" normalizeH="0" baseline="0" noProof="0" dirty="0">
                <a:ln>
                  <a:noFill/>
                </a:ln>
                <a:effectLst/>
                <a:uLnTx/>
                <a:uFillTx/>
                <a:latin typeface="AvantGarde Bk BT"/>
              </a:rPr>
              <a:t>Arch. Barbara Lupi</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it-IT" sz="1500" b="0" i="0" u="none" strike="noStrike" kern="1200" cap="none" spc="0" normalizeH="0" baseline="0" noProof="0" dirty="0">
                <a:ln>
                  <a:noFill/>
                </a:ln>
                <a:effectLst/>
                <a:uLnTx/>
                <a:uFillTx/>
                <a:latin typeface="AvantGarde Bk BT"/>
              </a:rPr>
              <a:t>Dipartimento Programmazione e Attuazione Urbanistica</a:t>
            </a: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it-IT" sz="1500" b="0" i="0" u="none" strike="noStrike" kern="1200" cap="none" spc="0" normalizeH="0" baseline="0" noProof="0" dirty="0">
                <a:ln>
                  <a:noFill/>
                </a:ln>
                <a:effectLst/>
                <a:uLnTx/>
                <a:uFillTx/>
                <a:latin typeface="AvantGarde Bk BT"/>
              </a:rPr>
              <a:t>Direzione Edilizia</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utoShape 5">
            <a:extLst>
              <a:ext uri="{FF2B5EF4-FFF2-40B4-BE49-F238E27FC236}">
                <a16:creationId xmlns:a16="http://schemas.microsoft.com/office/drawing/2014/main" id="{840F59E2-6341-C25D-75AB-72387B57905C}"/>
              </a:ext>
            </a:extLst>
          </p:cNvPr>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8" name="Rectangle 15">
            <a:extLst>
              <a:ext uri="{FF2B5EF4-FFF2-40B4-BE49-F238E27FC236}">
                <a16:creationId xmlns:a16="http://schemas.microsoft.com/office/drawing/2014/main" id="{73CDD16E-FA22-3A09-D4AD-34963AA701C6}"/>
              </a:ext>
            </a:extLst>
          </p:cNvPr>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9" name="Rectangle 16">
            <a:extLst>
              <a:ext uri="{FF2B5EF4-FFF2-40B4-BE49-F238E27FC236}">
                <a16:creationId xmlns:a16="http://schemas.microsoft.com/office/drawing/2014/main" id="{97CEE5A5-A9DC-2AA3-EE00-41484E66C396}"/>
              </a:ext>
            </a:extLst>
          </p:cNvPr>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14" name="AutoShape 5">
            <a:extLst>
              <a:ext uri="{FF2B5EF4-FFF2-40B4-BE49-F238E27FC236}">
                <a16:creationId xmlns:a16="http://schemas.microsoft.com/office/drawing/2014/main" id="{E4D9C264-F410-6F58-904F-3DD992CB9FDA}"/>
              </a:ext>
            </a:extLst>
          </p:cNvPr>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5" name="Rectangle 15">
            <a:extLst>
              <a:ext uri="{FF2B5EF4-FFF2-40B4-BE49-F238E27FC236}">
                <a16:creationId xmlns:a16="http://schemas.microsoft.com/office/drawing/2014/main" id="{FC754ED1-DFA9-3725-14D5-A105011F442E}"/>
              </a:ext>
            </a:extLst>
          </p:cNvPr>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6" name="Rectangle 16">
            <a:extLst>
              <a:ext uri="{FF2B5EF4-FFF2-40B4-BE49-F238E27FC236}">
                <a16:creationId xmlns:a16="http://schemas.microsoft.com/office/drawing/2014/main" id="{0309CC9F-AF25-2676-E908-29503F518AB8}"/>
              </a:ext>
            </a:extLst>
          </p:cNvPr>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graphicFrame>
        <p:nvGraphicFramePr>
          <p:cNvPr id="17" name="Table 17">
            <a:extLst>
              <a:ext uri="{FF2B5EF4-FFF2-40B4-BE49-F238E27FC236}">
                <a16:creationId xmlns:a16="http://schemas.microsoft.com/office/drawing/2014/main" id="{FED5B6DD-4BB7-E281-7510-DA3DFE67EBEA}"/>
              </a:ext>
            </a:extLst>
          </p:cNvPr>
          <p:cNvGraphicFramePr>
            <a:graphicFrameLocks noGrp="1"/>
          </p:cNvGraphicFramePr>
          <p:nvPr/>
        </p:nvGraphicFramePr>
        <p:xfrm>
          <a:off x="323850" y="115888"/>
          <a:ext cx="8640763" cy="5583237"/>
        </p:xfrm>
        <a:graphic>
          <a:graphicData uri="http://schemas.openxmlformats.org/drawingml/2006/table">
            <a:tbl>
              <a:tblPr firstRow="1" bandRow="1">
                <a:tableStyleId>{00A15C55-8517-42AA-B614-E9B94910E393}</a:tableStyleId>
              </a:tblPr>
              <a:tblGrid>
                <a:gridCol w="1042851">
                  <a:extLst>
                    <a:ext uri="{9D8B030D-6E8A-4147-A177-3AD203B41FA5}">
                      <a16:colId xmlns:a16="http://schemas.microsoft.com/office/drawing/2014/main" val="20000"/>
                    </a:ext>
                  </a:extLst>
                </a:gridCol>
                <a:gridCol w="2458148">
                  <a:extLst>
                    <a:ext uri="{9D8B030D-6E8A-4147-A177-3AD203B41FA5}">
                      <a16:colId xmlns:a16="http://schemas.microsoft.com/office/drawing/2014/main" val="20001"/>
                    </a:ext>
                  </a:extLst>
                </a:gridCol>
                <a:gridCol w="5139764">
                  <a:extLst>
                    <a:ext uri="{9D8B030D-6E8A-4147-A177-3AD203B41FA5}">
                      <a16:colId xmlns:a16="http://schemas.microsoft.com/office/drawing/2014/main" val="20002"/>
                    </a:ext>
                  </a:extLst>
                </a:gridCol>
              </a:tblGrid>
              <a:tr h="43299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a:solidFill>
                            <a:srgbClr val="000000"/>
                          </a:solidFill>
                        </a:rPr>
                        <a:t>LEGGI REGIONALI</a:t>
                      </a:r>
                      <a:endParaRPr lang="it-IT" sz="1800" b="0" dirty="0">
                        <a:solidFill>
                          <a:srgbClr val="000000"/>
                        </a:solidFill>
                        <a:latin typeface="AvantGarde Bk BT" pitchFamily="34" charset="0"/>
                      </a:endParaRPr>
                    </a:p>
                  </a:txBody>
                  <a:tcPr marL="91445" marR="91445">
                    <a:solidFill>
                      <a:schemeClr val="bg1">
                        <a:lumMod val="65000"/>
                      </a:schemeClr>
                    </a:solidFill>
                  </a:tcPr>
                </a:tc>
                <a:tc hMerge="1">
                  <a:txBody>
                    <a:bodyPr/>
                    <a:lstStyle/>
                    <a:p>
                      <a:endParaRPr lang="it-IT" dirty="0"/>
                    </a:p>
                  </a:txBody>
                  <a:tcPr>
                    <a:solidFill>
                      <a:schemeClr val="bg2">
                        <a:lumMod val="60000"/>
                        <a:lumOff val="40000"/>
                      </a:schemeClr>
                    </a:solidFill>
                  </a:tcPr>
                </a:tc>
                <a:tc hMerge="1">
                  <a:txBody>
                    <a:bodyPr/>
                    <a:lstStyle/>
                    <a:p>
                      <a:endParaRPr lang="it-IT" dirty="0"/>
                    </a:p>
                  </a:txBody>
                  <a:tcPr>
                    <a:solidFill>
                      <a:schemeClr val="bg2">
                        <a:lumMod val="60000"/>
                        <a:lumOff val="40000"/>
                      </a:schemeClr>
                    </a:solidFill>
                  </a:tcPr>
                </a:tc>
                <a:extLst>
                  <a:ext uri="{0D108BD9-81ED-4DB2-BD59-A6C34878D82A}">
                    <a16:rowId xmlns:a16="http://schemas.microsoft.com/office/drawing/2014/main" val="10000"/>
                  </a:ext>
                </a:extLst>
              </a:tr>
              <a:tr h="371648">
                <a:tc>
                  <a:txBody>
                    <a:bodyPr/>
                    <a:lstStyle/>
                    <a:p>
                      <a:r>
                        <a:rPr kumimoji="0" lang="it-IT" sz="1200" u="none" strike="noStrike" cap="none" normalizeH="0" baseline="0" dirty="0">
                          <a:ln>
                            <a:noFill/>
                          </a:ln>
                          <a:solidFill>
                            <a:srgbClr val="000000"/>
                          </a:solidFill>
                          <a:effectLst/>
                        </a:rPr>
                        <a:t>Lombardia</a:t>
                      </a:r>
                      <a:endParaRPr lang="it-IT" sz="1200" u="none" dirty="0">
                        <a:solidFill>
                          <a:srgbClr val="000000"/>
                        </a:solidFill>
                        <a:latin typeface="AvantGarde Bk BT" pitchFamily="34" charset="0"/>
                      </a:endParaRPr>
                    </a:p>
                  </a:txBody>
                  <a:tcPr marL="91445" marR="91445"/>
                </a:tc>
                <a:tc>
                  <a:txBody>
                    <a:bodyPr/>
                    <a:lstStyle/>
                    <a:p>
                      <a:r>
                        <a:rPr kumimoji="0" lang="it-IT" sz="1200" strike="noStrike" cap="none" normalizeH="0" baseline="0" dirty="0">
                          <a:ln>
                            <a:noFill/>
                          </a:ln>
                          <a:solidFill>
                            <a:srgbClr val="000000"/>
                          </a:solidFill>
                          <a:effectLst/>
                        </a:rPr>
                        <a:t>L.R. n. 18 del 26 novembre 2019</a:t>
                      </a:r>
                      <a:endParaRPr lang="it-IT" sz="1200" b="0" dirty="0">
                        <a:solidFill>
                          <a:srgbClr val="000000"/>
                        </a:solidFill>
                      </a:endParaRPr>
                    </a:p>
                  </a:txBody>
                  <a:tcPr marL="91445" marR="91445"/>
                </a:tc>
                <a:tc>
                  <a:txBody>
                    <a:bodyPr/>
                    <a:lstStyle/>
                    <a:p>
                      <a:r>
                        <a:rPr lang="it-IT" sz="1200" dirty="0">
                          <a:solidFill>
                            <a:srgbClr val="000000"/>
                          </a:solidFill>
                        </a:rPr>
                        <a:t>Modifica</a:t>
                      </a:r>
                      <a:r>
                        <a:rPr lang="it-IT" sz="1200" baseline="0" dirty="0">
                          <a:solidFill>
                            <a:srgbClr val="000000"/>
                          </a:solidFill>
                        </a:rPr>
                        <a:t> alla Legge per il Governo del Territorio</a:t>
                      </a:r>
                      <a:endParaRPr lang="it-IT" sz="1200" b="0" dirty="0">
                        <a:solidFill>
                          <a:srgbClr val="000000"/>
                        </a:solidFill>
                        <a:latin typeface="AvantGarde Bk BT" pitchFamily="34" charset="0"/>
                      </a:endParaRPr>
                    </a:p>
                  </a:txBody>
                  <a:tcPr marL="91445" marR="91445"/>
                </a:tc>
                <a:extLst>
                  <a:ext uri="{0D108BD9-81ED-4DB2-BD59-A6C34878D82A}">
                    <a16:rowId xmlns:a16="http://schemas.microsoft.com/office/drawing/2014/main" val="10001"/>
                  </a:ext>
                </a:extLst>
              </a:tr>
              <a:tr h="640081">
                <a:tc>
                  <a:txBody>
                    <a:bodyPr/>
                    <a:lstStyle/>
                    <a:p>
                      <a:r>
                        <a:rPr lang="it-IT" sz="1200" dirty="0">
                          <a:solidFill>
                            <a:srgbClr val="000000"/>
                          </a:solidFill>
                        </a:rPr>
                        <a:t>Lombardia</a:t>
                      </a:r>
                    </a:p>
                  </a:txBody>
                  <a:tcPr marL="91445" marR="91445"/>
                </a:tc>
                <a:tc>
                  <a:txBody>
                    <a:bodyPr/>
                    <a:lstStyle/>
                    <a:p>
                      <a:r>
                        <a:rPr kumimoji="0" lang="it-IT" sz="1200" strike="noStrike" cap="none" normalizeH="0" baseline="0" dirty="0">
                          <a:ln>
                            <a:noFill/>
                          </a:ln>
                          <a:solidFill>
                            <a:srgbClr val="000000"/>
                          </a:solidFill>
                          <a:effectLst/>
                        </a:rPr>
                        <a:t>L.R. n. 31 del 28 novembre 2014</a:t>
                      </a:r>
                      <a:endParaRPr lang="it-IT" sz="1200" dirty="0">
                        <a:solidFill>
                          <a:srgbClr val="000000"/>
                        </a:solidFill>
                      </a:endParaRPr>
                    </a:p>
                  </a:txBody>
                  <a:tcPr marL="91445" marR="91445"/>
                </a:tc>
                <a:tc>
                  <a:txBody>
                    <a:bodyPr/>
                    <a:lstStyle/>
                    <a:p>
                      <a:r>
                        <a:rPr lang="it-IT" sz="1200" dirty="0">
                          <a:solidFill>
                            <a:srgbClr val="000000"/>
                          </a:solidFill>
                        </a:rPr>
                        <a:t>“Disposizioni per la riduzione del consumo di suolo e per la riqualificazione del suolo degradato”- Corte Costituzionale sentenza179/2019</a:t>
                      </a:r>
                    </a:p>
                  </a:txBody>
                  <a:tcPr marL="91445" marR="91445"/>
                </a:tc>
                <a:extLst>
                  <a:ext uri="{0D108BD9-81ED-4DB2-BD59-A6C34878D82A}">
                    <a16:rowId xmlns:a16="http://schemas.microsoft.com/office/drawing/2014/main" val="10002"/>
                  </a:ext>
                </a:extLst>
              </a:tr>
              <a:tr h="458199">
                <a:tc>
                  <a:txBody>
                    <a:bodyPr/>
                    <a:lstStyle/>
                    <a:p>
                      <a:r>
                        <a:rPr kumimoji="0" lang="it-IT" sz="1200" strike="noStrike" cap="none" normalizeH="0" baseline="0" dirty="0">
                          <a:ln>
                            <a:noFill/>
                          </a:ln>
                          <a:solidFill>
                            <a:srgbClr val="000000"/>
                          </a:solidFill>
                          <a:effectLst/>
                        </a:rPr>
                        <a:t>Piemonte</a:t>
                      </a:r>
                      <a:endParaRPr lang="it-IT" sz="1200" dirty="0">
                        <a:solidFill>
                          <a:srgbClr val="000000"/>
                        </a:solidFill>
                      </a:endParaRPr>
                    </a:p>
                  </a:txBody>
                  <a:tcPr marL="91445" marR="91445"/>
                </a:tc>
                <a:tc>
                  <a:txBody>
                    <a:bodyPr/>
                    <a:lstStyle/>
                    <a:p>
                      <a:r>
                        <a:rPr kumimoji="0" lang="it-IT" sz="1200" strike="noStrike" cap="none" normalizeH="0" baseline="0" dirty="0">
                          <a:ln>
                            <a:noFill/>
                          </a:ln>
                          <a:solidFill>
                            <a:srgbClr val="000000"/>
                          </a:solidFill>
                          <a:effectLst/>
                        </a:rPr>
                        <a:t>L.R. 16 del 4 ottobre 2018 </a:t>
                      </a:r>
                      <a:endParaRPr lang="it-IT" sz="1200" dirty="0">
                        <a:solidFill>
                          <a:srgbClr val="000000"/>
                        </a:solidFill>
                      </a:endParaRPr>
                    </a:p>
                  </a:txBody>
                  <a:tcPr marL="91445" marR="91445"/>
                </a:tc>
                <a:tc>
                  <a:txBody>
                    <a:bodyPr/>
                    <a:lstStyle/>
                    <a:p>
                      <a:r>
                        <a:rPr lang="it-IT" sz="1200" dirty="0">
                          <a:solidFill>
                            <a:srgbClr val="000000"/>
                          </a:solidFill>
                        </a:rPr>
                        <a:t>Legge Regionale 4 ottobre 2018, n. 16 recante: "Misure per il riuso, la riqualificazione dell'edificato e la rigenerazione urbana"</a:t>
                      </a:r>
                    </a:p>
                  </a:txBody>
                  <a:tcPr marL="91445" marR="91445"/>
                </a:tc>
                <a:extLst>
                  <a:ext uri="{0D108BD9-81ED-4DB2-BD59-A6C34878D82A}">
                    <a16:rowId xmlns:a16="http://schemas.microsoft.com/office/drawing/2014/main" val="10003"/>
                  </a:ext>
                </a:extLst>
              </a:tr>
              <a:tr h="646027">
                <a:tc>
                  <a:txBody>
                    <a:bodyPr/>
                    <a:lstStyle/>
                    <a:p>
                      <a:r>
                        <a:rPr kumimoji="0" lang="it-IT" sz="1200" strike="noStrike" cap="none" normalizeH="0" baseline="0" dirty="0">
                          <a:ln>
                            <a:noFill/>
                          </a:ln>
                          <a:solidFill>
                            <a:srgbClr val="000000"/>
                          </a:solidFill>
                          <a:effectLst/>
                        </a:rPr>
                        <a:t>Veneto </a:t>
                      </a:r>
                      <a:endParaRPr lang="it-IT" sz="1200" dirty="0">
                        <a:solidFill>
                          <a:srgbClr val="000000"/>
                        </a:solidFill>
                      </a:endParaRPr>
                    </a:p>
                  </a:txBody>
                  <a:tcPr marL="91445" marR="91445"/>
                </a:tc>
                <a:tc>
                  <a:txBody>
                    <a:bodyPr/>
                    <a:lstStyle/>
                    <a:p>
                      <a:r>
                        <a:rPr kumimoji="0" lang="it-IT" sz="1200" strike="noStrike" cap="none" normalizeH="0" baseline="0" dirty="0">
                          <a:ln>
                            <a:noFill/>
                          </a:ln>
                          <a:solidFill>
                            <a:srgbClr val="000000"/>
                          </a:solidFill>
                          <a:effectLst/>
                        </a:rPr>
                        <a:t> L.R. n. 14 del 4 aprile 2019 </a:t>
                      </a:r>
                      <a:endParaRPr lang="it-IT" sz="1200" dirty="0">
                        <a:solidFill>
                          <a:srgbClr val="000000"/>
                        </a:solidFill>
                      </a:endParaRPr>
                    </a:p>
                  </a:txBody>
                  <a:tcPr marL="91445" marR="9144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sz="1200" dirty="0">
                          <a:solidFill>
                            <a:srgbClr val="000000"/>
                          </a:solidFill>
                        </a:rPr>
                        <a:t>“Veneto 2050: politiche per la riqualificazione urbana e la rinaturalizzazione del territorio e modifiche alla L.R. n. 11 del 23 aprile 2004 – Norme per il governo del territorio e in materia di paesaggio”</a:t>
                      </a:r>
                      <a:endParaRPr kumimoji="0" lang="it-IT" sz="1200" b="0" i="0" strike="noStrike" cap="none" normalizeH="0" baseline="0" dirty="0">
                        <a:ln>
                          <a:noFill/>
                        </a:ln>
                        <a:solidFill>
                          <a:srgbClr val="000000"/>
                        </a:solidFill>
                        <a:effectLst/>
                        <a:latin typeface="AvantGarde Bk BT" pitchFamily="34" charset="0"/>
                        <a:ea typeface="ＭＳ Ｐゴシック" pitchFamily="34" charset="-128"/>
                      </a:endParaRPr>
                    </a:p>
                  </a:txBody>
                  <a:tcPr marL="91445" marR="91445"/>
                </a:tc>
                <a:extLst>
                  <a:ext uri="{0D108BD9-81ED-4DB2-BD59-A6C34878D82A}">
                    <a16:rowId xmlns:a16="http://schemas.microsoft.com/office/drawing/2014/main" val="10004"/>
                  </a:ext>
                </a:extLst>
              </a:tr>
              <a:tr h="549839">
                <a:tc>
                  <a:txBody>
                    <a:bodyPr/>
                    <a:lstStyle/>
                    <a:p>
                      <a:r>
                        <a:rPr kumimoji="0" lang="it-IT" sz="1200" strike="noStrike" cap="none" normalizeH="0" baseline="0" dirty="0">
                          <a:ln>
                            <a:noFill/>
                          </a:ln>
                          <a:solidFill>
                            <a:srgbClr val="000000"/>
                          </a:solidFill>
                          <a:effectLst/>
                        </a:rPr>
                        <a:t>Emilia Romagna </a:t>
                      </a:r>
                      <a:endParaRPr lang="it-IT" sz="1200" dirty="0">
                        <a:solidFill>
                          <a:srgbClr val="000000"/>
                        </a:solidFill>
                      </a:endParaRPr>
                    </a:p>
                  </a:txBody>
                  <a:tcPr marL="91445" marR="91445"/>
                </a:tc>
                <a:tc>
                  <a:txBody>
                    <a:bodyPr/>
                    <a:lstStyle/>
                    <a:p>
                      <a:r>
                        <a:rPr kumimoji="0" lang="it-IT" sz="1200" strike="noStrike" cap="none" normalizeH="0" baseline="0" dirty="0">
                          <a:ln>
                            <a:noFill/>
                          </a:ln>
                          <a:solidFill>
                            <a:srgbClr val="000000"/>
                          </a:solidFill>
                          <a:effectLst/>
                        </a:rPr>
                        <a:t>L.R. n. 24 del 21 dicembre 2017</a:t>
                      </a:r>
                      <a:endParaRPr lang="it-IT" sz="1200" dirty="0">
                        <a:solidFill>
                          <a:srgbClr val="000000"/>
                        </a:solidFill>
                      </a:endParaRPr>
                    </a:p>
                  </a:txBody>
                  <a:tcPr marL="91445" marR="9144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dirty="0">
                          <a:solidFill>
                            <a:srgbClr val="000000"/>
                          </a:solidFill>
                        </a:rPr>
                        <a:t>Modifica</a:t>
                      </a:r>
                      <a:r>
                        <a:rPr lang="it-IT" sz="1200" baseline="0" dirty="0">
                          <a:solidFill>
                            <a:srgbClr val="000000"/>
                          </a:solidFill>
                        </a:rPr>
                        <a:t> alla Legge Urbanistica Regionale</a:t>
                      </a:r>
                      <a:endParaRPr lang="it-IT" sz="1200" dirty="0">
                        <a:solidFill>
                          <a:srgbClr val="000000"/>
                        </a:solidFill>
                      </a:endParaRPr>
                    </a:p>
                    <a:p>
                      <a:endParaRPr lang="it-IT" sz="1800" dirty="0">
                        <a:solidFill>
                          <a:srgbClr val="000000"/>
                        </a:solidFill>
                      </a:endParaRPr>
                    </a:p>
                  </a:txBody>
                  <a:tcPr marL="91445" marR="91445"/>
                </a:tc>
                <a:extLst>
                  <a:ext uri="{0D108BD9-81ED-4DB2-BD59-A6C34878D82A}">
                    <a16:rowId xmlns:a16="http://schemas.microsoft.com/office/drawing/2014/main" val="10005"/>
                  </a:ext>
                </a:extLst>
              </a:tr>
              <a:tr h="549839">
                <a:tc>
                  <a:txBody>
                    <a:bodyPr/>
                    <a:lstStyle/>
                    <a:p>
                      <a:r>
                        <a:rPr kumimoji="0" lang="it-IT" sz="1200" strike="noStrike" cap="none" normalizeH="0" baseline="0" dirty="0">
                          <a:ln>
                            <a:noFill/>
                          </a:ln>
                          <a:solidFill>
                            <a:srgbClr val="000000"/>
                          </a:solidFill>
                          <a:effectLst/>
                        </a:rPr>
                        <a:t>Liguria</a:t>
                      </a:r>
                      <a:endParaRPr lang="it-IT" sz="1200" dirty="0">
                        <a:solidFill>
                          <a:srgbClr val="000000"/>
                        </a:solidFill>
                      </a:endParaRPr>
                    </a:p>
                  </a:txBody>
                  <a:tcPr marL="91445" marR="91445"/>
                </a:tc>
                <a:tc>
                  <a:txBody>
                    <a:bodyPr/>
                    <a:lstStyle/>
                    <a:p>
                      <a:r>
                        <a:rPr kumimoji="0" lang="it-IT" sz="1200" strike="noStrike" cap="none" normalizeH="0" baseline="0" dirty="0">
                          <a:ln>
                            <a:noFill/>
                          </a:ln>
                          <a:solidFill>
                            <a:srgbClr val="000000"/>
                          </a:solidFill>
                          <a:effectLst/>
                        </a:rPr>
                        <a:t>L.R. urbanistica n. 23 del 29 novembre 2018 </a:t>
                      </a:r>
                      <a:endParaRPr lang="it-IT" sz="1200" dirty="0">
                        <a:solidFill>
                          <a:srgbClr val="000000"/>
                        </a:solidFill>
                      </a:endParaRPr>
                    </a:p>
                  </a:txBody>
                  <a:tcPr marL="91445" marR="9144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u="none" strike="noStrike" kern="1200" cap="none" spc="0" normalizeH="0" baseline="0" noProof="0" dirty="0">
                          <a:ln>
                            <a:noFill/>
                          </a:ln>
                          <a:solidFill>
                            <a:srgbClr val="000000"/>
                          </a:solidFill>
                          <a:effectLst/>
                          <a:uLnTx/>
                          <a:uFillTx/>
                        </a:rPr>
                        <a:t>Modifica alla Legge Urbanistica Regionale</a:t>
                      </a:r>
                    </a:p>
                    <a:p>
                      <a:endParaRPr lang="it-IT" sz="1800" dirty="0">
                        <a:solidFill>
                          <a:srgbClr val="000000"/>
                        </a:solidFill>
                      </a:endParaRPr>
                    </a:p>
                  </a:txBody>
                  <a:tcPr marL="91445" marR="91445"/>
                </a:tc>
                <a:extLst>
                  <a:ext uri="{0D108BD9-81ED-4DB2-BD59-A6C34878D82A}">
                    <a16:rowId xmlns:a16="http://schemas.microsoft.com/office/drawing/2014/main" val="10006"/>
                  </a:ext>
                </a:extLst>
              </a:tr>
              <a:tr h="458199">
                <a:tc>
                  <a:txBody>
                    <a:bodyPr/>
                    <a:lstStyle/>
                    <a:p>
                      <a:r>
                        <a:rPr kumimoji="0" lang="it-IT" sz="1200" strike="noStrike" cap="none" normalizeH="0" baseline="0" dirty="0">
                          <a:ln>
                            <a:noFill/>
                          </a:ln>
                          <a:solidFill>
                            <a:srgbClr val="000000"/>
                          </a:solidFill>
                          <a:effectLst/>
                        </a:rPr>
                        <a:t>Toscana</a:t>
                      </a:r>
                      <a:endParaRPr lang="it-IT" sz="1200" dirty="0">
                        <a:solidFill>
                          <a:srgbClr val="000000"/>
                        </a:solidFill>
                      </a:endParaRPr>
                    </a:p>
                  </a:txBody>
                  <a:tcPr marL="91445" marR="91445"/>
                </a:tc>
                <a:tc>
                  <a:txBody>
                    <a:bodyPr/>
                    <a:lstStyle/>
                    <a:p>
                      <a:r>
                        <a:rPr kumimoji="0" lang="it-IT" sz="1200" strike="noStrike" cap="none" normalizeH="0" baseline="0" dirty="0">
                          <a:ln>
                            <a:noFill/>
                          </a:ln>
                          <a:solidFill>
                            <a:srgbClr val="000000"/>
                          </a:solidFill>
                          <a:effectLst/>
                        </a:rPr>
                        <a:t>L.R. 65 del 10 novembre 2014 </a:t>
                      </a:r>
                      <a:endParaRPr lang="it-IT" sz="1200" dirty="0">
                        <a:solidFill>
                          <a:srgbClr val="000000"/>
                        </a:solidFill>
                      </a:endParaRPr>
                    </a:p>
                  </a:txBody>
                  <a:tcPr marL="91445" marR="91445"/>
                </a:tc>
                <a:tc>
                  <a:txBody>
                    <a:bodyPr/>
                    <a:lstStyle/>
                    <a:p>
                      <a:r>
                        <a:rPr lang="it-IT" sz="1200" dirty="0">
                          <a:solidFill>
                            <a:srgbClr val="000000"/>
                          </a:solidFill>
                        </a:rPr>
                        <a:t>“Ricognizione delle aree urbane degradate ai fini dell’applicazione delle disposizioni regionali sulla rigenerazione urbana”</a:t>
                      </a:r>
                    </a:p>
                  </a:txBody>
                  <a:tcPr marL="91445" marR="91445"/>
                </a:tc>
                <a:extLst>
                  <a:ext uri="{0D108BD9-81ED-4DB2-BD59-A6C34878D82A}">
                    <a16:rowId xmlns:a16="http://schemas.microsoft.com/office/drawing/2014/main" val="10007"/>
                  </a:ext>
                </a:extLst>
              </a:tr>
              <a:tr h="274920">
                <a:tc>
                  <a:txBody>
                    <a:bodyPr/>
                    <a:lstStyle/>
                    <a:p>
                      <a:r>
                        <a:rPr kumimoji="0" lang="it-IT" sz="1200" strike="noStrike" cap="none" normalizeH="0" baseline="0" dirty="0">
                          <a:ln>
                            <a:noFill/>
                          </a:ln>
                          <a:solidFill>
                            <a:srgbClr val="000000"/>
                          </a:solidFill>
                          <a:effectLst/>
                        </a:rPr>
                        <a:t>Abruzzo</a:t>
                      </a:r>
                      <a:endParaRPr lang="it-IT" sz="1200" dirty="0">
                        <a:solidFill>
                          <a:srgbClr val="000000"/>
                        </a:solidFill>
                      </a:endParaRPr>
                    </a:p>
                  </a:txBody>
                  <a:tcPr marL="91445" marR="9144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strike="noStrike" cap="none" normalizeH="0" baseline="0" dirty="0">
                          <a:ln>
                            <a:noFill/>
                          </a:ln>
                          <a:solidFill>
                            <a:srgbClr val="000000"/>
                          </a:solidFill>
                          <a:effectLst/>
                        </a:rPr>
                        <a:t>L.R. n. 7 del 18 luglio 2017 </a:t>
                      </a:r>
                    </a:p>
                  </a:txBody>
                  <a:tcPr marL="91445" marR="91445"/>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u="none" strike="noStrike" kern="1200" cap="none" spc="0" normalizeH="0" baseline="0" noProof="0" dirty="0">
                          <a:ln>
                            <a:noFill/>
                          </a:ln>
                          <a:solidFill>
                            <a:srgbClr val="000000"/>
                          </a:solidFill>
                          <a:effectLst/>
                          <a:uLnTx/>
                          <a:uFillTx/>
                        </a:rPr>
                        <a:t>Modifica alla Legge Urbanistica Regionale</a:t>
                      </a:r>
                    </a:p>
                  </a:txBody>
                  <a:tcPr marL="91445" marR="91445"/>
                </a:tc>
                <a:extLst>
                  <a:ext uri="{0D108BD9-81ED-4DB2-BD59-A6C34878D82A}">
                    <a16:rowId xmlns:a16="http://schemas.microsoft.com/office/drawing/2014/main" val="10008"/>
                  </a:ext>
                </a:extLst>
              </a:tr>
              <a:tr h="458199">
                <a:tc>
                  <a:txBody>
                    <a:bodyPr/>
                    <a:lstStyle/>
                    <a:p>
                      <a:r>
                        <a:rPr kumimoji="0" lang="it-IT" sz="1200" strike="noStrike" cap="none" normalizeH="0" baseline="0" dirty="0">
                          <a:ln>
                            <a:noFill/>
                          </a:ln>
                          <a:solidFill>
                            <a:srgbClr val="000000"/>
                          </a:solidFill>
                          <a:effectLst/>
                        </a:rPr>
                        <a:t>Puglia</a:t>
                      </a:r>
                      <a:endParaRPr lang="it-IT" sz="1200" dirty="0">
                        <a:solidFill>
                          <a:srgbClr val="000000"/>
                        </a:solidFill>
                      </a:endParaRPr>
                    </a:p>
                  </a:txBody>
                  <a:tcPr marL="91445" marR="91445"/>
                </a:tc>
                <a:tc>
                  <a:txBody>
                    <a:bodyPr/>
                    <a:lstStyle/>
                    <a:p>
                      <a:r>
                        <a:rPr kumimoji="0" lang="it-IT" sz="1200" strike="noStrike" cap="none" normalizeH="0" baseline="0" dirty="0">
                          <a:ln>
                            <a:noFill/>
                          </a:ln>
                          <a:solidFill>
                            <a:srgbClr val="000000"/>
                          </a:solidFill>
                          <a:effectLst/>
                        </a:rPr>
                        <a:t>L.R. n. 21 del 19 luglio 2008 </a:t>
                      </a:r>
                      <a:endParaRPr lang="it-IT" sz="1200" dirty="0">
                        <a:solidFill>
                          <a:srgbClr val="000000"/>
                        </a:solidFill>
                      </a:endParaRPr>
                    </a:p>
                  </a:txBody>
                  <a:tcPr marL="91445" marR="91445"/>
                </a:tc>
                <a:tc>
                  <a:txBody>
                    <a:bodyPr/>
                    <a:lstStyle/>
                    <a:p>
                      <a:r>
                        <a:rPr lang="it-IT" sz="1200" dirty="0">
                          <a:solidFill>
                            <a:srgbClr val="000000"/>
                          </a:solidFill>
                        </a:rPr>
                        <a:t>“Norme per la Rigenerazione Urbana” (PIRU)</a:t>
                      </a:r>
                    </a:p>
                  </a:txBody>
                  <a:tcPr marL="91445" marR="91445"/>
                </a:tc>
                <a:extLst>
                  <a:ext uri="{0D108BD9-81ED-4DB2-BD59-A6C34878D82A}">
                    <a16:rowId xmlns:a16="http://schemas.microsoft.com/office/drawing/2014/main" val="10009"/>
                  </a:ext>
                </a:extLst>
              </a:tr>
              <a:tr h="371648">
                <a:tc>
                  <a:txBody>
                    <a:bodyPr/>
                    <a:lstStyle/>
                    <a:p>
                      <a:r>
                        <a:rPr kumimoji="0" lang="it-IT" sz="1200" strike="noStrike" cap="none" normalizeH="0" baseline="0" dirty="0">
                          <a:ln>
                            <a:noFill/>
                          </a:ln>
                          <a:solidFill>
                            <a:srgbClr val="000000"/>
                          </a:solidFill>
                          <a:effectLst/>
                        </a:rPr>
                        <a:t>Campania </a:t>
                      </a:r>
                      <a:endParaRPr lang="it-IT" sz="1200" dirty="0">
                        <a:solidFill>
                          <a:srgbClr val="000000"/>
                        </a:solidFill>
                      </a:endParaRPr>
                    </a:p>
                  </a:txBody>
                  <a:tcPr marL="91445" marR="9144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it-IT" sz="1200" strike="noStrike" cap="none" normalizeH="0" baseline="0" dirty="0">
                          <a:ln>
                            <a:noFill/>
                          </a:ln>
                          <a:solidFill>
                            <a:srgbClr val="000000"/>
                          </a:solidFill>
                          <a:effectLst/>
                        </a:rPr>
                        <a:t>L.R. n. 19 del 11 novembre 2019</a:t>
                      </a:r>
                      <a:endParaRPr lang="it-IT" sz="1200" dirty="0">
                        <a:solidFill>
                          <a:srgbClr val="000000"/>
                        </a:solidFill>
                      </a:endParaRPr>
                    </a:p>
                  </a:txBody>
                  <a:tcPr marL="91445" marR="91445"/>
                </a:tc>
                <a:tc>
                  <a:txBody>
                    <a:bodyPr/>
                    <a:lstStyle/>
                    <a:p>
                      <a:r>
                        <a:rPr lang="it-IT" sz="1200" kern="1200" dirty="0">
                          <a:solidFill>
                            <a:srgbClr val="000000"/>
                          </a:solidFill>
                          <a:latin typeface="+mn-lt"/>
                          <a:ea typeface="+mn-ea"/>
                          <a:cs typeface="+mn-cs"/>
                        </a:rPr>
                        <a:t>“Legge per la promozione della qualità dell’architettura” </a:t>
                      </a:r>
                      <a:endParaRPr lang="it-IT" sz="1200" dirty="0">
                        <a:solidFill>
                          <a:srgbClr val="000000"/>
                        </a:solidFill>
                      </a:endParaRPr>
                    </a:p>
                  </a:txBody>
                  <a:tcPr marL="91445" marR="91445"/>
                </a:tc>
                <a:extLst>
                  <a:ext uri="{0D108BD9-81ED-4DB2-BD59-A6C34878D82A}">
                    <a16:rowId xmlns:a16="http://schemas.microsoft.com/office/drawing/2014/main" val="10010"/>
                  </a:ext>
                </a:extLst>
              </a:tr>
              <a:tr h="371648">
                <a:tc>
                  <a:txBody>
                    <a:bodyPr/>
                    <a:lstStyle/>
                    <a:p>
                      <a:r>
                        <a:rPr kumimoji="0" lang="it-IT" sz="1200" strike="noStrike" cap="none" normalizeH="0" baseline="0" dirty="0">
                          <a:ln>
                            <a:noFill/>
                          </a:ln>
                          <a:solidFill>
                            <a:srgbClr val="000000"/>
                          </a:solidFill>
                          <a:effectLst/>
                        </a:rPr>
                        <a:t>Lazio  </a:t>
                      </a:r>
                      <a:endParaRPr lang="it-IT" sz="1200" dirty="0">
                        <a:solidFill>
                          <a:srgbClr val="000000"/>
                        </a:solidFill>
                      </a:endParaRPr>
                    </a:p>
                  </a:txBody>
                  <a:tcPr marL="91445" marR="9144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it-IT" sz="1200" strike="noStrike" cap="none" normalizeH="0" baseline="0" dirty="0">
                          <a:ln>
                            <a:noFill/>
                          </a:ln>
                          <a:solidFill>
                            <a:srgbClr val="000000"/>
                          </a:solidFill>
                          <a:effectLst/>
                        </a:rPr>
                        <a:t>L.R. n. 7 del 18 luglio 2017</a:t>
                      </a:r>
                      <a:endParaRPr lang="it-IT" sz="1200" dirty="0">
                        <a:solidFill>
                          <a:srgbClr val="000000"/>
                        </a:solidFill>
                      </a:endParaRPr>
                    </a:p>
                  </a:txBody>
                  <a:tcPr marL="91445" marR="91445"/>
                </a:tc>
                <a:tc>
                  <a:txBody>
                    <a:bodyPr/>
                    <a:lstStyle/>
                    <a:p>
                      <a:r>
                        <a:rPr lang="it-IT" sz="1200" kern="1200" dirty="0">
                          <a:solidFill>
                            <a:srgbClr val="000000"/>
                          </a:solidFill>
                          <a:latin typeface="+mn-lt"/>
                          <a:ea typeface="+mn-ea"/>
                          <a:cs typeface="+mn-cs"/>
                        </a:rPr>
                        <a:t>“</a:t>
                      </a:r>
                      <a:r>
                        <a:rPr lang="it-IT" sz="1200" i="1" kern="1200" dirty="0">
                          <a:solidFill>
                            <a:srgbClr val="000000"/>
                          </a:solidFill>
                          <a:latin typeface="+mn-lt"/>
                          <a:ea typeface="+mn-ea"/>
                          <a:cs typeface="+mn-cs"/>
                        </a:rPr>
                        <a:t>Disposizioni per la rigenerazione urbana e per il recupero edilizio</a:t>
                      </a:r>
                      <a:r>
                        <a:rPr lang="it-IT" sz="1200" kern="1200" dirty="0">
                          <a:solidFill>
                            <a:srgbClr val="000000"/>
                          </a:solidFill>
                          <a:latin typeface="+mn-lt"/>
                          <a:ea typeface="+mn-ea"/>
                          <a:cs typeface="+mn-cs"/>
                        </a:rPr>
                        <a:t>”</a:t>
                      </a:r>
                      <a:endParaRPr lang="it-IT" sz="1200" dirty="0">
                        <a:solidFill>
                          <a:srgbClr val="000000"/>
                        </a:solidFill>
                      </a:endParaRPr>
                    </a:p>
                  </a:txBody>
                  <a:tcPr marL="91445" marR="91445"/>
                </a:tc>
                <a:extLst>
                  <a:ext uri="{0D108BD9-81ED-4DB2-BD59-A6C34878D82A}">
                    <a16:rowId xmlns:a16="http://schemas.microsoft.com/office/drawing/2014/main" val="10011"/>
                  </a:ext>
                </a:extLst>
              </a:tr>
            </a:tbl>
          </a:graphicData>
        </a:graphic>
      </p:graphicFrame>
      <p:sp>
        <p:nvSpPr>
          <p:cNvPr id="18" name="Segnaposto piè di pagina 5">
            <a:extLst>
              <a:ext uri="{FF2B5EF4-FFF2-40B4-BE49-F238E27FC236}">
                <a16:creationId xmlns:a16="http://schemas.microsoft.com/office/drawing/2014/main" id="{DC50F479-6E59-E2A0-400C-C9DDC45C80F5}"/>
              </a:ext>
            </a:extLst>
          </p:cNvPr>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19" name="CasellaDiTesto 18">
            <a:extLst>
              <a:ext uri="{FF2B5EF4-FFF2-40B4-BE49-F238E27FC236}">
                <a16:creationId xmlns:a16="http://schemas.microsoft.com/office/drawing/2014/main" id="{D34C35A3-7608-53D5-6F77-833DA02FB7FF}"/>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21" name="Picture 16">
            <a:extLst>
              <a:ext uri="{FF2B5EF4-FFF2-40B4-BE49-F238E27FC236}">
                <a16:creationId xmlns:a16="http://schemas.microsoft.com/office/drawing/2014/main" id="{FFE17CB9-9006-EA98-A9B1-D5D2821182FD}"/>
              </a:ext>
            </a:extLst>
          </p:cNvPr>
          <p:cNvPicPr>
            <a:picLocks noChangeAspect="1" noChangeArrowheads="1"/>
          </p:cNvPicPr>
          <p:nvPr/>
        </p:nvPicPr>
        <p:blipFill>
          <a:blip r:embed="rId2" cstate="print"/>
          <a:srcRect/>
          <a:stretch>
            <a:fillRect/>
          </a:stretch>
        </p:blipFill>
        <p:spPr bwMode="auto">
          <a:xfrm>
            <a:off x="-6836" y="5819608"/>
            <a:ext cx="9144000" cy="1042987"/>
          </a:xfrm>
          <a:prstGeom prst="rect">
            <a:avLst/>
          </a:prstGeom>
          <a:solidFill>
            <a:srgbClr val="822333"/>
          </a:solidFill>
          <a:ln w="9525">
            <a:noFill/>
            <a:miter lim="800000"/>
            <a:headEnd/>
            <a:tailEnd/>
          </a:ln>
        </p:spPr>
      </p:pic>
      <p:pic>
        <p:nvPicPr>
          <p:cNvPr id="20" name="image1.png" descr="image1.png">
            <a:extLst>
              <a:ext uri="{FF2B5EF4-FFF2-40B4-BE49-F238E27FC236}">
                <a16:creationId xmlns:a16="http://schemas.microsoft.com/office/drawing/2014/main" id="{227366A6-B0D4-DF40-5F0F-20A41798896D}"/>
              </a:ext>
            </a:extLst>
          </p:cNvPr>
          <p:cNvPicPr>
            <a:picLocks noChangeAspect="1"/>
          </p:cNvPicPr>
          <p:nvPr/>
        </p:nvPicPr>
        <p:blipFill>
          <a:blip r:embed="rId3" cstate="print"/>
          <a:stretch>
            <a:fillRect/>
          </a:stretch>
        </p:blipFill>
        <p:spPr>
          <a:xfrm>
            <a:off x="6372200" y="5995756"/>
            <a:ext cx="2735936" cy="732048"/>
          </a:xfrm>
          <a:prstGeom prst="rect">
            <a:avLst/>
          </a:prstGeom>
          <a:ln w="12700">
            <a:miter lim="400000"/>
          </a:ln>
        </p:spPr>
      </p:pic>
      <p:sp>
        <p:nvSpPr>
          <p:cNvPr id="23" name="CasellaDiTesto 22">
            <a:extLst>
              <a:ext uri="{FF2B5EF4-FFF2-40B4-BE49-F238E27FC236}">
                <a16:creationId xmlns:a16="http://schemas.microsoft.com/office/drawing/2014/main" id="{02F105BC-2B11-AA76-2734-0088384EF1D1}"/>
              </a:ext>
            </a:extLst>
          </p:cNvPr>
          <p:cNvSpPr txBox="1"/>
          <p:nvPr/>
        </p:nvSpPr>
        <p:spPr>
          <a:xfrm>
            <a:off x="18564" y="5834191"/>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spTree>
    <p:extLst>
      <p:ext uri="{BB962C8B-B14F-4D97-AF65-F5344CB8AC3E}">
        <p14:creationId xmlns:p14="http://schemas.microsoft.com/office/powerpoint/2010/main" val="3242761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0"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1274"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0" name="Rectangle 19"/>
          <p:cNvSpPr/>
          <p:nvPr/>
        </p:nvSpPr>
        <p:spPr>
          <a:xfrm>
            <a:off x="185738" y="260350"/>
            <a:ext cx="8772525" cy="5524589"/>
          </a:xfrm>
          <a:prstGeom prst="rect">
            <a:avLst/>
          </a:prstGeom>
        </p:spPr>
        <p:txBody>
          <a:bodyPr>
            <a:spAutoFit/>
          </a:bodyPr>
          <a:lstStyle/>
          <a:p>
            <a:pPr>
              <a:defRPr/>
            </a:pPr>
            <a:r>
              <a:rPr lang="it-IT" sz="1800" dirty="0">
                <a:solidFill>
                  <a:schemeClr val="bg2">
                    <a:lumMod val="50000"/>
                  </a:schemeClr>
                </a:solidFill>
                <a:latin typeface="AvantGarde Md BT" pitchFamily="34" charset="0"/>
                <a:ea typeface="ＭＳ Ｐゴシック" pitchFamily="1" charset="-128"/>
                <a:cs typeface="Arial" pitchFamily="34" charset="0"/>
              </a:rPr>
              <a:t>LOMBARDIA – </a:t>
            </a:r>
            <a:r>
              <a:rPr lang="it-IT" sz="1600" i="1" dirty="0">
                <a:solidFill>
                  <a:srgbClr val="000000"/>
                </a:solidFill>
                <a:latin typeface="AvantGarde Md BT" pitchFamily="34" charset="0"/>
              </a:rPr>
              <a:t>L.R. n. 18 del 26 novembre 2019 </a:t>
            </a:r>
            <a:r>
              <a:rPr lang="it-IT" sz="1800" dirty="0">
                <a:solidFill>
                  <a:schemeClr val="bg2">
                    <a:lumMod val="50000"/>
                  </a:schemeClr>
                </a:solidFill>
                <a:latin typeface="AvantGarde Md BT" pitchFamily="34" charset="0"/>
                <a:ea typeface="ＭＳ Ｐゴシック" pitchFamily="1" charset="-128"/>
                <a:cs typeface="Arial" pitchFamily="34" charset="0"/>
              </a:rPr>
              <a:t>– ASPETTI INNOVATIVI</a:t>
            </a:r>
          </a:p>
          <a:p>
            <a:pPr>
              <a:defRPr/>
            </a:pPr>
            <a:endParaRPr lang="it-IT" sz="1800" dirty="0">
              <a:solidFill>
                <a:srgbClr val="000000"/>
              </a:solidFill>
              <a:latin typeface="AvantGarde Md BT" pitchFamily="34" charset="0"/>
              <a:ea typeface="ＭＳ Ｐゴシック" pitchFamily="1" charset="-128"/>
              <a:cs typeface="Arial" pitchFamily="34" charset="0"/>
            </a:endParaRPr>
          </a:p>
          <a:p>
            <a:pPr algn="just">
              <a:defRPr/>
            </a:pPr>
            <a:r>
              <a:rPr lang="it-IT" sz="1600" dirty="0">
                <a:solidFill>
                  <a:srgbClr val="000000"/>
                </a:solidFill>
                <a:latin typeface="AvantGarde Md BT" pitchFamily="34" charset="0"/>
                <a:ea typeface="ＭＳ Ｐゴシック" pitchFamily="1" charset="-128"/>
                <a:cs typeface="Arial" pitchFamily="34" charset="0"/>
              </a:rPr>
              <a:t>-Dimensionamento degli incrementi volumetrici entro un max del 20% in proporzione alle effettive finalità risontrate anche con possibilità di esclusione motivata di aree o immobili</a:t>
            </a:r>
          </a:p>
          <a:p>
            <a:pPr algn="just">
              <a:defRPr/>
            </a:pPr>
            <a:endParaRPr lang="it-IT" sz="1600" dirty="0">
              <a:solidFill>
                <a:srgbClr val="000000"/>
              </a:solidFill>
              <a:latin typeface="AvantGarde Md BT" pitchFamily="34" charset="0"/>
              <a:ea typeface="ＭＳ Ｐゴシック" pitchFamily="1" charset="-128"/>
              <a:cs typeface="Arial" pitchFamily="34" charset="0"/>
            </a:endParaRPr>
          </a:p>
          <a:p>
            <a:pPr algn="just">
              <a:defRPr/>
            </a:pPr>
            <a:r>
              <a:rPr lang="it-IT" sz="1600" dirty="0">
                <a:solidFill>
                  <a:srgbClr val="000000"/>
                </a:solidFill>
                <a:latin typeface="AvantGarde Md BT" pitchFamily="34" charset="0"/>
                <a:ea typeface="ＭＳ Ｐゴシック" pitchFamily="1" charset="-128"/>
                <a:cs typeface="Arial" pitchFamily="34" charset="0"/>
              </a:rPr>
              <a:t>-Commerciabilità dei diritti edificatori legati agli incrementi e perequazione intercomunale</a:t>
            </a:r>
          </a:p>
          <a:p>
            <a:pPr algn="just">
              <a:defRPr/>
            </a:pPr>
            <a:endParaRPr lang="it-IT" sz="1600" dirty="0">
              <a:solidFill>
                <a:srgbClr val="000000"/>
              </a:solidFill>
              <a:latin typeface="AvantGarde Md BT" pitchFamily="34" charset="0"/>
            </a:endParaRPr>
          </a:p>
          <a:p>
            <a:pPr algn="just">
              <a:buFontTx/>
              <a:buChar char="-"/>
              <a:defRPr/>
            </a:pPr>
            <a:r>
              <a:rPr lang="it-IT" sz="1600" dirty="0">
                <a:solidFill>
                  <a:srgbClr val="000000"/>
                </a:solidFill>
                <a:latin typeface="AvantGarde Md BT" pitchFamily="34" charset="0"/>
              </a:rPr>
              <a:t>Procedimento più efficace per il recupero degli immobili dismessi da oltre cinque anni che causano particolari criticità (per la salute, la sicurezza idraulica e strutturale, inquinamento, degrado ambientale e urbanistico-edilizio) da individuarsi da parte del Comune con deliberazione consigliare entro 6 mesi dalla entrata in vigore della legge aggiornabile annualmente o decorso tale termine, da parte del privato con perizia asseverata giurata</a:t>
            </a:r>
          </a:p>
          <a:p>
            <a:pPr algn="just">
              <a:buFontTx/>
              <a:buChar char="-"/>
              <a:defRPr/>
            </a:pPr>
            <a:endParaRPr lang="it-IT" sz="1600" dirty="0">
              <a:solidFill>
                <a:srgbClr val="000000"/>
              </a:solidFill>
              <a:latin typeface="AvantGarde Md BT" pitchFamily="34" charset="0"/>
            </a:endParaRPr>
          </a:p>
          <a:p>
            <a:pPr algn="just">
              <a:buFontTx/>
              <a:buChar char="-"/>
              <a:defRPr/>
            </a:pPr>
            <a:r>
              <a:rPr lang="it-IT" sz="1600" dirty="0">
                <a:solidFill>
                  <a:srgbClr val="000000"/>
                </a:solidFill>
                <a:latin typeface="AvantGarde Md BT" pitchFamily="34" charset="0"/>
              </a:rPr>
              <a:t>Recupero edifici rurali dismessi da almeno 3 anni con ricorso al Permessi di Costruire in Deroga</a:t>
            </a:r>
          </a:p>
          <a:p>
            <a:pPr algn="just">
              <a:defRPr/>
            </a:pPr>
            <a:r>
              <a:rPr lang="it-IT" sz="1600" dirty="0">
                <a:solidFill>
                  <a:srgbClr val="000000"/>
                </a:solidFill>
                <a:latin typeface="AvantGarde Md BT" pitchFamily="34" charset="0"/>
              </a:rPr>
              <a:t> </a:t>
            </a:r>
          </a:p>
          <a:p>
            <a:pPr algn="just">
              <a:defRPr/>
            </a:pPr>
            <a:r>
              <a:rPr lang="it-IT" sz="1600" dirty="0">
                <a:solidFill>
                  <a:srgbClr val="000000"/>
                </a:solidFill>
                <a:latin typeface="AvantGarde Md BT" pitchFamily="34" charset="0"/>
              </a:rPr>
              <a:t>- Potenziamento dell’indifferenza funzionale anche in deroga a prescrizioni o limitazioni eventualmente presenti nel PGT di alcune destinazioni urbanistiche (residenziale, commerciale di vicinato, artigianale di servizio, uffici e strutture ricettive fino a 500 mq)</a:t>
            </a:r>
          </a:p>
          <a:p>
            <a:pPr>
              <a:defRPr/>
            </a:pPr>
            <a:endParaRPr lang="it-IT" sz="1800" dirty="0">
              <a:solidFill>
                <a:srgbClr val="000000"/>
              </a:solidFill>
            </a:endParaRPr>
          </a:p>
          <a:p>
            <a:pPr>
              <a:defRPr/>
            </a:pPr>
            <a:endParaRPr lang="it-IT" sz="1800" dirty="0">
              <a:solidFill>
                <a:schemeClr val="bg2">
                  <a:lumMod val="50000"/>
                </a:schemeClr>
              </a:solidFill>
              <a:latin typeface="AvantGarde Bk BT" pitchFamily="34" charset="0"/>
              <a:ea typeface="ＭＳ Ｐゴシック" pitchFamily="1" charset="-128"/>
              <a:cs typeface="Arial" pitchFamily="34" charset="0"/>
            </a:endParaRPr>
          </a:p>
          <a:p>
            <a:pPr algn="r">
              <a:defRPr/>
            </a:pPr>
            <a:endParaRPr lang="it-IT" dirty="0">
              <a:ea typeface="ＭＳ Ｐゴシック" pitchFamily="1" charset="-128"/>
            </a:endParaRPr>
          </a:p>
        </p:txBody>
      </p:sp>
      <p:sp>
        <p:nvSpPr>
          <p:cNvPr id="11276"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pic>
        <p:nvPicPr>
          <p:cNvPr id="13"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5"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8"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D6BEFFA7-C7C9-8248-6FB5-695CAAEE0C38}"/>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F524F56C-3483-E0CE-5B94-65293A11E2CD}"/>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2298"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latin typeface="AvantGarde Md BT" pitchFamily="34" charset="0"/>
            </a:endParaRPr>
          </a:p>
        </p:txBody>
      </p:sp>
      <p:sp>
        <p:nvSpPr>
          <p:cNvPr id="20" name="Rectangle 19"/>
          <p:cNvSpPr/>
          <p:nvPr/>
        </p:nvSpPr>
        <p:spPr>
          <a:xfrm>
            <a:off x="2124075" y="2492375"/>
            <a:ext cx="7632700" cy="508000"/>
          </a:xfrm>
          <a:prstGeom prst="rect">
            <a:avLst/>
          </a:prstGeom>
        </p:spPr>
        <p:txBody>
          <a:bodyPr>
            <a:spAutoFit/>
          </a:bodyPr>
          <a:lstStyle/>
          <a:p>
            <a:pPr>
              <a:defRPr/>
            </a:pPr>
            <a:endParaRPr lang="it-IT" sz="1800" dirty="0">
              <a:solidFill>
                <a:schemeClr val="bg2">
                  <a:lumMod val="50000"/>
                </a:schemeClr>
              </a:solidFill>
              <a:latin typeface="AvantGarde Md BT" pitchFamily="34" charset="0"/>
              <a:ea typeface="ＭＳ Ｐゴシック" pitchFamily="1" charset="-128"/>
              <a:cs typeface="Arial" pitchFamily="34" charset="0"/>
            </a:endParaRPr>
          </a:p>
          <a:p>
            <a:pPr algn="r">
              <a:defRPr/>
            </a:pPr>
            <a:endParaRPr lang="it-IT" dirty="0">
              <a:latin typeface="AvantGarde Md BT" pitchFamily="34" charset="0"/>
              <a:ea typeface="ＭＳ Ｐゴシック" pitchFamily="1" charset="-128"/>
            </a:endParaRPr>
          </a:p>
        </p:txBody>
      </p:sp>
      <p:sp>
        <p:nvSpPr>
          <p:cNvPr id="12300"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latin typeface="AvantGarde Md BT" pitchFamily="34" charset="0"/>
            </a:endParaRPr>
          </a:p>
          <a:p>
            <a:endParaRPr lang="it-IT" sz="1800">
              <a:solidFill>
                <a:srgbClr val="000000"/>
              </a:solidFill>
              <a:latin typeface="AvantGarde Md BT" pitchFamily="34" charset="0"/>
            </a:endParaRPr>
          </a:p>
        </p:txBody>
      </p:sp>
      <p:sp>
        <p:nvSpPr>
          <p:cNvPr id="12301" name="Rectangle 1"/>
          <p:cNvSpPr>
            <a:spLocks noChangeArrowheads="1"/>
          </p:cNvSpPr>
          <p:nvPr/>
        </p:nvSpPr>
        <p:spPr bwMode="auto">
          <a:xfrm>
            <a:off x="251520" y="1844824"/>
            <a:ext cx="9866313" cy="877163"/>
          </a:xfrm>
          <a:prstGeom prst="rect">
            <a:avLst/>
          </a:prstGeom>
          <a:noFill/>
          <a:ln>
            <a:noFill/>
          </a:ln>
        </p:spPr>
        <p:txBody>
          <a:bodyPr anchor="ctr">
            <a:spAutoFit/>
          </a:bodyPr>
          <a:lstStyle/>
          <a:p>
            <a:pPr indent="144463" algn="just">
              <a:defRPr/>
            </a:pPr>
            <a:r>
              <a:rPr lang="it-IT" sz="1400" dirty="0">
                <a:solidFill>
                  <a:srgbClr val="000000"/>
                </a:solidFill>
                <a:latin typeface="AvantGarde Md BT" pitchFamily="34" charset="0"/>
                <a:cs typeface="Times New Roman" pitchFamily="18" charset="0"/>
              </a:rPr>
              <a:t>-  SUOLO BENE COMUNE E RISORSA NON RINNOVABILE                    </a:t>
            </a:r>
          </a:p>
          <a:p>
            <a:pPr algn="just">
              <a:defRPr/>
            </a:pPr>
            <a:r>
              <a:rPr lang="it-IT" sz="1400" dirty="0">
                <a:solidFill>
                  <a:srgbClr val="000000"/>
                </a:solidFill>
                <a:latin typeface="AvantGarde Md BT" pitchFamily="34" charset="0"/>
                <a:cs typeface="Times New Roman" pitchFamily="18" charset="0"/>
              </a:rPr>
              <a:t>   -  CONTENIMENTO DEL CONSUMO DI SUOLO - RIQUALIFICAZIONE E MIGLIORAMENTO DELLA QUALITÀ URBANA </a:t>
            </a:r>
          </a:p>
          <a:p>
            <a:pPr algn="just">
              <a:defRPr/>
            </a:pPr>
            <a:r>
              <a:rPr lang="it-IT" sz="1400" dirty="0">
                <a:solidFill>
                  <a:srgbClr val="000000"/>
                </a:solidFill>
                <a:latin typeface="AvantGarde Md BT" pitchFamily="34" charset="0"/>
                <a:cs typeface="Times New Roman" pitchFamily="18" charset="0"/>
              </a:rPr>
              <a:t>   -  L’OBIETTIVO EUROUNITARIO  DI ZERO CONSUMO DI SUOLO ENTRO IL 2050. </a:t>
            </a:r>
          </a:p>
          <a:p>
            <a:pPr indent="144463">
              <a:defRPr/>
            </a:pPr>
            <a:endParaRPr lang="it-IT" dirty="0">
              <a:solidFill>
                <a:srgbClr val="000000"/>
              </a:solidFill>
              <a:latin typeface="AvantGarde Md BT" pitchFamily="34" charset="0"/>
            </a:endParaRPr>
          </a:p>
        </p:txBody>
      </p:sp>
      <p:sp>
        <p:nvSpPr>
          <p:cNvPr id="2" name="Rettangolo 1"/>
          <p:cNvSpPr/>
          <p:nvPr/>
        </p:nvSpPr>
        <p:spPr>
          <a:xfrm>
            <a:off x="539750" y="549275"/>
            <a:ext cx="2581156" cy="738664"/>
          </a:xfrm>
          <a:prstGeom prst="rect">
            <a:avLst/>
          </a:prstGeom>
        </p:spPr>
        <p:txBody>
          <a:bodyPr wrap="none">
            <a:spAutoFit/>
          </a:bodyPr>
          <a:lstStyle/>
          <a:p>
            <a:pPr>
              <a:defRPr/>
            </a:pPr>
            <a:r>
              <a:rPr lang="it-IT" sz="2400" dirty="0">
                <a:solidFill>
                  <a:schemeClr val="bg2">
                    <a:lumMod val="50000"/>
                  </a:schemeClr>
                </a:solidFill>
                <a:latin typeface="AvantGarde Md BT" pitchFamily="34" charset="0"/>
                <a:ea typeface="ＭＳ Ｐゴシック" pitchFamily="1" charset="-128"/>
                <a:cs typeface="Arial" pitchFamily="34" charset="0"/>
              </a:rPr>
              <a:t>LEGGI REGIONALI</a:t>
            </a:r>
          </a:p>
          <a:p>
            <a:pPr>
              <a:defRPr/>
            </a:pPr>
            <a:r>
              <a:rPr lang="it-IT" sz="1800" dirty="0">
                <a:solidFill>
                  <a:schemeClr val="bg2">
                    <a:lumMod val="50000"/>
                  </a:schemeClr>
                </a:solidFill>
                <a:latin typeface="AvantGarde Md BT" pitchFamily="34" charset="0"/>
                <a:ea typeface="ＭＳ Ｐゴシック" pitchFamily="1" charset="-128"/>
                <a:cs typeface="Arial" pitchFamily="34" charset="0"/>
              </a:rPr>
              <a:t>  -ENUNCIATI COMUNI-</a:t>
            </a:r>
          </a:p>
        </p:txBody>
      </p:sp>
      <p:sp>
        <p:nvSpPr>
          <p:cNvPr id="3" name="Rettangolo 2"/>
          <p:cNvSpPr/>
          <p:nvPr/>
        </p:nvSpPr>
        <p:spPr>
          <a:xfrm>
            <a:off x="539552" y="2996952"/>
            <a:ext cx="8353425" cy="2339102"/>
          </a:xfrm>
          <a:prstGeom prst="rect">
            <a:avLst/>
          </a:prstGeom>
        </p:spPr>
        <p:txBody>
          <a:bodyPr>
            <a:spAutoFit/>
          </a:bodyPr>
          <a:lstStyle/>
          <a:p>
            <a:pPr>
              <a:defRPr/>
            </a:pPr>
            <a:r>
              <a:rPr lang="it-IT" sz="2400" dirty="0">
                <a:solidFill>
                  <a:srgbClr val="000000"/>
                </a:solidFill>
                <a:latin typeface="AvantGarde Md BT" pitchFamily="34" charset="0"/>
                <a:ea typeface="ＭＳ Ｐゴシック" pitchFamily="1" charset="-128"/>
                <a:cs typeface="Arial" pitchFamily="34" charset="0"/>
              </a:rPr>
              <a:t>CRITICITA’</a:t>
            </a:r>
          </a:p>
          <a:p>
            <a:pPr>
              <a:defRPr/>
            </a:pPr>
            <a:endParaRPr lang="it-IT" sz="2400" dirty="0">
              <a:solidFill>
                <a:srgbClr val="000000"/>
              </a:solidFill>
              <a:latin typeface="AvantGarde Md BT" pitchFamily="34" charset="0"/>
              <a:ea typeface="ＭＳ Ｐゴシック" pitchFamily="1" charset="-128"/>
              <a:cs typeface="Arial" pitchFamily="34" charset="0"/>
            </a:endParaRPr>
          </a:p>
          <a:p>
            <a:pPr marL="171450" indent="-171450">
              <a:buFontTx/>
              <a:buChar char="-"/>
              <a:defRPr/>
            </a:pPr>
            <a:r>
              <a:rPr lang="it-IT" sz="1400" dirty="0">
                <a:solidFill>
                  <a:srgbClr val="000000"/>
                </a:solidFill>
                <a:latin typeface="AvantGarde Md BT" pitchFamily="34" charset="0"/>
                <a:ea typeface="ＭＳ Ｐゴシック" pitchFamily="1" charset="-128"/>
                <a:cs typeface="Arial" pitchFamily="34" charset="0"/>
              </a:rPr>
              <a:t>DISPOSITIVO GIURIDICO NON SEMPRE IDONEO A TRADURRE IN ATTO I PROPOSITI ENUNCIATI</a:t>
            </a:r>
          </a:p>
          <a:p>
            <a:pPr marL="171450" indent="-171450">
              <a:buFontTx/>
              <a:buChar char="-"/>
              <a:defRPr/>
            </a:pPr>
            <a:r>
              <a:rPr lang="it-IT" sz="1400" dirty="0">
                <a:solidFill>
                  <a:srgbClr val="000000"/>
                </a:solidFill>
                <a:latin typeface="AvantGarde Md BT" pitchFamily="34" charset="0"/>
                <a:ea typeface="ＭＳ Ｐゴシック" pitchFamily="1" charset="-128"/>
                <a:cs typeface="Arial" pitchFamily="34" charset="0"/>
              </a:rPr>
              <a:t>ATTUAZIONE DEMANDATA  ALLA PIANIFICAZIONE COMUNALE</a:t>
            </a:r>
          </a:p>
          <a:p>
            <a:pPr marL="171450" indent="-171450">
              <a:buFontTx/>
              <a:buChar char="-"/>
              <a:defRPr/>
            </a:pPr>
            <a:r>
              <a:rPr lang="it-IT" sz="1400" dirty="0">
                <a:solidFill>
                  <a:srgbClr val="000000"/>
                </a:solidFill>
                <a:latin typeface="AvantGarde Md BT" pitchFamily="34" charset="0"/>
                <a:ea typeface="ＭＳ Ｐゴシック" pitchFamily="1" charset="-128"/>
                <a:cs typeface="Arial" pitchFamily="34" charset="0"/>
              </a:rPr>
              <a:t>INCENTIVI URBANISTICI - DEROGHE AGLI STANDARD URBANISTICI E CAMBI D’USO</a:t>
            </a:r>
          </a:p>
          <a:p>
            <a:pPr marL="171450" indent="-171450">
              <a:buFontTx/>
              <a:buChar char="-"/>
              <a:defRPr/>
            </a:pPr>
            <a:r>
              <a:rPr lang="it-IT" sz="1400" dirty="0">
                <a:solidFill>
                  <a:srgbClr val="000000"/>
                </a:solidFill>
                <a:latin typeface="AvantGarde Md BT" pitchFamily="34" charset="0"/>
                <a:ea typeface="ＭＳ Ｐゴシック" pitchFamily="1" charset="-128"/>
                <a:cs typeface="Arial" pitchFamily="34" charset="0"/>
              </a:rPr>
              <a:t>INCENTIVI EDILIZI - PREMIALITA’ E INCENTIVI VOLUMETRICI</a:t>
            </a:r>
          </a:p>
          <a:p>
            <a:pPr marL="171450" indent="-171450">
              <a:buFontTx/>
              <a:buChar char="-"/>
              <a:defRPr/>
            </a:pPr>
            <a:r>
              <a:rPr lang="it-IT" sz="1400" dirty="0">
                <a:solidFill>
                  <a:srgbClr val="000000"/>
                </a:solidFill>
                <a:latin typeface="AvantGarde Md BT" pitchFamily="34" charset="0"/>
                <a:ea typeface="ＭＳ Ｐゴシック" pitchFamily="1" charset="-128"/>
                <a:cs typeface="Arial" pitchFamily="34" charset="0"/>
              </a:rPr>
              <a:t>INESISTENZA DELL’OBBLIGO AI COMUNI DI EFFETTUARE LA RICOGNIZIONE DEGLI IMMOBILI DISMESSI E NON UTILIZZATI</a:t>
            </a:r>
          </a:p>
          <a:p>
            <a:pPr marL="171450" indent="-171450">
              <a:buFontTx/>
              <a:buChar char="-"/>
              <a:defRPr/>
            </a:pPr>
            <a:r>
              <a:rPr lang="it-IT" sz="1400" dirty="0">
                <a:solidFill>
                  <a:srgbClr val="000000"/>
                </a:solidFill>
                <a:latin typeface="AvantGarde Md BT" pitchFamily="34" charset="0"/>
                <a:ea typeface="ＭＳ Ｐゴシック" pitchFamily="1" charset="-128"/>
                <a:cs typeface="Arial" pitchFamily="34" charset="0"/>
              </a:rPr>
              <a:t>NECESSITA’ DI UN INDIRIZZO UNITARIO DI IMPRONTA STATALE</a:t>
            </a:r>
          </a:p>
        </p:txBody>
      </p:sp>
      <p:pic>
        <p:nvPicPr>
          <p:cNvPr id="16"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7"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1"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4" name="CasellaDiTesto 3">
            <a:extLst>
              <a:ext uri="{FF2B5EF4-FFF2-40B4-BE49-F238E27FC236}">
                <a16:creationId xmlns:a16="http://schemas.microsoft.com/office/drawing/2014/main" id="{3D9FF94F-DE78-0AFD-167C-A81326747E2C}"/>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5" name="image1.png" descr="image1.png">
            <a:extLst>
              <a:ext uri="{FF2B5EF4-FFF2-40B4-BE49-F238E27FC236}">
                <a16:creationId xmlns:a16="http://schemas.microsoft.com/office/drawing/2014/main" id="{9B3EA803-95D0-20DA-59D1-19BAE0973393}"/>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3322"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0" name="Rectangle 19"/>
          <p:cNvSpPr/>
          <p:nvPr/>
        </p:nvSpPr>
        <p:spPr>
          <a:xfrm>
            <a:off x="2124075" y="2492375"/>
            <a:ext cx="7632700" cy="508000"/>
          </a:xfrm>
          <a:prstGeom prst="rect">
            <a:avLst/>
          </a:prstGeom>
        </p:spPr>
        <p:txBody>
          <a:bodyPr>
            <a:spAutoFit/>
          </a:bodyPr>
          <a:lstStyle/>
          <a:p>
            <a:pPr>
              <a:defRPr/>
            </a:pPr>
            <a:endParaRPr lang="it-IT" sz="1800" dirty="0">
              <a:solidFill>
                <a:schemeClr val="bg2">
                  <a:lumMod val="50000"/>
                </a:schemeClr>
              </a:solidFill>
              <a:latin typeface="AvantGarde Bk BT" pitchFamily="34" charset="0"/>
              <a:ea typeface="ＭＳ Ｐゴシック" pitchFamily="1" charset="-128"/>
              <a:cs typeface="Arial" pitchFamily="34" charset="0"/>
            </a:endParaRPr>
          </a:p>
          <a:p>
            <a:pPr algn="r">
              <a:defRPr/>
            </a:pPr>
            <a:endParaRPr lang="it-IT" dirty="0">
              <a:ea typeface="ＭＳ Ｐゴシック" pitchFamily="1" charset="-128"/>
            </a:endParaRPr>
          </a:p>
        </p:txBody>
      </p:sp>
      <p:sp>
        <p:nvSpPr>
          <p:cNvPr id="13324"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13325" name="Rectangle 1"/>
          <p:cNvSpPr>
            <a:spLocks noChangeArrowheads="1"/>
          </p:cNvSpPr>
          <p:nvPr/>
        </p:nvSpPr>
        <p:spPr bwMode="auto">
          <a:xfrm>
            <a:off x="179512" y="1124744"/>
            <a:ext cx="10079037" cy="1734321"/>
          </a:xfrm>
          <a:prstGeom prst="rect">
            <a:avLst/>
          </a:prstGeom>
          <a:noFill/>
          <a:ln w="9525">
            <a:noFill/>
            <a:miter lim="800000"/>
            <a:headEnd/>
            <a:tailEnd/>
          </a:ln>
        </p:spPr>
        <p:txBody>
          <a:bodyPr anchor="ctr">
            <a:spAutoFit/>
          </a:bodyPr>
          <a:lstStyle/>
          <a:p>
            <a:pPr marL="179388" indent="142875">
              <a:lnSpc>
                <a:spcPct val="115000"/>
              </a:lnSpc>
              <a:spcAft>
                <a:spcPts val="600"/>
              </a:spcAft>
            </a:pPr>
            <a:r>
              <a:rPr lang="it-IT" sz="1800" u="sng" dirty="0">
                <a:solidFill>
                  <a:srgbClr val="000000"/>
                </a:solidFill>
                <a:latin typeface="AvantGarde Md BT" pitchFamily="34" charset="0"/>
                <a:ea typeface="Times New Roman" pitchFamily="18" charset="0"/>
                <a:cs typeface="Arial" charset="0"/>
              </a:rPr>
              <a:t>FINALITA’</a:t>
            </a:r>
          </a:p>
          <a:p>
            <a:pPr marL="179388" indent="142875">
              <a:spcAft>
                <a:spcPts val="600"/>
              </a:spcAft>
            </a:pPr>
            <a:r>
              <a:rPr lang="it-IT" sz="1300" dirty="0">
                <a:solidFill>
                  <a:srgbClr val="000000"/>
                </a:solidFill>
                <a:latin typeface="AvantGarde Md BT" pitchFamily="34" charset="0"/>
                <a:ea typeface="Times New Roman" pitchFamily="18" charset="0"/>
                <a:cs typeface="Arial" charset="0"/>
              </a:rPr>
              <a:t>-RAZIONALIZZAZIONE DEL PATRIMONIO EDILIZIO ESISTENTE </a:t>
            </a:r>
          </a:p>
          <a:p>
            <a:pPr marL="179388" indent="142875">
              <a:spcAft>
                <a:spcPts val="600"/>
              </a:spcAft>
            </a:pPr>
            <a:r>
              <a:rPr lang="it-IT" sz="1300" dirty="0">
                <a:solidFill>
                  <a:srgbClr val="000000"/>
                </a:solidFill>
                <a:latin typeface="AvantGarde Md BT" pitchFamily="34" charset="0"/>
                <a:ea typeface="Times New Roman" pitchFamily="18" charset="0"/>
                <a:cs typeface="Arial" charset="0"/>
              </a:rPr>
              <a:t>-RIQUALIFICAZIONE DI AREE URBANE DEGRADATE E DI TESSUTI EDILIZI DISORGANICI O INCOMPIUTI </a:t>
            </a:r>
          </a:p>
          <a:p>
            <a:pPr marL="179388" indent="142875">
              <a:spcAft>
                <a:spcPts val="600"/>
              </a:spcAft>
            </a:pPr>
            <a:r>
              <a:rPr lang="it-IT" sz="1300" dirty="0">
                <a:solidFill>
                  <a:srgbClr val="000000"/>
                </a:solidFill>
                <a:latin typeface="AvantGarde Md BT" pitchFamily="34" charset="0"/>
                <a:ea typeface="Times New Roman" pitchFamily="18" charset="0"/>
                <a:cs typeface="Arial" charset="0"/>
              </a:rPr>
              <a:t>-RIQUALIFICARE EDIFICI A DESTINAZIONE RESIDENZIALE E NON RESIDENZIALE</a:t>
            </a:r>
          </a:p>
          <a:p>
            <a:pPr marL="179388" indent="142875">
              <a:spcAft>
                <a:spcPts val="600"/>
              </a:spcAft>
            </a:pPr>
            <a:endParaRPr lang="it-IT" sz="1300" dirty="0">
              <a:solidFill>
                <a:srgbClr val="000000"/>
              </a:solidFill>
              <a:latin typeface="AvantGarde Md BT" pitchFamily="34" charset="0"/>
              <a:ea typeface="Times New Roman" pitchFamily="18" charset="0"/>
              <a:cs typeface="Arial" charset="0"/>
            </a:endParaRPr>
          </a:p>
          <a:p>
            <a:pPr marL="179388" indent="142875">
              <a:spcAft>
                <a:spcPts val="600"/>
              </a:spcAft>
            </a:pPr>
            <a:endParaRPr lang="it-IT" dirty="0">
              <a:solidFill>
                <a:srgbClr val="000000"/>
              </a:solidFill>
              <a:ea typeface="Times New Roman" pitchFamily="18" charset="0"/>
              <a:cs typeface="Arial" charset="0"/>
            </a:endParaRPr>
          </a:p>
        </p:txBody>
      </p:sp>
      <p:sp>
        <p:nvSpPr>
          <p:cNvPr id="2" name="Rettangolo 1"/>
          <p:cNvSpPr/>
          <p:nvPr/>
        </p:nvSpPr>
        <p:spPr>
          <a:xfrm>
            <a:off x="539750" y="314325"/>
            <a:ext cx="8362950" cy="738188"/>
          </a:xfrm>
          <a:prstGeom prst="rect">
            <a:avLst/>
          </a:prstGeom>
        </p:spPr>
        <p:txBody>
          <a:bodyPr wrap="none">
            <a:spAutoFit/>
          </a:bodyPr>
          <a:lstStyle/>
          <a:p>
            <a:pPr>
              <a:defRPr/>
            </a:pPr>
            <a:r>
              <a:rPr lang="it-IT" sz="2400" dirty="0">
                <a:solidFill>
                  <a:schemeClr val="bg2">
                    <a:lumMod val="50000"/>
                  </a:schemeClr>
                </a:solidFill>
                <a:latin typeface="AvantGarde Md BT"/>
                <a:ea typeface="ＭＳ Ｐゴシック" pitchFamily="1" charset="-128"/>
                <a:cs typeface="Arial" pitchFamily="34" charset="0"/>
              </a:rPr>
              <a:t>REGIONE LAZIO</a:t>
            </a:r>
          </a:p>
          <a:p>
            <a:pPr>
              <a:defRPr/>
            </a:pPr>
            <a:r>
              <a:rPr lang="it-IT" sz="1800" dirty="0">
                <a:solidFill>
                  <a:schemeClr val="bg2">
                    <a:lumMod val="50000"/>
                  </a:schemeClr>
                </a:solidFill>
                <a:latin typeface="AvantGarde Md BT"/>
                <a:ea typeface="ＭＳ Ｐゴシック" pitchFamily="1" charset="-128"/>
                <a:cs typeface="Arial" pitchFamily="34" charset="0"/>
              </a:rPr>
              <a:t>  -L.R. 7/2017- </a:t>
            </a:r>
            <a:r>
              <a:rPr lang="it-IT" sz="1700" i="1" dirty="0">
                <a:solidFill>
                  <a:srgbClr val="000000"/>
                </a:solidFill>
              </a:rPr>
              <a:t>“Disposizioni per la Rigenerazione Urbana e per il Recupero Edilizio”</a:t>
            </a:r>
          </a:p>
        </p:txBody>
      </p:sp>
      <p:pic>
        <p:nvPicPr>
          <p:cNvPr id="13327" name="Immagine 3"/>
          <p:cNvPicPr>
            <a:picLocks noChangeAspect="1"/>
          </p:cNvPicPr>
          <p:nvPr/>
        </p:nvPicPr>
        <p:blipFill>
          <a:blip r:embed="rId3" cstate="print"/>
          <a:srcRect t="8018" b="39101"/>
          <a:stretch>
            <a:fillRect/>
          </a:stretch>
        </p:blipFill>
        <p:spPr bwMode="auto">
          <a:xfrm>
            <a:off x="0" y="2665413"/>
            <a:ext cx="9144000" cy="3168650"/>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7"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1"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3" name="CasellaDiTesto 2">
            <a:extLst>
              <a:ext uri="{FF2B5EF4-FFF2-40B4-BE49-F238E27FC236}">
                <a16:creationId xmlns:a16="http://schemas.microsoft.com/office/drawing/2014/main" id="{53070A3E-BD36-CD95-AEC5-70935B9B65B5}"/>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4" name="image1.png" descr="image1.png">
            <a:extLst>
              <a:ext uri="{FF2B5EF4-FFF2-40B4-BE49-F238E27FC236}">
                <a16:creationId xmlns:a16="http://schemas.microsoft.com/office/drawing/2014/main" id="{EDC1EEAD-6A37-4AEA-D434-9A40C8A41890}"/>
              </a:ext>
            </a:extLst>
          </p:cNvPr>
          <p:cNvPicPr>
            <a:picLocks noChangeAspect="1"/>
          </p:cNvPicPr>
          <p:nvPr/>
        </p:nvPicPr>
        <p:blipFill>
          <a:blip r:embed="rId5"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4346"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4347"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14348" name="Rettangolo 3"/>
          <p:cNvSpPr>
            <a:spLocks noChangeArrowheads="1"/>
          </p:cNvSpPr>
          <p:nvPr/>
        </p:nvSpPr>
        <p:spPr bwMode="auto">
          <a:xfrm>
            <a:off x="322263" y="1090613"/>
            <a:ext cx="8636000" cy="5191125"/>
          </a:xfrm>
          <a:prstGeom prst="rect">
            <a:avLst/>
          </a:prstGeom>
          <a:noFill/>
          <a:ln w="9525">
            <a:noFill/>
            <a:miter lim="800000"/>
            <a:headEnd/>
            <a:tailEnd/>
          </a:ln>
        </p:spPr>
        <p:txBody>
          <a:bodyPr>
            <a:spAutoFit/>
          </a:bodyPr>
          <a:lstStyle/>
          <a:p>
            <a:r>
              <a:rPr lang="it-IT" sz="1600" u="sng" dirty="0">
                <a:solidFill>
                  <a:srgbClr val="404040"/>
                </a:solidFill>
                <a:latin typeface="AvantGarde Md BT" pitchFamily="34" charset="0"/>
                <a:cs typeface="Arial" charset="0"/>
              </a:rPr>
              <a:t>ART 1- FINALITA’ -</a:t>
            </a:r>
            <a:endParaRPr lang="it-IT" sz="1600" u="sng" dirty="0">
              <a:solidFill>
                <a:srgbClr val="000000"/>
              </a:solidFill>
            </a:endParaRPr>
          </a:p>
          <a:p>
            <a:endParaRPr lang="it-IT" sz="1000" u="sng" dirty="0">
              <a:solidFill>
                <a:srgbClr val="404040"/>
              </a:solidFill>
              <a:latin typeface="AvantGarde Md BT" pitchFamily="34" charset="0"/>
              <a:cs typeface="Arial" charset="0"/>
            </a:endParaRP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in attuazione dell’articolo 5, comma 9, del decreto-legge 13 maggio 2011, n. 70 (Semestre Europeo - Prime disposizioni urgenti per l’economia), convertito, con modifiche, dalla legge 12 luglio 2011, n. 106 e dell’articolo 2 bis del decreto del Presidente della Repubblica 6 giugno 2001, n. 380 (Testo unico delle disposizioni legislative e regolamentari in materia edilizia), detta disposizioni finalizzate al perseguimento, attraverso la realizzazione degli interventi previsti dalla presente legge, di una o più delle finalità sotto elencate:</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a)    promuovere, incentivare e realizzare, al fine di migliorare la qualità della vita dei cittadini, la rigenerazione urbana intesa in senso ampio e integrato comprendente, quindi, aspetti sociali, economici, urbanistici ed edilizi(…)</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b)    incentivare la razionalizzazione del patrimonio edilizio esistente, favorire il recupero delle periferie(…)promuovere e agevolare la riqualificazione delle aree urbane degradate e delle aree produttive nonché di complessi edilizi e di edifici in stato di degrado o di abbandono o dismessi o inutilizzati o in via di dismissione o da rilocalizzare;</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c)    qualificare la città esistente, limitare il consumo di suolo, aumentare le dotazioni territoriali mediante l’incremento di aree pubbliche o la realizzazione di nuove opere pubbliche ovvero il potenziamento di quelle esistenti (…);</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d)    aumentare la sicurezza dei manufatti esistenti mediante interventi di adeguamento sismico (…);</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e)    favorire il miglioramento della qualità ambientale e architettonica dello spazio insediato, promuovendo le tecniche di bioedilizia più avanzate, assicurando più elevati livelli di efficienza energetica e lo sviluppo delle fonti rinnovabili nel rispetto della normativa vigente;</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f)    promuovere e tutelare l’attività agricola, il paesaggio e l’ambiente, contenere il consumo di suolo quale bene comune e risorsa non rinnovabile che esplica funzioni e produce servizi (…);</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g)    promuovere lo sviluppo del verde urbano, l’adozione di superfici permeabili e coperture a verde pensile, la realizzazione di interventi per la regimentazione ed il recupero delle acque piovane;</a:t>
            </a:r>
          </a:p>
          <a:p>
            <a:pPr algn="just">
              <a:lnSpc>
                <a:spcPct val="115000"/>
              </a:lnSpc>
              <a:spcAft>
                <a:spcPts val="600"/>
              </a:spcAft>
              <a:buSzPts val="1000"/>
            </a:pPr>
            <a:r>
              <a:rPr lang="it-IT" sz="1200" u="sng" dirty="0">
                <a:solidFill>
                  <a:srgbClr val="000000"/>
                </a:solidFill>
                <a:latin typeface="AvantGarde Md BT" pitchFamily="34" charset="0"/>
              </a:rPr>
              <a:t>TALI FINALITA’ OLTRE AD ESSERE LE RAGIONI PER LE QUALI IL LEGISLATORE HA PREDISPOSTO GLI ISTITUTI OPERATIVI DELINEATI NELLA L.R. RAPPRESENTANO LE CONDIZIONI E I PRESUPPOSTI PER L’APPLICAZIONE DELLA NORMA STESSA</a:t>
            </a:r>
            <a:endParaRPr lang="it-IT" sz="1200" u="sng" dirty="0">
              <a:solidFill>
                <a:srgbClr val="000000"/>
              </a:solidFill>
              <a:latin typeface="AvantGarde Md BT" pitchFamily="34" charset="0"/>
              <a:cs typeface="Times New Roman" pitchFamily="18" charset="0"/>
            </a:endParaRPr>
          </a:p>
          <a:p>
            <a:pPr algn="just">
              <a:lnSpc>
                <a:spcPct val="115000"/>
              </a:lnSpc>
              <a:spcAft>
                <a:spcPts val="600"/>
              </a:spcAft>
              <a:buSzPts val="1000"/>
              <a:buFont typeface="Symbol" pitchFamily="18" charset="2"/>
              <a:buChar char=""/>
            </a:pPr>
            <a:endParaRPr lang="it-IT" sz="1000" dirty="0">
              <a:solidFill>
                <a:srgbClr val="000000"/>
              </a:solidFill>
              <a:latin typeface="AvantGarde Bk BT" pitchFamily="34" charset="0"/>
              <a:cs typeface="Arial" charset="0"/>
            </a:endParaRPr>
          </a:p>
          <a:p>
            <a:pPr algn="just">
              <a:lnSpc>
                <a:spcPct val="115000"/>
              </a:lnSpc>
              <a:spcAft>
                <a:spcPts val="600"/>
              </a:spcAft>
              <a:buSzPts val="1000"/>
            </a:pPr>
            <a:endParaRPr lang="it-IT" sz="1000" dirty="0">
              <a:latin typeface="AvantGarde Bk BT" pitchFamily="34" charset="0"/>
              <a:cs typeface="Times New Roman" pitchFamily="18" charset="0"/>
            </a:endParaRPr>
          </a:p>
        </p:txBody>
      </p:sp>
      <p:pic>
        <p:nvPicPr>
          <p:cNvPr id="14349" name="Picture 2"/>
          <p:cNvPicPr>
            <a:picLocks noChangeAspect="1" noChangeArrowheads="1"/>
          </p:cNvPicPr>
          <p:nvPr/>
        </p:nvPicPr>
        <p:blipFill>
          <a:blip r:embed="rId3" cstate="print"/>
          <a:srcRect/>
          <a:stretch>
            <a:fillRect/>
          </a:stretch>
        </p:blipFill>
        <p:spPr bwMode="auto">
          <a:xfrm>
            <a:off x="185738" y="142875"/>
            <a:ext cx="8401050" cy="865188"/>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0AB36150-9ED0-34A9-786C-2AEA4EE1929F}"/>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A8BF2461-4221-A40E-940D-96CBE2D08429}"/>
              </a:ext>
            </a:extLst>
          </p:cNvPr>
          <p:cNvPicPr>
            <a:picLocks noChangeAspect="1"/>
          </p:cNvPicPr>
          <p:nvPr/>
        </p:nvPicPr>
        <p:blipFill>
          <a:blip r:embed="rId5"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5370"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5371"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15372" name="Rettangolo 3"/>
          <p:cNvSpPr>
            <a:spLocks noChangeArrowheads="1"/>
          </p:cNvSpPr>
          <p:nvPr/>
        </p:nvSpPr>
        <p:spPr bwMode="auto">
          <a:xfrm>
            <a:off x="322263" y="1090613"/>
            <a:ext cx="8636000" cy="4801314"/>
          </a:xfrm>
          <a:prstGeom prst="rect">
            <a:avLst/>
          </a:prstGeom>
          <a:noFill/>
          <a:ln w="9525">
            <a:noFill/>
            <a:miter lim="800000"/>
            <a:headEnd/>
            <a:tailEnd/>
          </a:ln>
        </p:spPr>
        <p:txBody>
          <a:bodyPr>
            <a:spAutoFit/>
          </a:bodyPr>
          <a:lstStyle/>
          <a:p>
            <a:r>
              <a:rPr lang="it-IT" sz="1600" u="sng" dirty="0">
                <a:solidFill>
                  <a:srgbClr val="404040"/>
                </a:solidFill>
                <a:latin typeface="AvantGarde Md BT" pitchFamily="34" charset="0"/>
                <a:cs typeface="Arial" charset="0"/>
              </a:rPr>
              <a:t>ART 1- AMBITO DI APPLICAZIONE</a:t>
            </a:r>
          </a:p>
          <a:p>
            <a:endParaRPr lang="it-IT" sz="1000" u="sng" dirty="0">
              <a:solidFill>
                <a:srgbClr val="404040"/>
              </a:solidFill>
              <a:latin typeface="AvantGarde Md BT" pitchFamily="34" charset="0"/>
              <a:cs typeface="Arial" charset="0"/>
            </a:endParaRP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edifici esistenti, legittimi o legittimati, che ricadano in porzioni di territorio urbanizzate, che il comma 7 dell’art. 1 definisce come:</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 a) le porzioni di territorio classificate dalla Carta dell'uso del suolo, di cui alla deliberazione della Giunta regionale 28 marzo 2000, n. 953, aggiornata al 2016, come insediamento residenziale, insediamento produttivo, zone estrattive, cantieri, discariche e aree verdi urbanizzate;</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 b) la parte di territorio già trasformata in attuazione delle previsioni degli strumenti urbanistici, ossia le zone omogenee A, B, C, D ed F di cui al d.m. 1444/1968, accordi di programma, d.P.R. 160/2010, varianti approvate ai sensi della l.r. 28/1980; </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c) le porzioni di territorio individuate come trasformabili dalle previsioni degli strumenti urbanistici vigenti, ivi incluse le aree per gli standard urbanistici ancorché non realizzati, anch’esse corrispondenti alle zone omogenee A, B, C, D ed F di cui al d.m. 1444/1968, agli accordi di programma, alle varianti di cui al d.P.R. 160/2010 ed alle varianti approvate ai sensi della l.r. 28/1980 per le parti non attuate. Il territorio urbanizzato ai sensi della l.r. 7/2017 è pertanto dato dall’insieme delle porzioni di cui alle lett. a), b) e c).</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AMBITI ESCLUSI:</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a) le aree sottoposte a vincolo di inedificabilità assoluta, ad eccezione degli interventi che comportino la delocalizzazione al di fuori di dette aree; </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b) le aree naturali protette, ad esclusione delle zone individuate come paesaggio degli insediamenti urbani dal PTPR; </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c) per le zone omogenee E occorre fare un distinguo. Gli artt. 2, 3 e 4 si applicano solo ove il territorio urbanizzato ricadente in zona agricola sia individuato come paesaggio degli insediamenti urbani e paesaggio degli insediamenti in evoluzione dal PTPR; per l’applicazione in zona agricola degli artt. 5 e 6, invece, è condizione sufficiente e necessaria che l’edificio ricada nel territorio urbanizzato ai sensi dell’art. 1, comma 7, a prescindere dalla classificazione di paesaggio del PTPR. Tra le esclusioni vanno anche annoverati, ma solo per quanto riguarda gli artt. 2, 3, 5 e 6, gli insediamenti urbani storici come individuati dal PTPR, Tavola B. </a:t>
            </a:r>
          </a:p>
          <a:p>
            <a:pPr algn="just">
              <a:lnSpc>
                <a:spcPct val="115000"/>
              </a:lnSpc>
              <a:spcAft>
                <a:spcPts val="600"/>
              </a:spcAft>
              <a:buSzPts val="1000"/>
            </a:pPr>
            <a:r>
              <a:rPr lang="it-IT" sz="1000" dirty="0">
                <a:solidFill>
                  <a:srgbClr val="000000"/>
                </a:solidFill>
                <a:latin typeface="AvantGarde Bk BT" pitchFamily="34" charset="0"/>
                <a:ea typeface="Times New Roman" pitchFamily="18" charset="0"/>
                <a:cs typeface="Arial" charset="0"/>
              </a:rPr>
              <a:t>Ad eccezione dell’art. 4, invece, non reca tale esclusione, per cui è applicabile anche negli insediamenti urbani storici. </a:t>
            </a:r>
          </a:p>
          <a:p>
            <a:pPr algn="just">
              <a:lnSpc>
                <a:spcPct val="115000"/>
              </a:lnSpc>
              <a:spcAft>
                <a:spcPts val="600"/>
              </a:spcAft>
              <a:buSzPts val="1000"/>
            </a:pPr>
            <a:endParaRPr lang="it-IT" sz="1000" dirty="0">
              <a:solidFill>
                <a:srgbClr val="000000"/>
              </a:solidFill>
              <a:latin typeface="AvantGarde Bk BT" pitchFamily="34" charset="0"/>
              <a:ea typeface="Times New Roman" pitchFamily="18" charset="0"/>
              <a:cs typeface="Arial" charset="0"/>
            </a:endParaRPr>
          </a:p>
          <a:p>
            <a:pPr algn="just">
              <a:lnSpc>
                <a:spcPct val="115000"/>
              </a:lnSpc>
              <a:spcAft>
                <a:spcPts val="600"/>
              </a:spcAft>
              <a:buSzPts val="1000"/>
            </a:pPr>
            <a:endParaRPr lang="it-IT" sz="1000" dirty="0">
              <a:solidFill>
                <a:srgbClr val="000000"/>
              </a:solidFill>
              <a:latin typeface="AvantGarde Bk BT" pitchFamily="34" charset="0"/>
              <a:ea typeface="Times New Roman" pitchFamily="18" charset="0"/>
              <a:cs typeface="Arial" charset="0"/>
            </a:endParaRPr>
          </a:p>
        </p:txBody>
      </p:sp>
      <p:pic>
        <p:nvPicPr>
          <p:cNvPr id="15373" name="Picture 2"/>
          <p:cNvPicPr>
            <a:picLocks noChangeAspect="1" noChangeArrowheads="1"/>
          </p:cNvPicPr>
          <p:nvPr/>
        </p:nvPicPr>
        <p:blipFill>
          <a:blip r:embed="rId3" cstate="print"/>
          <a:srcRect/>
          <a:stretch>
            <a:fillRect/>
          </a:stretch>
        </p:blipFill>
        <p:spPr bwMode="auto">
          <a:xfrm>
            <a:off x="185738" y="187548"/>
            <a:ext cx="8401050" cy="865188"/>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F852BCC2-A553-6EB9-59E5-7789593A18C7}"/>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D83315D9-00AA-357A-B33F-74E4E864F8D8}"/>
              </a:ext>
            </a:extLst>
          </p:cNvPr>
          <p:cNvPicPr>
            <a:picLocks noChangeAspect="1"/>
          </p:cNvPicPr>
          <p:nvPr/>
        </p:nvPicPr>
        <p:blipFill>
          <a:blip r:embed="rId5"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6394"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6395"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16396" name="Rettangolo 3"/>
          <p:cNvSpPr>
            <a:spLocks noChangeArrowheads="1"/>
          </p:cNvSpPr>
          <p:nvPr/>
        </p:nvSpPr>
        <p:spPr bwMode="auto">
          <a:xfrm>
            <a:off x="251520" y="836712"/>
            <a:ext cx="4465638" cy="5016500"/>
          </a:xfrm>
          <a:prstGeom prst="rect">
            <a:avLst/>
          </a:prstGeom>
          <a:noFill/>
          <a:ln w="9525">
            <a:noFill/>
            <a:miter lim="800000"/>
            <a:headEnd/>
            <a:tailEnd/>
          </a:ln>
        </p:spPr>
        <p:txBody>
          <a:bodyPr>
            <a:spAutoFit/>
          </a:bodyPr>
          <a:lstStyle/>
          <a:p>
            <a:r>
              <a:rPr lang="it-IT" sz="1800" u="sng" dirty="0">
                <a:solidFill>
                  <a:srgbClr val="404040"/>
                </a:solidFill>
                <a:latin typeface="AvantGarde Md BT" pitchFamily="34" charset="0"/>
                <a:cs typeface="Arial" charset="0"/>
              </a:rPr>
              <a:t>STRUMENTI:</a:t>
            </a:r>
          </a:p>
          <a:p>
            <a:endParaRPr lang="it-IT" sz="1800" u="sng" dirty="0">
              <a:solidFill>
                <a:srgbClr val="404040"/>
              </a:solidFill>
              <a:latin typeface="AvantGarde Md BT" pitchFamily="34" charset="0"/>
              <a:cs typeface="Arial" charset="0"/>
            </a:endParaRPr>
          </a:p>
          <a:p>
            <a:r>
              <a:rPr lang="it-IT" sz="1600" u="sng" dirty="0">
                <a:solidFill>
                  <a:srgbClr val="404040"/>
                </a:solidFill>
                <a:latin typeface="AvantGarde Md BT" pitchFamily="34" charset="0"/>
                <a:cs typeface="Arial" charset="0"/>
              </a:rPr>
              <a:t>ART 2- PROGRAMMI DI RIGENERAZIONE URBANA</a:t>
            </a:r>
          </a:p>
          <a:p>
            <a:pPr algn="just"/>
            <a:r>
              <a:rPr lang="it-IT" sz="1400" dirty="0">
                <a:solidFill>
                  <a:srgbClr val="000000"/>
                </a:solidFill>
                <a:latin typeface="AvantGarde Md BT" pitchFamily="34" charset="0"/>
                <a:cs typeface="Times New Roman" pitchFamily="18" charset="0"/>
              </a:rPr>
              <a:t>Progetto urbanistico unitario che preveda un insieme articolato di interventi </a:t>
            </a:r>
            <a:r>
              <a:rPr lang="it-IT" sz="1400" dirty="0">
                <a:solidFill>
                  <a:srgbClr val="000000"/>
                </a:solidFill>
                <a:latin typeface="AvantGarde Md BT" pitchFamily="34" charset="0"/>
              </a:rPr>
              <a:t>urbanistici, edilizi e socioeconomici volti, a riqualificare il contesto urbano in situazione di criticità e di degrado ed a recuperare e riqualificare gli ambiti, i complessi edilizi e gli edifici dismessi o inutilizzati al fine del miglioramento delle condizioni abitative, sociali, economiche, ambientali, culturali e paesaggistiche.</a:t>
            </a:r>
          </a:p>
          <a:p>
            <a:pPr algn="just"/>
            <a:r>
              <a:rPr lang="it-IT" sz="1400" dirty="0">
                <a:solidFill>
                  <a:srgbClr val="000000"/>
                </a:solidFill>
                <a:latin typeface="AvantGarde Md BT" pitchFamily="34" charset="0"/>
                <a:cs typeface="Times New Roman" pitchFamily="18" charset="0"/>
              </a:rPr>
              <a:t>Tali programmi possono scaturire anche da proposte dirette dei privati (comma 4), cui va comunque riconosciuto il diritto all’informazione e partecipazione (comma 9). </a:t>
            </a:r>
          </a:p>
          <a:p>
            <a:pPr algn="just"/>
            <a:endParaRPr lang="it-IT" sz="1400" dirty="0">
              <a:solidFill>
                <a:srgbClr val="000000"/>
              </a:solidFill>
              <a:latin typeface="AvantGarde Md BT" pitchFamily="34" charset="0"/>
              <a:cs typeface="Times New Roman" pitchFamily="18" charset="0"/>
            </a:endParaRPr>
          </a:p>
          <a:p>
            <a:pPr algn="just"/>
            <a:r>
              <a:rPr lang="it-IT" sz="1400" u="sng" dirty="0">
                <a:solidFill>
                  <a:srgbClr val="000000"/>
                </a:solidFill>
                <a:latin typeface="AvantGarde Md BT" pitchFamily="34" charset="0"/>
                <a:cs typeface="Times New Roman" pitchFamily="18" charset="0"/>
              </a:rPr>
              <a:t>PROCEDURA DI APPROVAZIONE</a:t>
            </a:r>
          </a:p>
          <a:p>
            <a:pPr algn="just"/>
            <a:r>
              <a:rPr lang="it-IT" sz="1400" dirty="0">
                <a:solidFill>
                  <a:srgbClr val="000000"/>
                </a:solidFill>
                <a:latin typeface="AvantGarde Md BT" pitchFamily="34" charset="0"/>
                <a:cs typeface="Times New Roman" pitchFamily="18" charset="0"/>
              </a:rPr>
              <a:t>Art. 4 della L.R. 36/1987/ACCORDO DI PROGRAMMA se in variante allo strumento urbanistico generale vigente o, se ad esso conformi, con le procedure di cui all’art. 1 della L.R.36/1987.</a:t>
            </a:r>
          </a:p>
        </p:txBody>
      </p:sp>
      <p:pic>
        <p:nvPicPr>
          <p:cNvPr id="16397" name="Picture 2"/>
          <p:cNvPicPr>
            <a:picLocks noChangeAspect="1" noChangeArrowheads="1"/>
          </p:cNvPicPr>
          <p:nvPr/>
        </p:nvPicPr>
        <p:blipFill>
          <a:blip r:embed="rId3" cstate="print"/>
          <a:srcRect/>
          <a:stretch>
            <a:fillRect/>
          </a:stretch>
        </p:blipFill>
        <p:spPr bwMode="auto">
          <a:xfrm>
            <a:off x="179512" y="116632"/>
            <a:ext cx="8308032" cy="855607"/>
          </a:xfrm>
          <a:prstGeom prst="rect">
            <a:avLst/>
          </a:prstGeom>
          <a:noFill/>
          <a:ln w="9525">
            <a:noFill/>
            <a:miter lim="800000"/>
            <a:headEnd/>
            <a:tailEnd/>
          </a:ln>
        </p:spPr>
      </p:pic>
      <p:pic>
        <p:nvPicPr>
          <p:cNvPr id="16398" name="Immagine 14"/>
          <p:cNvPicPr>
            <a:picLocks noChangeAspect="1" noChangeArrowheads="1"/>
          </p:cNvPicPr>
          <p:nvPr/>
        </p:nvPicPr>
        <p:blipFill>
          <a:blip r:embed="rId4" cstate="print"/>
          <a:srcRect l="33992" t="21313" r="6348" b="8475"/>
          <a:stretch>
            <a:fillRect/>
          </a:stretch>
        </p:blipFill>
        <p:spPr bwMode="auto">
          <a:xfrm>
            <a:off x="4833938" y="1881188"/>
            <a:ext cx="4098925" cy="3527425"/>
          </a:xfrm>
          <a:prstGeom prst="rect">
            <a:avLst/>
          </a:prstGeom>
          <a:noFill/>
          <a:ln w="9525">
            <a:noFill/>
            <a:miter lim="800000"/>
            <a:headEnd/>
            <a:tailEnd/>
          </a:ln>
        </p:spPr>
      </p:pic>
      <p:pic>
        <p:nvPicPr>
          <p:cNvPr id="15" name="Picture 16"/>
          <p:cNvPicPr>
            <a:picLocks noChangeAspect="1" noChangeArrowheads="1"/>
          </p:cNvPicPr>
          <p:nvPr/>
        </p:nvPicPr>
        <p:blipFill>
          <a:blip r:embed="rId5"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5"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2C959AF6-24A1-6116-01F6-73BD1C1D815E}"/>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DE92AD43-A82E-C2E4-BD7D-D235AA4AFDE8}"/>
              </a:ext>
            </a:extLst>
          </p:cNvPr>
          <p:cNvPicPr>
            <a:picLocks noChangeAspect="1"/>
          </p:cNvPicPr>
          <p:nvPr/>
        </p:nvPicPr>
        <p:blipFill>
          <a:blip r:embed="rId6"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7418"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7419"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17420" name="Rettangolo 3"/>
          <p:cNvSpPr>
            <a:spLocks noChangeArrowheads="1"/>
          </p:cNvSpPr>
          <p:nvPr/>
        </p:nvSpPr>
        <p:spPr bwMode="auto">
          <a:xfrm>
            <a:off x="247650" y="1509713"/>
            <a:ext cx="4540374" cy="3478212"/>
          </a:xfrm>
          <a:prstGeom prst="rect">
            <a:avLst/>
          </a:prstGeom>
          <a:noFill/>
          <a:ln w="9525">
            <a:noFill/>
            <a:miter lim="800000"/>
            <a:headEnd/>
            <a:tailEnd/>
          </a:ln>
        </p:spPr>
        <p:txBody>
          <a:bodyPr wrap="square">
            <a:spAutoFit/>
          </a:bodyPr>
          <a:lstStyle/>
          <a:p>
            <a:endParaRPr lang="it-IT" sz="1800" u="sng" dirty="0">
              <a:solidFill>
                <a:srgbClr val="404040"/>
              </a:solidFill>
              <a:latin typeface="AvantGarde Md BT" pitchFamily="34" charset="0"/>
              <a:cs typeface="Arial" charset="0"/>
            </a:endParaRPr>
          </a:p>
          <a:p>
            <a:r>
              <a:rPr lang="it-IT" sz="1600" u="sng" dirty="0">
                <a:solidFill>
                  <a:srgbClr val="404040"/>
                </a:solidFill>
                <a:latin typeface="AvantGarde Md BT" pitchFamily="34" charset="0"/>
                <a:cs typeface="Arial" charset="0"/>
              </a:rPr>
              <a:t>ART 3 - AMBITI TERRITORIALI DI RIQUALIFICAZIONE O RECUPERO</a:t>
            </a:r>
          </a:p>
          <a:p>
            <a:endParaRPr lang="it-IT" sz="1600" u="sng" dirty="0">
              <a:solidFill>
                <a:srgbClr val="404040"/>
              </a:solidFill>
              <a:latin typeface="AvantGarde Md BT" pitchFamily="34" charset="0"/>
              <a:cs typeface="Arial" charset="0"/>
            </a:endParaRPr>
          </a:p>
          <a:p>
            <a:pPr algn="just"/>
            <a:r>
              <a:rPr lang="it-IT" sz="1400" dirty="0">
                <a:solidFill>
                  <a:srgbClr val="000000"/>
                </a:solidFill>
                <a:latin typeface="AvantGarde Md BT" pitchFamily="34" charset="0"/>
              </a:rPr>
              <a:t>Ambiti individuati con apposita Deliberazione da parte del Consiglio Comunale, in cui prevedere la realizzazione di interventi di ristrutturazione edilizia e urbanistica o demolizione e ricostruzione degli edifici esistenti con il riconoscimento di una volumetria o di una superficie lorda aggiuntive rispetto alle preesistenti nella misura massima del 30 per cento.</a:t>
            </a:r>
          </a:p>
          <a:p>
            <a:pPr algn="just"/>
            <a:endParaRPr lang="it-IT" sz="1400" dirty="0">
              <a:solidFill>
                <a:srgbClr val="000000"/>
              </a:solidFill>
              <a:latin typeface="AvantGarde Md BT" pitchFamily="34" charset="0"/>
              <a:cs typeface="Times New Roman" pitchFamily="18" charset="0"/>
            </a:endParaRPr>
          </a:p>
          <a:p>
            <a:pPr algn="just"/>
            <a:r>
              <a:rPr lang="it-IT" sz="1400" u="sng" dirty="0">
                <a:solidFill>
                  <a:srgbClr val="000000"/>
                </a:solidFill>
                <a:latin typeface="AvantGarde Md BT" pitchFamily="34" charset="0"/>
                <a:cs typeface="Times New Roman" pitchFamily="18" charset="0"/>
              </a:rPr>
              <a:t>PROCEDURA DI APPROVAZIONE</a:t>
            </a:r>
          </a:p>
          <a:p>
            <a:pPr algn="just"/>
            <a:endParaRPr lang="it-IT" sz="1400" u="sng" dirty="0">
              <a:solidFill>
                <a:srgbClr val="000000"/>
              </a:solidFill>
              <a:latin typeface="AvantGarde Md BT" pitchFamily="34" charset="0"/>
              <a:cs typeface="Times New Roman" pitchFamily="18" charset="0"/>
            </a:endParaRPr>
          </a:p>
          <a:p>
            <a:pPr algn="just"/>
            <a:r>
              <a:rPr lang="it-IT" sz="1400" dirty="0">
                <a:solidFill>
                  <a:srgbClr val="000000"/>
                </a:solidFill>
                <a:latin typeface="AvantGarde Md BT" pitchFamily="34" charset="0"/>
                <a:cs typeface="Times New Roman" pitchFamily="18" charset="0"/>
              </a:rPr>
              <a:t>ART.1 della L.R. 36/1987.</a:t>
            </a:r>
          </a:p>
        </p:txBody>
      </p:sp>
      <p:pic>
        <p:nvPicPr>
          <p:cNvPr id="17421" name="Picture 2"/>
          <p:cNvPicPr>
            <a:picLocks noChangeAspect="1" noChangeArrowheads="1"/>
          </p:cNvPicPr>
          <p:nvPr/>
        </p:nvPicPr>
        <p:blipFill>
          <a:blip r:embed="rId3" cstate="print"/>
          <a:srcRect/>
          <a:stretch>
            <a:fillRect/>
          </a:stretch>
        </p:blipFill>
        <p:spPr bwMode="auto">
          <a:xfrm>
            <a:off x="152400" y="160338"/>
            <a:ext cx="8401050" cy="865187"/>
          </a:xfrm>
          <a:prstGeom prst="rect">
            <a:avLst/>
          </a:prstGeom>
          <a:noFill/>
          <a:ln w="9525">
            <a:noFill/>
            <a:miter lim="800000"/>
            <a:headEnd/>
            <a:tailEnd/>
          </a:ln>
        </p:spPr>
      </p:pic>
      <p:pic>
        <p:nvPicPr>
          <p:cNvPr id="17422" name="Immagine 2"/>
          <p:cNvPicPr>
            <a:picLocks noChangeAspect="1"/>
          </p:cNvPicPr>
          <p:nvPr/>
        </p:nvPicPr>
        <p:blipFill>
          <a:blip r:embed="rId4" cstate="print"/>
          <a:srcRect/>
          <a:stretch>
            <a:fillRect/>
          </a:stretch>
        </p:blipFill>
        <p:spPr bwMode="auto">
          <a:xfrm>
            <a:off x="4716016" y="1142219"/>
            <a:ext cx="4269234" cy="4275919"/>
          </a:xfrm>
          <a:prstGeom prst="rect">
            <a:avLst/>
          </a:prstGeom>
          <a:noFill/>
          <a:ln w="9525">
            <a:noFill/>
            <a:miter lim="800000"/>
            <a:headEnd/>
            <a:tailEnd/>
          </a:ln>
        </p:spPr>
      </p:pic>
      <p:pic>
        <p:nvPicPr>
          <p:cNvPr id="15" name="Picture 16"/>
          <p:cNvPicPr>
            <a:picLocks noChangeAspect="1" noChangeArrowheads="1"/>
          </p:cNvPicPr>
          <p:nvPr/>
        </p:nvPicPr>
        <p:blipFill>
          <a:blip r:embed="rId5"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5"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2" name="Rectangle 21"/>
          <p:cNvSpPr/>
          <p:nvPr/>
        </p:nvSpPr>
        <p:spPr>
          <a:xfrm>
            <a:off x="251520" y="908720"/>
            <a:ext cx="1313180" cy="369332"/>
          </a:xfrm>
          <a:prstGeom prst="rect">
            <a:avLst/>
          </a:prstGeom>
        </p:spPr>
        <p:txBody>
          <a:bodyPr wrap="none">
            <a:spAutoFit/>
          </a:bodyPr>
          <a:lstStyle/>
          <a:p>
            <a:r>
              <a:rPr lang="it-IT" sz="1800" u="sng" dirty="0">
                <a:solidFill>
                  <a:srgbClr val="404040"/>
                </a:solidFill>
                <a:latin typeface="AvantGarde Md BT" pitchFamily="34" charset="0"/>
                <a:cs typeface="Arial" charset="0"/>
              </a:rPr>
              <a:t>STRUMENTI:</a:t>
            </a:r>
          </a:p>
        </p:txBody>
      </p:sp>
      <p:sp>
        <p:nvSpPr>
          <p:cNvPr id="2" name="CasellaDiTesto 1">
            <a:extLst>
              <a:ext uri="{FF2B5EF4-FFF2-40B4-BE49-F238E27FC236}">
                <a16:creationId xmlns:a16="http://schemas.microsoft.com/office/drawing/2014/main" id="{A7DD5957-BBBC-6259-B7A3-291791E1ABD2}"/>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C601A04A-A427-867C-5358-E01FD4BC09EC}"/>
              </a:ext>
            </a:extLst>
          </p:cNvPr>
          <p:cNvPicPr>
            <a:picLocks noChangeAspect="1"/>
          </p:cNvPicPr>
          <p:nvPr/>
        </p:nvPicPr>
        <p:blipFill>
          <a:blip r:embed="rId6"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18442"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8443" name="Rectangle 16"/>
          <p:cNvSpPr>
            <a:spLocks noChangeArrowheads="1"/>
          </p:cNvSpPr>
          <p:nvPr/>
        </p:nvSpPr>
        <p:spPr bwMode="auto">
          <a:xfrm>
            <a:off x="331788" y="1509713"/>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18444" name="Rettangolo 3"/>
          <p:cNvSpPr>
            <a:spLocks noChangeArrowheads="1"/>
          </p:cNvSpPr>
          <p:nvPr/>
        </p:nvSpPr>
        <p:spPr bwMode="auto">
          <a:xfrm>
            <a:off x="258763" y="981075"/>
            <a:ext cx="8807450" cy="4555093"/>
          </a:xfrm>
          <a:prstGeom prst="rect">
            <a:avLst/>
          </a:prstGeom>
          <a:noFill/>
          <a:ln w="9525">
            <a:noFill/>
            <a:miter lim="800000"/>
            <a:headEnd/>
            <a:tailEnd/>
          </a:ln>
        </p:spPr>
        <p:txBody>
          <a:bodyPr>
            <a:spAutoFit/>
          </a:bodyPr>
          <a:lstStyle/>
          <a:p>
            <a:endParaRPr lang="it-IT" sz="1800" u="sng" dirty="0">
              <a:solidFill>
                <a:srgbClr val="404040"/>
              </a:solidFill>
              <a:latin typeface="AvantGarde Md BT" pitchFamily="34" charset="0"/>
              <a:cs typeface="Arial" charset="0"/>
            </a:endParaRPr>
          </a:p>
          <a:p>
            <a:endParaRPr lang="it-IT" sz="1800" u="sng" dirty="0">
              <a:solidFill>
                <a:srgbClr val="404040"/>
              </a:solidFill>
              <a:latin typeface="AvantGarde Md BT" pitchFamily="34" charset="0"/>
              <a:cs typeface="Arial" charset="0"/>
            </a:endParaRPr>
          </a:p>
          <a:p>
            <a:r>
              <a:rPr lang="it-IT" sz="1600" u="sng" dirty="0">
                <a:solidFill>
                  <a:srgbClr val="000000"/>
                </a:solidFill>
                <a:latin typeface="AvantGarde Md BT" pitchFamily="34" charset="0"/>
                <a:ea typeface="Times New Roman" pitchFamily="18" charset="0"/>
                <a:cs typeface="Arial" charset="0"/>
              </a:rPr>
              <a:t>ART. 4 - DISPOSIZIONI PER IL CAMBIO DI  DESTINAZIONE D’USO DEGLI EDIFICI</a:t>
            </a:r>
          </a:p>
          <a:p>
            <a:endParaRPr lang="it-IT" sz="1600" u="sng" dirty="0">
              <a:solidFill>
                <a:srgbClr val="000000"/>
              </a:solidFill>
              <a:latin typeface="AvantGarde Md BT" pitchFamily="34" charset="0"/>
              <a:ea typeface="Times New Roman" pitchFamily="18" charset="0"/>
              <a:cs typeface="Arial" charset="0"/>
            </a:endParaRPr>
          </a:p>
          <a:p>
            <a:pPr algn="just"/>
            <a:r>
              <a:rPr lang="it-IT" sz="1600" dirty="0">
                <a:solidFill>
                  <a:srgbClr val="000000"/>
                </a:solidFill>
                <a:latin typeface="AvantGarde Md BT" pitchFamily="34" charset="0"/>
                <a:cs typeface="Times New Roman" pitchFamily="18" charset="0"/>
              </a:rPr>
              <a:t>Apposita deliberazione di consiglio comunale  per prevedere nei propri strumenti urbanistici generali, previa acquisizione di idoneo titolo abilitativo l’ammissibilità di interventi di ristrutturazione edilizia, compresa la demolizione e ricostruzione, di singoli edifici aventi una superficie lorda complessiva fino ad un massimo di 10.000 mq, con mutamento della destinazione d’uso tra le categorie funzionali individuate all’articolo 23 ter del DPR 380/2001 con esclusione di quella rurale.</a:t>
            </a:r>
          </a:p>
          <a:p>
            <a:pPr algn="just"/>
            <a:endParaRPr lang="it-IT" sz="1600" dirty="0">
              <a:solidFill>
                <a:srgbClr val="000000"/>
              </a:solidFill>
              <a:latin typeface="AvantGarde Md BT" pitchFamily="34" charset="0"/>
              <a:cs typeface="Times New Roman" pitchFamily="18" charset="0"/>
            </a:endParaRPr>
          </a:p>
          <a:p>
            <a:pPr algn="just"/>
            <a:r>
              <a:rPr lang="it-IT" sz="1600" u="sng" dirty="0">
                <a:solidFill>
                  <a:srgbClr val="000000"/>
                </a:solidFill>
                <a:latin typeface="AvantGarde Md BT" pitchFamily="34" charset="0"/>
                <a:cs typeface="Times New Roman" pitchFamily="18" charset="0"/>
              </a:rPr>
              <a:t>ART. 5 - INTERVENTI PER IL   MIGLIORAMENTO SISMICO DEGLI EDIFICI</a:t>
            </a:r>
          </a:p>
          <a:p>
            <a:pPr algn="just"/>
            <a:endParaRPr lang="it-IT" sz="1600" u="sng" dirty="0">
              <a:solidFill>
                <a:srgbClr val="000000"/>
              </a:solidFill>
              <a:latin typeface="AvantGarde Md BT" pitchFamily="34" charset="0"/>
              <a:cs typeface="Times New Roman" pitchFamily="18" charset="0"/>
            </a:endParaRPr>
          </a:p>
          <a:p>
            <a:pPr algn="just"/>
            <a:r>
              <a:rPr lang="it-IT" sz="1600" dirty="0">
                <a:solidFill>
                  <a:srgbClr val="000000"/>
                </a:solidFill>
                <a:latin typeface="AvantGarde Md BT" pitchFamily="34" charset="0"/>
                <a:cs typeface="Times New Roman" pitchFamily="18" charset="0"/>
              </a:rPr>
              <a:t>Ampliamento di edifici a destinazione d’uso residenziale di un massimo del 20% della superfice o della volumetria esistente fino ad un massimo di 70 metri quadri. La condizione inderogabile - miglioramento sismico  e miglioramento delle prestazioni energetiche dell’edificio. </a:t>
            </a:r>
          </a:p>
          <a:p>
            <a:pPr algn="just"/>
            <a:endParaRPr lang="it-IT" sz="1400" dirty="0">
              <a:solidFill>
                <a:srgbClr val="000000"/>
              </a:solidFill>
              <a:latin typeface="AvantGarde Bk BT" pitchFamily="34" charset="0"/>
              <a:cs typeface="Times New Roman" pitchFamily="18" charset="0"/>
            </a:endParaRPr>
          </a:p>
        </p:txBody>
      </p:sp>
      <p:pic>
        <p:nvPicPr>
          <p:cNvPr id="18445" name="Picture 2"/>
          <p:cNvPicPr>
            <a:picLocks noChangeAspect="1" noChangeArrowheads="1"/>
          </p:cNvPicPr>
          <p:nvPr/>
        </p:nvPicPr>
        <p:blipFill>
          <a:blip r:embed="rId3" cstate="print"/>
          <a:srcRect/>
          <a:stretch>
            <a:fillRect/>
          </a:stretch>
        </p:blipFill>
        <p:spPr bwMode="auto">
          <a:xfrm>
            <a:off x="152400" y="160338"/>
            <a:ext cx="8401050" cy="865187"/>
          </a:xfrm>
          <a:prstGeom prst="rect">
            <a:avLst/>
          </a:prstGeom>
          <a:noFill/>
          <a:ln w="9525">
            <a:noFill/>
            <a:miter lim="800000"/>
            <a:headEnd/>
            <a:tailEnd/>
          </a:ln>
        </p:spPr>
      </p:pic>
      <p:sp>
        <p:nvSpPr>
          <p:cNvPr id="18446" name="Rettangolo 2"/>
          <p:cNvSpPr>
            <a:spLocks noChangeArrowheads="1"/>
          </p:cNvSpPr>
          <p:nvPr/>
        </p:nvSpPr>
        <p:spPr bwMode="auto">
          <a:xfrm>
            <a:off x="250825" y="5291138"/>
            <a:ext cx="10512425" cy="338554"/>
          </a:xfrm>
          <a:prstGeom prst="rect">
            <a:avLst/>
          </a:prstGeom>
          <a:noFill/>
          <a:ln w="9525">
            <a:noFill/>
            <a:miter lim="800000"/>
            <a:headEnd/>
            <a:tailEnd/>
          </a:ln>
        </p:spPr>
        <p:txBody>
          <a:bodyPr>
            <a:spAutoFit/>
          </a:bodyPr>
          <a:lstStyle/>
          <a:p>
            <a:pPr algn="just"/>
            <a:r>
              <a:rPr lang="it-IT" sz="1600" u="sng" dirty="0">
                <a:solidFill>
                  <a:srgbClr val="000000"/>
                </a:solidFill>
                <a:latin typeface="AvantGarde Md BT" pitchFamily="34" charset="0"/>
                <a:cs typeface="Times New Roman" pitchFamily="18" charset="0"/>
              </a:rPr>
              <a:t>PROCEDURA DI APPROVAZIONE: Delibera di cui agli artt. 4 e 5: ART.1 della L.R. 36/1987</a:t>
            </a:r>
            <a:r>
              <a:rPr lang="it-IT" sz="1600" dirty="0">
                <a:solidFill>
                  <a:srgbClr val="000000"/>
                </a:solidFill>
                <a:latin typeface="AvantGarde Md BT" pitchFamily="34" charset="0"/>
                <a:cs typeface="Times New Roman" pitchFamily="18" charset="0"/>
              </a:rPr>
              <a:t>.</a:t>
            </a:r>
          </a:p>
        </p:txBody>
      </p:sp>
      <p:pic>
        <p:nvPicPr>
          <p:cNvPr id="15"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2" name="Rectangle 21"/>
          <p:cNvSpPr/>
          <p:nvPr/>
        </p:nvSpPr>
        <p:spPr>
          <a:xfrm>
            <a:off x="251520" y="980728"/>
            <a:ext cx="1313180" cy="369332"/>
          </a:xfrm>
          <a:prstGeom prst="rect">
            <a:avLst/>
          </a:prstGeom>
        </p:spPr>
        <p:txBody>
          <a:bodyPr wrap="none">
            <a:spAutoFit/>
          </a:bodyPr>
          <a:lstStyle/>
          <a:p>
            <a:r>
              <a:rPr lang="it-IT" sz="1800" u="sng" dirty="0">
                <a:solidFill>
                  <a:srgbClr val="404040"/>
                </a:solidFill>
                <a:latin typeface="AvantGarde Md BT" pitchFamily="34" charset="0"/>
                <a:cs typeface="Arial" charset="0"/>
              </a:rPr>
              <a:t>STRUMENTI:</a:t>
            </a:r>
          </a:p>
        </p:txBody>
      </p:sp>
      <p:sp>
        <p:nvSpPr>
          <p:cNvPr id="2" name="CasellaDiTesto 1">
            <a:extLst>
              <a:ext uri="{FF2B5EF4-FFF2-40B4-BE49-F238E27FC236}">
                <a16:creationId xmlns:a16="http://schemas.microsoft.com/office/drawing/2014/main" id="{B00BA8CB-BA8D-1703-3213-9EA62304D0CD}"/>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8EB28F73-7BCA-CAE6-26FE-732AAF1F3968}"/>
              </a:ext>
            </a:extLst>
          </p:cNvPr>
          <p:cNvPicPr>
            <a:picLocks noChangeAspect="1"/>
          </p:cNvPicPr>
          <p:nvPr/>
        </p:nvPicPr>
        <p:blipFill>
          <a:blip r:embed="rId5"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egnaposto piè di pagina 5"/>
          <p:cNvSpPr>
            <a:spLocks noGrp="1"/>
          </p:cNvSpPr>
          <p:nvPr>
            <p:ph type="ftr" sz="quarter" idx="11"/>
          </p:nvPr>
        </p:nvSpPr>
        <p:spPr>
          <a:xfrm>
            <a:off x="2276475" y="5803900"/>
            <a:ext cx="3232150" cy="457200"/>
          </a:xfrm>
        </p:spPr>
        <p:txBody>
          <a:bodyPr/>
          <a:lstStyle/>
          <a:p>
            <a:pPr>
              <a:lnSpc>
                <a:spcPts val="1923"/>
              </a:lnSpc>
              <a:defRPr/>
            </a:pPr>
            <a:r>
              <a:rPr lang="it-IT" sz="1200" b="1" spc="117" dirty="0">
                <a:latin typeface="Arial" panose="020B0604020202020204" pitchFamily="34" charset="0"/>
                <a:ea typeface="ＭＳ Ｐゴシック" panose="020B0600070205080204" pitchFamily="34" charset="-128"/>
                <a:cs typeface="Arial" panose="020B0604020202020204" pitchFamily="34" charset="0"/>
              </a:rPr>
              <a:t>Master URBAM </a:t>
            </a:r>
            <a:r>
              <a:rPr lang="it-IT" sz="1200" spc="117" dirty="0">
                <a:latin typeface="Arial" panose="020B0604020202020204" pitchFamily="34" charset="0"/>
                <a:ea typeface="ＭＳ Ｐゴシック" panose="020B0600070205080204" pitchFamily="34" charset="-128"/>
                <a:cs typeface="Arial" panose="020B0604020202020204" pitchFamily="34" charset="0"/>
              </a:rPr>
              <a:t>| A.A. 2019-20</a:t>
            </a:r>
          </a:p>
        </p:txBody>
      </p:sp>
      <p:sp>
        <p:nvSpPr>
          <p:cNvPr id="20486"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5"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0490"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0491" name="Rectangle 16"/>
          <p:cNvSpPr>
            <a:spLocks noChangeArrowheads="1"/>
          </p:cNvSpPr>
          <p:nvPr/>
        </p:nvSpPr>
        <p:spPr bwMode="auto">
          <a:xfrm>
            <a:off x="331788" y="1509713"/>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20492" name="Rettangolo 3"/>
          <p:cNvSpPr>
            <a:spLocks noChangeArrowheads="1"/>
          </p:cNvSpPr>
          <p:nvPr/>
        </p:nvSpPr>
        <p:spPr bwMode="auto">
          <a:xfrm>
            <a:off x="336550" y="764704"/>
            <a:ext cx="8401050" cy="4832092"/>
          </a:xfrm>
          <a:prstGeom prst="rect">
            <a:avLst/>
          </a:prstGeom>
          <a:noFill/>
          <a:ln w="9525">
            <a:noFill/>
            <a:miter lim="800000"/>
            <a:headEnd/>
            <a:tailEnd/>
          </a:ln>
        </p:spPr>
        <p:txBody>
          <a:bodyPr wrap="square">
            <a:spAutoFit/>
          </a:bodyPr>
          <a:lstStyle/>
          <a:p>
            <a:endParaRPr lang="it-IT" sz="1800" u="sng" dirty="0">
              <a:solidFill>
                <a:srgbClr val="404040"/>
              </a:solidFill>
              <a:latin typeface="AvantGarde Md BT" pitchFamily="34" charset="0"/>
              <a:cs typeface="Arial" charset="0"/>
            </a:endParaRPr>
          </a:p>
          <a:p>
            <a:r>
              <a:rPr lang="it-IT" sz="1600" u="sng" dirty="0">
                <a:solidFill>
                  <a:srgbClr val="000000"/>
                </a:solidFill>
                <a:latin typeface="AvantGarde Md BT" pitchFamily="34" charset="0"/>
                <a:ea typeface="Times New Roman" pitchFamily="18" charset="0"/>
                <a:cs typeface="Arial" charset="0"/>
              </a:rPr>
              <a:t>ART. 6 - INTERVENTI DIRETTI- </a:t>
            </a:r>
          </a:p>
          <a:p>
            <a:r>
              <a:rPr lang="it-IT" sz="1600" u="sng" dirty="0">
                <a:solidFill>
                  <a:srgbClr val="000000"/>
                </a:solidFill>
                <a:latin typeface="AvantGarde Md BT" pitchFamily="34" charset="0"/>
                <a:ea typeface="Times New Roman" pitchFamily="18" charset="0"/>
                <a:cs typeface="Arial" charset="0"/>
              </a:rPr>
              <a:t>modalita’ di intervento residuale alla scala edilizia</a:t>
            </a:r>
          </a:p>
          <a:p>
            <a:endParaRPr lang="it-IT" sz="1800" u="sng" dirty="0">
              <a:solidFill>
                <a:srgbClr val="000000"/>
              </a:solidFill>
              <a:latin typeface="AvantGarde Bk BT" pitchFamily="34" charset="0"/>
              <a:cs typeface="Arial" charset="0"/>
            </a:endParaRPr>
          </a:p>
          <a:p>
            <a:endParaRPr lang="it-IT" sz="1400" u="sng" dirty="0">
              <a:solidFill>
                <a:srgbClr val="000000"/>
              </a:solidFill>
              <a:latin typeface="AvantGarde Bk BT"/>
              <a:cs typeface="Arial" charset="0"/>
            </a:endParaRPr>
          </a:p>
          <a:p>
            <a:pPr algn="just" fontAlgn="base">
              <a:buFont typeface="+mj-lt"/>
              <a:buAutoNum type="arabicPeriod"/>
            </a:pPr>
            <a:r>
              <a:rPr lang="it-IT" sz="1400" b="1" i="0" dirty="0">
                <a:solidFill>
                  <a:srgbClr val="555555"/>
                </a:solidFill>
                <a:effectLst/>
                <a:latin typeface="AvantGarde Bk BT"/>
              </a:rPr>
              <a:t>Per il perseguimento di una o più delle finalità di cui all’articolo 1</a:t>
            </a:r>
            <a:r>
              <a:rPr lang="it-IT" sz="1400" b="0" i="0" dirty="0">
                <a:solidFill>
                  <a:srgbClr val="555555"/>
                </a:solidFill>
                <a:effectLst/>
                <a:latin typeface="AvantGarde Bk BT"/>
              </a:rPr>
              <a:t>, previa acquisizione di idoneo titolo abilitativo di cui al d.p.r. 380/2001, sono sempre consentiti interventi di ristrutturazione edilizia o interventi di demolizione e ricostruzione con incremento fino a un massimo del 20 per cento della volumetria o della superficie lorda esistente ad eccezione degli edifici produttivi per i quali l’incremento massimo consentito non può superare il 10 per cento della superficie coperta.</a:t>
            </a:r>
            <a:r>
              <a:rPr lang="it-IT" sz="1400" b="1" dirty="0">
                <a:solidFill>
                  <a:srgbClr val="333333"/>
                </a:solidFill>
                <a:latin typeface="AvantGarde Bk BT"/>
              </a:rPr>
              <a:t> (comma modificato </a:t>
            </a:r>
            <a:r>
              <a:rPr lang="it-IT" sz="1400" b="1" i="0" dirty="0">
                <a:solidFill>
                  <a:srgbClr val="555555"/>
                </a:solidFill>
                <a:effectLst/>
                <a:latin typeface="AvantGarde Md BT"/>
              </a:rPr>
              <a:t>dall'articolo 5, comma 2, lettera b), della legge regionale 27 febbraio 2020, n. 1)</a:t>
            </a:r>
          </a:p>
          <a:p>
            <a:pPr algn="just" fontAlgn="base"/>
            <a:endParaRPr lang="it-IT" sz="1400" b="1" i="0" dirty="0">
              <a:solidFill>
                <a:srgbClr val="555555"/>
              </a:solidFill>
              <a:effectLst/>
              <a:latin typeface="AvantGarde Md BT"/>
            </a:endParaRPr>
          </a:p>
          <a:p>
            <a:pPr algn="just" fontAlgn="base">
              <a:buFont typeface="+mj-lt"/>
              <a:buAutoNum type="arabicPeriod"/>
            </a:pPr>
            <a:r>
              <a:rPr lang="it-IT" sz="1400" b="0" i="0" dirty="0">
                <a:solidFill>
                  <a:srgbClr val="555555"/>
                </a:solidFill>
                <a:effectLst/>
                <a:latin typeface="AvantGarde Bk BT"/>
              </a:rPr>
              <a:t>Nell’ambito degli interventi di cui al comma 1 sono consentiti i cambi di destinazione d’uso nel rispetto delle destinazioni d’uso previste dagli strumenti urbanistici generali vigenti, </a:t>
            </a:r>
            <a:r>
              <a:rPr lang="it-IT" sz="1400" b="1" i="0" dirty="0">
                <a:solidFill>
                  <a:srgbClr val="555555"/>
                </a:solidFill>
                <a:effectLst/>
                <a:latin typeface="AvantGarde Bk BT"/>
              </a:rPr>
              <a:t>indipendentemente dalle percentuali previste dagli strumenti urbanistici comunali per ogni singola funzione </a:t>
            </a:r>
            <a:r>
              <a:rPr lang="it-IT" sz="1400" b="0" i="0" dirty="0">
                <a:solidFill>
                  <a:srgbClr val="555555"/>
                </a:solidFill>
                <a:effectLst/>
                <a:latin typeface="AvantGarde Bk BT"/>
              </a:rPr>
              <a:t>nonché dalle modalità di attuazione, dirette o indirette, e da altre prescrizioni previste dagli stessi. Sono, altresì, consentiti incondizionatamente i cambi all’interno della stessa categoria funzionale di cui all’articolo 23 </a:t>
            </a:r>
            <a:r>
              <a:rPr lang="it-IT" sz="1400" b="0" i="1" dirty="0">
                <a:solidFill>
                  <a:srgbClr val="555555"/>
                </a:solidFill>
                <a:effectLst/>
                <a:latin typeface="AvantGarde Bk BT"/>
              </a:rPr>
              <a:t>ter</a:t>
            </a:r>
            <a:r>
              <a:rPr lang="it-IT" sz="1400" b="0" i="0" dirty="0">
                <a:solidFill>
                  <a:srgbClr val="555555"/>
                </a:solidFill>
                <a:effectLst/>
                <a:latin typeface="AvantGarde Bk BT"/>
              </a:rPr>
              <a:t> del d.p.r. 380/2001 e successive modifiche. </a:t>
            </a:r>
            <a:r>
              <a:rPr lang="it-IT" sz="1400" b="1" dirty="0">
                <a:solidFill>
                  <a:srgbClr val="333333"/>
                </a:solidFill>
                <a:latin typeface="AvantGarde Bk BT"/>
              </a:rPr>
              <a:t>(Comma sostituito dall'articolo 9, comma 70, lettera b), della legge regionale 23 novembre 2022, n. 19)</a:t>
            </a:r>
          </a:p>
          <a:p>
            <a:pPr algn="just"/>
            <a:endParaRPr lang="it-IT" sz="1600" u="sng" dirty="0">
              <a:solidFill>
                <a:srgbClr val="000000"/>
              </a:solidFill>
              <a:latin typeface="AvantGarde Bk BT" pitchFamily="34" charset="0"/>
              <a:cs typeface="Times New Roman" pitchFamily="18" charset="0"/>
            </a:endParaRPr>
          </a:p>
          <a:p>
            <a:pPr algn="just"/>
            <a:endParaRPr lang="it-IT" sz="1400" dirty="0">
              <a:solidFill>
                <a:srgbClr val="000000"/>
              </a:solidFill>
              <a:latin typeface="AvantGarde Bk BT" pitchFamily="34" charset="0"/>
              <a:cs typeface="Times New Roman" pitchFamily="18" charset="0"/>
            </a:endParaRPr>
          </a:p>
        </p:txBody>
      </p:sp>
      <p:pic>
        <p:nvPicPr>
          <p:cNvPr id="20493" name="Picture 2"/>
          <p:cNvPicPr>
            <a:picLocks noChangeAspect="1" noChangeArrowheads="1"/>
          </p:cNvPicPr>
          <p:nvPr/>
        </p:nvPicPr>
        <p:blipFill>
          <a:blip r:embed="rId3" cstate="print"/>
          <a:srcRect/>
          <a:stretch>
            <a:fillRect/>
          </a:stretch>
        </p:blipFill>
        <p:spPr bwMode="auto">
          <a:xfrm>
            <a:off x="251520" y="0"/>
            <a:ext cx="8401050" cy="865187"/>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pic>
        <p:nvPicPr>
          <p:cNvPr id="26" name="Picture 25" descr="2116142-200.png"/>
          <p:cNvPicPr>
            <a:picLocks noChangeAspect="1"/>
          </p:cNvPicPr>
          <p:nvPr/>
        </p:nvPicPr>
        <p:blipFill>
          <a:blip r:embed="rId5" cstate="print"/>
          <a:stretch>
            <a:fillRect/>
          </a:stretch>
        </p:blipFill>
        <p:spPr>
          <a:xfrm>
            <a:off x="5705445" y="-136424"/>
            <a:ext cx="2899723" cy="2736304"/>
          </a:xfrm>
          <a:prstGeom prst="rect">
            <a:avLst/>
          </a:prstGeom>
        </p:spPr>
      </p:pic>
      <p:sp>
        <p:nvSpPr>
          <p:cNvPr id="2" name="CasellaDiTesto 1">
            <a:extLst>
              <a:ext uri="{FF2B5EF4-FFF2-40B4-BE49-F238E27FC236}">
                <a16:creationId xmlns:a16="http://schemas.microsoft.com/office/drawing/2014/main" id="{90C52A54-BE5F-EC80-4A91-27C3A6538D01}"/>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1F82A61E-F03C-802D-9152-BD2FE5E32ACC}"/>
              </a:ext>
            </a:extLst>
          </p:cNvPr>
          <p:cNvPicPr>
            <a:picLocks noChangeAspect="1"/>
          </p:cNvPicPr>
          <p:nvPr/>
        </p:nvPicPr>
        <p:blipFill>
          <a:blip r:embed="rId6"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16"/>
          <p:cNvPicPr>
            <a:picLocks noChangeAspect="1" noChangeArrowheads="1"/>
          </p:cNvPicPr>
          <p:nvPr/>
        </p:nvPicPr>
        <p:blipFill>
          <a:blip r:embed="rId3" cstate="print"/>
          <a:srcRect b="8707"/>
          <a:stretch>
            <a:fillRect/>
          </a:stretch>
        </p:blipFill>
        <p:spPr bwMode="auto">
          <a:xfrm>
            <a:off x="0" y="0"/>
            <a:ext cx="9144000" cy="6858000"/>
          </a:xfrm>
          <a:prstGeom prst="rect">
            <a:avLst/>
          </a:prstGeom>
          <a:solidFill>
            <a:srgbClr val="822333"/>
          </a:solidFill>
          <a:ln w="9525">
            <a:noFill/>
            <a:miter lim="800000"/>
            <a:headEnd/>
            <a:tailEnd/>
          </a:ln>
        </p:spPr>
      </p:pic>
      <p:pic>
        <p:nvPicPr>
          <p:cNvPr id="2057"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05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cxnSp>
        <p:nvCxnSpPr>
          <p:cNvPr id="3" name="Connettore diritto 2"/>
          <p:cNvCxnSpPr/>
          <p:nvPr/>
        </p:nvCxnSpPr>
        <p:spPr>
          <a:xfrm flipH="1">
            <a:off x="2089150" y="2852738"/>
            <a:ext cx="7054850" cy="0"/>
          </a:xfrm>
          <a:prstGeom prst="line">
            <a:avLst/>
          </a:prstGeom>
          <a:ln w="28575">
            <a:solidFill>
              <a:srgbClr val="822333"/>
            </a:solidFill>
          </a:ln>
        </p:spPr>
        <p:style>
          <a:lnRef idx="1">
            <a:schemeClr val="accent1"/>
          </a:lnRef>
          <a:fillRef idx="0">
            <a:schemeClr val="accent1"/>
          </a:fillRef>
          <a:effectRef idx="0">
            <a:schemeClr val="accent1"/>
          </a:effectRef>
          <a:fontRef idx="minor">
            <a:schemeClr val="tx1"/>
          </a:fontRef>
        </p:style>
      </p:cxnSp>
      <p:sp>
        <p:nvSpPr>
          <p:cNvPr id="2060" name="CasellaDiTesto 1"/>
          <p:cNvSpPr txBox="1">
            <a:spLocks noChangeArrowheads="1"/>
          </p:cNvSpPr>
          <p:nvPr/>
        </p:nvSpPr>
        <p:spPr bwMode="auto">
          <a:xfrm>
            <a:off x="286099" y="822757"/>
            <a:ext cx="8781524" cy="3631763"/>
          </a:xfrm>
          <a:prstGeom prst="rect">
            <a:avLst/>
          </a:prstGeom>
          <a:noFill/>
          <a:ln w="9525">
            <a:noFill/>
            <a:miter lim="800000"/>
            <a:headEnd/>
            <a:tailEnd/>
          </a:ln>
        </p:spPr>
        <p:txBody>
          <a:bodyPr wrap="square">
            <a:spAutoFit/>
          </a:bodyPr>
          <a:lstStyle/>
          <a:p>
            <a:endParaRPr lang="it-IT" sz="2800" b="1" dirty="0">
              <a:latin typeface="AvantGarde Md BT" pitchFamily="34" charset="0"/>
              <a:cs typeface="Arial" charset="0"/>
            </a:endParaRPr>
          </a:p>
          <a:p>
            <a:r>
              <a:rPr lang="it-IT" sz="2000" b="1" dirty="0">
                <a:latin typeface="AvantGarde Md BT" pitchFamily="34" charset="0"/>
                <a:cs typeface="Arial" charset="0"/>
              </a:rPr>
              <a:t>-   INTRODUZIONE DEL TEMA RIGENERAZIONE;</a:t>
            </a:r>
          </a:p>
          <a:p>
            <a:endParaRPr lang="it-IT" sz="2000" b="1" dirty="0">
              <a:latin typeface="AvantGarde Md BT" pitchFamily="34" charset="0"/>
              <a:cs typeface="Arial" charset="0"/>
            </a:endParaRPr>
          </a:p>
          <a:p>
            <a:r>
              <a:rPr lang="it-IT" sz="2000" b="1" dirty="0">
                <a:latin typeface="AvantGarde Md BT" pitchFamily="34" charset="0"/>
                <a:cs typeface="Arial" charset="0"/>
              </a:rPr>
              <a:t>-  RADICI GIURICHE E PANORAMICA NORMATIVA DI RIFERIMENTO;</a:t>
            </a:r>
          </a:p>
          <a:p>
            <a:endParaRPr lang="it-IT" sz="2000" b="1" dirty="0">
              <a:latin typeface="AvantGarde Md BT" pitchFamily="34" charset="0"/>
              <a:cs typeface="Arial" charset="0"/>
            </a:endParaRPr>
          </a:p>
          <a:p>
            <a:r>
              <a:rPr lang="it-IT" sz="2000" b="1" dirty="0">
                <a:latin typeface="AvantGarde Md BT" pitchFamily="34" charset="0"/>
                <a:cs typeface="Arial" charset="0"/>
              </a:rPr>
              <a:t> -  L.R. 7/2017 </a:t>
            </a:r>
          </a:p>
          <a:p>
            <a:r>
              <a:rPr lang="it-IT" sz="2000" b="1" i="1" dirty="0">
                <a:latin typeface="AvantGarde Md BT" pitchFamily="34" charset="0"/>
                <a:cs typeface="Arial" charset="0"/>
              </a:rPr>
              <a:t>  «</a:t>
            </a:r>
            <a:r>
              <a:rPr lang="it-IT" sz="2000" b="1" i="1" dirty="0">
                <a:effectLst/>
                <a:latin typeface="Roboto" panose="02000000000000000000" pitchFamily="2" charset="0"/>
              </a:rPr>
              <a:t>Disposizioni per la rigenerazione urbana e per il recupero edilizio»;</a:t>
            </a:r>
            <a:endParaRPr lang="it-IT" sz="2000" i="1" dirty="0">
              <a:latin typeface="AvantGarde Md BT" pitchFamily="34" charset="0"/>
              <a:cs typeface="Arial" charset="0"/>
            </a:endParaRPr>
          </a:p>
          <a:p>
            <a:endParaRPr lang="it-IT" sz="2000" dirty="0">
              <a:latin typeface="AvantGarde Md BT" pitchFamily="34" charset="0"/>
              <a:cs typeface="Arial" charset="0"/>
            </a:endParaRPr>
          </a:p>
          <a:p>
            <a:r>
              <a:rPr lang="it-IT" sz="2000" b="1" dirty="0">
                <a:latin typeface="AvantGarde Md BT" pitchFamily="34" charset="0"/>
                <a:cs typeface="Arial" charset="0"/>
              </a:rPr>
              <a:t>  - ASPETTI ATTUATIVI NEGLI INTERVENTI DIRETTI A ROMA CAPITALE</a:t>
            </a:r>
          </a:p>
          <a:p>
            <a:endParaRPr lang="it-IT" sz="1400" dirty="0">
              <a:solidFill>
                <a:srgbClr val="000000"/>
              </a:solidFill>
              <a:latin typeface="AvantGarde Md BT" pitchFamily="34" charset="0"/>
              <a:cs typeface="Arial" charset="0"/>
            </a:endParaRPr>
          </a:p>
          <a:p>
            <a:r>
              <a:rPr lang="it-IT" sz="1400" dirty="0">
                <a:solidFill>
                  <a:srgbClr val="000000"/>
                </a:solidFill>
                <a:latin typeface="AvantGarde Md BT" pitchFamily="34" charset="0"/>
                <a:cs typeface="Arial" charset="0"/>
              </a:rPr>
              <a:t>  </a:t>
            </a:r>
            <a:endParaRPr lang="it-IT" sz="1400" dirty="0">
              <a:solidFill>
                <a:srgbClr val="000000"/>
              </a:solidFill>
            </a:endParaRPr>
          </a:p>
          <a:p>
            <a:r>
              <a:rPr lang="it-IT" sz="1400" dirty="0">
                <a:solidFill>
                  <a:srgbClr val="000000"/>
                </a:solidFill>
                <a:latin typeface="Calibri" pitchFamily="34" charset="0"/>
                <a:ea typeface="Calibri" pitchFamily="34" charset="0"/>
                <a:cs typeface="Times New Roman" pitchFamily="18" charset="0"/>
              </a:rPr>
              <a:t>                                                                                  </a:t>
            </a:r>
            <a:endParaRPr lang="it-IT" sz="1400" dirty="0">
              <a:solidFill>
                <a:srgbClr val="000000"/>
              </a:solidFill>
            </a:endParaRPr>
          </a:p>
        </p:txBody>
      </p:sp>
      <p:pic>
        <p:nvPicPr>
          <p:cNvPr id="2" name="Picture 16">
            <a:extLst>
              <a:ext uri="{FF2B5EF4-FFF2-40B4-BE49-F238E27FC236}">
                <a16:creationId xmlns:a16="http://schemas.microsoft.com/office/drawing/2014/main" id="{25DF0CD3-23BE-4D1E-656C-D63C3F2C827C}"/>
              </a:ext>
            </a:extLst>
          </p:cNvPr>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6" name="Picture 16">
            <a:extLst>
              <a:ext uri="{FF2B5EF4-FFF2-40B4-BE49-F238E27FC236}">
                <a16:creationId xmlns:a16="http://schemas.microsoft.com/office/drawing/2014/main" id="{13F6EB13-7708-0805-1BEF-6DB8D450306B}"/>
              </a:ext>
            </a:extLst>
          </p:cNvPr>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pic>
        <p:nvPicPr>
          <p:cNvPr id="12" name="image1.png" descr="image1.png">
            <a:extLst>
              <a:ext uri="{FF2B5EF4-FFF2-40B4-BE49-F238E27FC236}">
                <a16:creationId xmlns:a16="http://schemas.microsoft.com/office/drawing/2014/main" id="{5297C693-A6DD-3519-84D3-19723E1FDAC3}"/>
              </a:ext>
            </a:extLst>
          </p:cNvPr>
          <p:cNvPicPr>
            <a:picLocks noChangeAspect="1"/>
          </p:cNvPicPr>
          <p:nvPr/>
        </p:nvPicPr>
        <p:blipFill>
          <a:blip r:embed="rId4" cstate="print"/>
          <a:stretch>
            <a:fillRect/>
          </a:stretch>
        </p:blipFill>
        <p:spPr>
          <a:xfrm>
            <a:off x="286099" y="165110"/>
            <a:ext cx="3709838" cy="992632"/>
          </a:xfrm>
          <a:prstGeom prst="rect">
            <a:avLst/>
          </a:prstGeom>
          <a:ln w="12700">
            <a:miter lim="400000"/>
          </a:ln>
        </p:spPr>
      </p:pic>
      <p:pic>
        <p:nvPicPr>
          <p:cNvPr id="13" name="Immagine 12" descr="Immagine che contiene testo, dipinto&#10;&#10;Descrizione generata automaticamente">
            <a:extLst>
              <a:ext uri="{FF2B5EF4-FFF2-40B4-BE49-F238E27FC236}">
                <a16:creationId xmlns:a16="http://schemas.microsoft.com/office/drawing/2014/main" id="{8D1FFB75-8D7C-5290-17C3-B67C601B261D}"/>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069079"/>
            <a:ext cx="9144000" cy="2788920"/>
          </a:xfrm>
          <a:prstGeom prst="rect">
            <a:avLst/>
          </a:prstGeom>
        </p:spPr>
      </p:pic>
    </p:spTree>
    <p:extLst>
      <p:ext uri="{BB962C8B-B14F-4D97-AF65-F5344CB8AC3E}">
        <p14:creationId xmlns:p14="http://schemas.microsoft.com/office/powerpoint/2010/main" val="805498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egnaposto piè di pagina 5">
            <a:extLst>
              <a:ext uri="{FF2B5EF4-FFF2-40B4-BE49-F238E27FC236}">
                <a16:creationId xmlns:a16="http://schemas.microsoft.com/office/drawing/2014/main" id="{30C05120-B51C-7936-A67B-81B343C59C3A}"/>
              </a:ext>
            </a:extLst>
          </p:cNvPr>
          <p:cNvSpPr>
            <a:spLocks noGrp="1"/>
          </p:cNvSpPr>
          <p:nvPr>
            <p:ph type="ftr" sz="quarter" idx="11"/>
          </p:nvPr>
        </p:nvSpPr>
        <p:spPr>
          <a:xfrm>
            <a:off x="2276475" y="5803900"/>
            <a:ext cx="3232150" cy="457200"/>
          </a:xfrm>
        </p:spPr>
        <p:txBody>
          <a:bodyPr/>
          <a:lstStyle/>
          <a:p>
            <a:pPr>
              <a:lnSpc>
                <a:spcPts val="1923"/>
              </a:lnSpc>
              <a:defRPr/>
            </a:pPr>
            <a:r>
              <a:rPr lang="it-IT" sz="1200" b="1" spc="117" dirty="0">
                <a:latin typeface="Arial" panose="020B0604020202020204" pitchFamily="34" charset="0"/>
                <a:ea typeface="ＭＳ Ｐゴシック" panose="020B0600070205080204" pitchFamily="34" charset="-128"/>
                <a:cs typeface="Arial" panose="020B0604020202020204" pitchFamily="34" charset="0"/>
              </a:rPr>
              <a:t>Master URBAM </a:t>
            </a:r>
            <a:r>
              <a:rPr lang="it-IT" sz="1200" spc="117" dirty="0">
                <a:latin typeface="Arial" panose="020B0604020202020204" pitchFamily="34" charset="0"/>
                <a:ea typeface="ＭＳ Ｐゴシック" panose="020B0600070205080204" pitchFamily="34" charset="-128"/>
                <a:cs typeface="Arial" panose="020B0604020202020204" pitchFamily="34" charset="0"/>
              </a:rPr>
              <a:t>| A.A. 2019-20</a:t>
            </a:r>
          </a:p>
        </p:txBody>
      </p:sp>
      <p:sp>
        <p:nvSpPr>
          <p:cNvPr id="21" name="AutoShape 5">
            <a:extLst>
              <a:ext uri="{FF2B5EF4-FFF2-40B4-BE49-F238E27FC236}">
                <a16:creationId xmlns:a16="http://schemas.microsoft.com/office/drawing/2014/main" id="{56977262-AC67-8FA9-2760-229B98337DAE}"/>
              </a:ext>
            </a:extLst>
          </p:cNvPr>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2" name="Segnaposto piè di pagina 5">
            <a:extLst>
              <a:ext uri="{FF2B5EF4-FFF2-40B4-BE49-F238E27FC236}">
                <a16:creationId xmlns:a16="http://schemas.microsoft.com/office/drawing/2014/main" id="{BF923812-89CF-118E-810A-7597CB723F47}"/>
              </a:ext>
            </a:extLst>
          </p:cNvPr>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3" name="Rectangle 15">
            <a:extLst>
              <a:ext uri="{FF2B5EF4-FFF2-40B4-BE49-F238E27FC236}">
                <a16:creationId xmlns:a16="http://schemas.microsoft.com/office/drawing/2014/main" id="{6E8E9043-6010-40CC-A82F-2A0C67B6C6D5}"/>
              </a:ext>
            </a:extLst>
          </p:cNvPr>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4" name="Rectangle 16">
            <a:extLst>
              <a:ext uri="{FF2B5EF4-FFF2-40B4-BE49-F238E27FC236}">
                <a16:creationId xmlns:a16="http://schemas.microsoft.com/office/drawing/2014/main" id="{BDB5F508-0705-7922-C838-C4F347D337F6}"/>
              </a:ext>
            </a:extLst>
          </p:cNvPr>
          <p:cNvSpPr>
            <a:spLocks noChangeArrowheads="1"/>
          </p:cNvSpPr>
          <p:nvPr/>
        </p:nvSpPr>
        <p:spPr bwMode="auto">
          <a:xfrm>
            <a:off x="331788" y="1509713"/>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25" name="Rettangolo 3">
            <a:extLst>
              <a:ext uri="{FF2B5EF4-FFF2-40B4-BE49-F238E27FC236}">
                <a16:creationId xmlns:a16="http://schemas.microsoft.com/office/drawing/2014/main" id="{D614310D-7888-D2C7-AD32-BD463E587F50}"/>
              </a:ext>
            </a:extLst>
          </p:cNvPr>
          <p:cNvSpPr>
            <a:spLocks noChangeArrowheads="1"/>
          </p:cNvSpPr>
          <p:nvPr/>
        </p:nvSpPr>
        <p:spPr bwMode="auto">
          <a:xfrm>
            <a:off x="323528" y="692696"/>
            <a:ext cx="8401050" cy="5355312"/>
          </a:xfrm>
          <a:prstGeom prst="rect">
            <a:avLst/>
          </a:prstGeom>
          <a:noFill/>
          <a:ln w="9525">
            <a:noFill/>
            <a:miter lim="800000"/>
            <a:headEnd/>
            <a:tailEnd/>
          </a:ln>
        </p:spPr>
        <p:txBody>
          <a:bodyPr wrap="square">
            <a:spAutoFit/>
          </a:bodyPr>
          <a:lstStyle/>
          <a:p>
            <a:endParaRPr lang="it-IT" sz="1800" u="sng" dirty="0">
              <a:solidFill>
                <a:srgbClr val="404040"/>
              </a:solidFill>
              <a:latin typeface="AvantGarde Md BT" pitchFamily="34" charset="0"/>
              <a:cs typeface="Arial" charset="0"/>
            </a:endParaRPr>
          </a:p>
          <a:p>
            <a:r>
              <a:rPr lang="it-IT" sz="1600" u="sng" dirty="0">
                <a:solidFill>
                  <a:srgbClr val="000000"/>
                </a:solidFill>
                <a:latin typeface="AvantGarde Md BT" pitchFamily="34" charset="0"/>
                <a:ea typeface="Times New Roman" pitchFamily="18" charset="0"/>
                <a:cs typeface="Arial" charset="0"/>
              </a:rPr>
              <a:t>ART. 6 - INTERVENTI DIRETTI- </a:t>
            </a:r>
          </a:p>
          <a:p>
            <a:r>
              <a:rPr lang="it-IT" sz="1600" u="sng" dirty="0">
                <a:solidFill>
                  <a:srgbClr val="000000"/>
                </a:solidFill>
                <a:latin typeface="AvantGarde Md BT" pitchFamily="34" charset="0"/>
                <a:ea typeface="Times New Roman" pitchFamily="18" charset="0"/>
                <a:cs typeface="Arial" charset="0"/>
              </a:rPr>
              <a:t>modalita’ di intervento residuale alla scala edilizia</a:t>
            </a:r>
          </a:p>
          <a:p>
            <a:endParaRPr lang="it-IT" sz="1600" u="sng" dirty="0">
              <a:solidFill>
                <a:srgbClr val="000000"/>
              </a:solidFill>
              <a:latin typeface="AvantGarde Md BT" pitchFamily="34" charset="0"/>
              <a:ea typeface="Times New Roman" pitchFamily="18" charset="0"/>
              <a:cs typeface="Arial" charset="0"/>
            </a:endParaRPr>
          </a:p>
          <a:p>
            <a:pPr algn="just" fontAlgn="base">
              <a:buFont typeface="+mj-lt"/>
              <a:buAutoNum type="arabicPeriod"/>
            </a:pPr>
            <a:r>
              <a:rPr lang="it-IT" b="0" i="0" dirty="0">
                <a:solidFill>
                  <a:srgbClr val="555555"/>
                </a:solidFill>
                <a:effectLst/>
                <a:latin typeface="inherit"/>
              </a:rPr>
              <a:t>In applicazione dell’articolo 28, comma 5, della legge 14 novembre 2016, n. 220 (Disciplina del cinema e dell’audiovisivo), previa acquisizione di idoneo titolo abilitativo di cui al d.p.r. 380/2001, al fine di tutelare la funzione degli immobili già destinati alle attività cinematografiche e a centri culturali polifunzionali, di agevolare le azioni finalizzate alla riattivazione e alla rifunzionalizzazione di sale cinematografiche e centri culturali polifunzionali chiusi o dismessi, di realizzare nuove sale per l’esercizio cinematografico e nuovi centri culturali polifunzionali e i servizi connessi, di realizzare interventi per la ristrutturazione e l’adeguamento strutturale e tecnologico delle sale, sono consentiti:</a:t>
            </a:r>
            <a:br>
              <a:rPr lang="it-IT" b="0" i="0" dirty="0">
                <a:solidFill>
                  <a:srgbClr val="555555"/>
                </a:solidFill>
                <a:effectLst/>
                <a:latin typeface="inherit"/>
              </a:rPr>
            </a:br>
            <a:endParaRPr lang="it-IT" b="0" i="0" dirty="0">
              <a:solidFill>
                <a:srgbClr val="555555"/>
              </a:solidFill>
              <a:effectLst/>
              <a:latin typeface="inherit"/>
            </a:endParaRPr>
          </a:p>
          <a:p>
            <a:pPr marL="742950" lvl="1" indent="-285750" algn="just" fontAlgn="base">
              <a:buFont typeface="+mj-lt"/>
              <a:buAutoNum type="arabicPeriod"/>
            </a:pPr>
            <a:r>
              <a:rPr lang="it-IT" b="0" i="0" dirty="0">
                <a:solidFill>
                  <a:srgbClr val="555555"/>
                </a:solidFill>
                <a:effectLst/>
                <a:latin typeface="inherit"/>
              </a:rPr>
              <a:t>a)    interventi di ristrutturazione edilizia o di demolizione e ricostruzione con un incremento della volumetria o della superficie lorda esistente fino a un massimo del 20 per cento degli edifici esistenti;</a:t>
            </a:r>
          </a:p>
          <a:p>
            <a:pPr marL="742950" lvl="1" indent="-285750" algn="just" fontAlgn="base">
              <a:buFont typeface="+mj-lt"/>
              <a:buAutoNum type="arabicPeriod"/>
            </a:pPr>
            <a:r>
              <a:rPr lang="it-IT" b="0" i="0" dirty="0">
                <a:solidFill>
                  <a:srgbClr val="555555"/>
                </a:solidFill>
                <a:effectLst/>
                <a:latin typeface="inherit"/>
              </a:rPr>
              <a:t>b)    interventi per il recupero di volumi e delle superfici accessorie e pertinenziali degli edifici esistenti.</a:t>
            </a:r>
          </a:p>
          <a:p>
            <a:pPr marL="742950" lvl="1" indent="-285750" algn="just" fontAlgn="base">
              <a:buFont typeface="+mj-lt"/>
              <a:buAutoNum type="arabicPeriod"/>
            </a:pPr>
            <a:endParaRPr lang="it-IT" b="0" i="0" dirty="0">
              <a:solidFill>
                <a:srgbClr val="555555"/>
              </a:solidFill>
              <a:effectLst/>
              <a:latin typeface="inherit"/>
            </a:endParaRPr>
          </a:p>
          <a:p>
            <a:pPr algn="just" fontAlgn="base">
              <a:buFont typeface="+mj-lt"/>
              <a:buAutoNum type="arabicPeriod"/>
            </a:pPr>
            <a:r>
              <a:rPr lang="it-IT" b="0" i="0" dirty="0">
                <a:solidFill>
                  <a:srgbClr val="555555"/>
                </a:solidFill>
                <a:effectLst/>
                <a:latin typeface="inherit"/>
              </a:rPr>
              <a:t>All’interno degli edifici destinati a teatri, sale cinematografiche e centri culturali polifunzionali, ivi inclusi gli edifici riattivati o rifunzionalizzati ai sensi del comma 3, è consentito l’esercizio di attività commerciali, artigianali e di servizi, fino ad un massimo del 30 per cento della superficie complessiva, purché tali attività siano svolte unitamente all’attività prevalente, come definita dall’articolo 78, comma 1, lettera a), della legge regionale 6 novembre 2019, n. 22 (Testo unico del commercio). </a:t>
            </a:r>
            <a:r>
              <a:rPr lang="it-IT" b="1" i="0" u="none" strike="noStrike" dirty="0">
                <a:solidFill>
                  <a:srgbClr val="333333"/>
                </a:solidFill>
                <a:effectLst/>
                <a:latin typeface="inherit"/>
                <a:hlinkClick r:id="rId2"/>
              </a:rPr>
              <a:t>(2c)</a:t>
            </a:r>
            <a:endParaRPr lang="it-IT" b="1" i="0" u="none" strike="noStrike" dirty="0">
              <a:solidFill>
                <a:srgbClr val="333333"/>
              </a:solidFill>
              <a:effectLst/>
              <a:latin typeface="inherit"/>
            </a:endParaRPr>
          </a:p>
          <a:p>
            <a:pPr algn="just" fontAlgn="base">
              <a:buFont typeface="+mj-lt"/>
              <a:buAutoNum type="arabicPeriod"/>
            </a:pPr>
            <a:endParaRPr lang="it-IT" b="0" i="0" dirty="0">
              <a:solidFill>
                <a:srgbClr val="555555"/>
              </a:solidFill>
              <a:effectLst/>
              <a:latin typeface="inherit"/>
            </a:endParaRPr>
          </a:p>
          <a:p>
            <a:pPr algn="just" fontAlgn="base"/>
            <a:r>
              <a:rPr lang="it-IT" b="0" i="0" dirty="0">
                <a:solidFill>
                  <a:srgbClr val="555555"/>
                </a:solidFill>
                <a:effectLst/>
                <a:latin typeface="Roboto" panose="02000000000000000000" pitchFamily="2" charset="0"/>
              </a:rPr>
              <a:t>4 bis. Per gli interventi degli enti gestori di edilizia residenziale pubblica volti a recuperare e rifunzionalizzare, per attività socio-culturali e sportive con finalità sociali, le pertinenze o gli altri locali tecnici dismessi e le altre parti comuni degli edifici di cui all’articolo 1117 del codice civile, il contributo straordinario relativo agli interventi su aree o immobili in variante urbanistica, in deroga o cambio di destinazione d’uso, è dovuto in misura non superiore al 10 per cento del maggior valore generato dagli interventi. </a:t>
            </a:r>
            <a:r>
              <a:rPr lang="it-IT" b="1" i="0" u="none" strike="noStrike" dirty="0">
                <a:solidFill>
                  <a:srgbClr val="333333"/>
                </a:solidFill>
                <a:effectLst/>
                <a:latin typeface="inherit"/>
                <a:hlinkClick r:id="rId2"/>
              </a:rPr>
              <a:t>(1.1)</a:t>
            </a:r>
            <a:endParaRPr lang="it-IT" b="1" i="0" u="none" strike="noStrike" dirty="0">
              <a:solidFill>
                <a:srgbClr val="333333"/>
              </a:solidFill>
              <a:effectLst/>
              <a:latin typeface="inherit"/>
            </a:endParaRPr>
          </a:p>
          <a:p>
            <a:pPr algn="just" fontAlgn="base"/>
            <a:endParaRPr lang="it-IT" b="0" i="0" dirty="0">
              <a:solidFill>
                <a:srgbClr val="555555"/>
              </a:solidFill>
              <a:effectLst/>
              <a:latin typeface="Roboto" panose="02000000000000000000" pitchFamily="2" charset="0"/>
            </a:endParaRPr>
          </a:p>
          <a:p>
            <a:pPr algn="just" fontAlgn="base"/>
            <a:r>
              <a:rPr lang="it-IT" b="0" i="0" dirty="0">
                <a:solidFill>
                  <a:srgbClr val="555555"/>
                </a:solidFill>
                <a:effectLst/>
                <a:latin typeface="Roboto" panose="02000000000000000000" pitchFamily="2" charset="0"/>
              </a:rPr>
              <a:t>5. Gli interventi di adeguamento delle strutture ricettive all’aria aperta di cui all’</a:t>
            </a:r>
            <a:r>
              <a:rPr lang="it-IT" b="1" i="0" u="none" strike="noStrike" dirty="0">
                <a:solidFill>
                  <a:srgbClr val="333333"/>
                </a:solidFill>
                <a:effectLst/>
                <a:latin typeface="inherit"/>
                <a:hlinkClick r:id="rId3"/>
              </a:rPr>
              <a:t>articolo 23, comma 1, lettera c), della legge regionale 6 agosto 2007, n. 13</a:t>
            </a:r>
            <a:r>
              <a:rPr lang="it-IT" b="0" i="0" dirty="0">
                <a:solidFill>
                  <a:srgbClr val="555555"/>
                </a:solidFill>
                <a:effectLst/>
                <a:latin typeface="Roboto" panose="02000000000000000000" pitchFamily="2" charset="0"/>
              </a:rPr>
              <a:t>, concernente l’organizzazione del sistema turistico laziale, alle prescrizioni di cui al regolamento regionale 24 ottobre 2008, n. 18 (Disciplina delle strutture ricettive all'aria aperta) e successive modifiche, si attuano con modalità diretta, nel rispetto delle disposizioni di cui al presente articolo.</a:t>
            </a:r>
          </a:p>
          <a:p>
            <a:pPr algn="just" fontAlgn="base"/>
            <a:r>
              <a:rPr lang="it-IT" b="0" i="0" dirty="0">
                <a:solidFill>
                  <a:srgbClr val="555555"/>
                </a:solidFill>
                <a:effectLst/>
                <a:latin typeface="Roboto" panose="02000000000000000000" pitchFamily="2" charset="0"/>
              </a:rPr>
              <a:t>6. Le disposizioni di cui al presente articolo non possono riferirsi ad edifici siti nelle zone individuate come insediamenti urbani storici dal PTPR.</a:t>
            </a:r>
          </a:p>
          <a:p>
            <a:pPr algn="just" fontAlgn="base"/>
            <a:endParaRPr lang="it-IT" sz="1600" dirty="0">
              <a:solidFill>
                <a:srgbClr val="000000"/>
              </a:solidFill>
              <a:latin typeface="AvantGarde Md BT" pitchFamily="34" charset="0"/>
              <a:cs typeface="Times New Roman" pitchFamily="18" charset="0"/>
            </a:endParaRPr>
          </a:p>
          <a:p>
            <a:pPr algn="just"/>
            <a:r>
              <a:rPr lang="it-IT" sz="1600" dirty="0">
                <a:solidFill>
                  <a:srgbClr val="000000"/>
                </a:solidFill>
                <a:latin typeface="AvantGarde Md BT" pitchFamily="34" charset="0"/>
                <a:cs typeface="Times New Roman" pitchFamily="18" charset="0"/>
              </a:rPr>
              <a:t>NB: LE DISPOSIZIONI DI CUI AL PRESENTE ARTICOLO NON POSSONO RIFERIRSI AD EDIFICI SITI NELLE ZONE INDIVIDUATE COME INSEDIAMENTI URBANI STORICI DAL PTPR.</a:t>
            </a:r>
          </a:p>
          <a:p>
            <a:pPr algn="just"/>
            <a:endParaRPr lang="it-IT" sz="1600" u="sng" dirty="0">
              <a:solidFill>
                <a:srgbClr val="000000"/>
              </a:solidFill>
              <a:latin typeface="AvantGarde Bk BT" pitchFamily="34" charset="0"/>
              <a:cs typeface="Times New Roman" pitchFamily="18" charset="0"/>
            </a:endParaRPr>
          </a:p>
          <a:p>
            <a:pPr algn="just"/>
            <a:endParaRPr lang="it-IT" sz="1400" dirty="0">
              <a:solidFill>
                <a:srgbClr val="000000"/>
              </a:solidFill>
              <a:latin typeface="AvantGarde Bk BT" pitchFamily="34" charset="0"/>
              <a:cs typeface="Times New Roman" pitchFamily="18" charset="0"/>
            </a:endParaRPr>
          </a:p>
        </p:txBody>
      </p:sp>
      <p:pic>
        <p:nvPicPr>
          <p:cNvPr id="26" name="Picture 2">
            <a:extLst>
              <a:ext uri="{FF2B5EF4-FFF2-40B4-BE49-F238E27FC236}">
                <a16:creationId xmlns:a16="http://schemas.microsoft.com/office/drawing/2014/main" id="{62587709-AE42-0CEB-1829-CBE287D7B990}"/>
              </a:ext>
            </a:extLst>
          </p:cNvPr>
          <p:cNvPicPr>
            <a:picLocks noChangeAspect="1" noChangeArrowheads="1"/>
          </p:cNvPicPr>
          <p:nvPr/>
        </p:nvPicPr>
        <p:blipFill>
          <a:blip r:embed="rId4" cstate="print"/>
          <a:srcRect/>
          <a:stretch>
            <a:fillRect/>
          </a:stretch>
        </p:blipFill>
        <p:spPr bwMode="auto">
          <a:xfrm>
            <a:off x="251520" y="0"/>
            <a:ext cx="8401050" cy="865187"/>
          </a:xfrm>
          <a:prstGeom prst="rect">
            <a:avLst/>
          </a:prstGeom>
          <a:noFill/>
          <a:ln w="9525">
            <a:noFill/>
            <a:miter lim="800000"/>
            <a:headEnd/>
            <a:tailEnd/>
          </a:ln>
        </p:spPr>
      </p:pic>
      <p:pic>
        <p:nvPicPr>
          <p:cNvPr id="27" name="Picture 16">
            <a:extLst>
              <a:ext uri="{FF2B5EF4-FFF2-40B4-BE49-F238E27FC236}">
                <a16:creationId xmlns:a16="http://schemas.microsoft.com/office/drawing/2014/main" id="{46A0F7E0-A93D-C13C-7E95-D5DDE41DF3AB}"/>
              </a:ext>
            </a:extLst>
          </p:cNvPr>
          <p:cNvPicPr>
            <a:picLocks noChangeAspect="1" noChangeArrowheads="1"/>
          </p:cNvPicPr>
          <p:nvPr/>
        </p:nvPicPr>
        <p:blipFill>
          <a:blip r:embed="rId5"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28" name="Picture 16">
            <a:extLst>
              <a:ext uri="{FF2B5EF4-FFF2-40B4-BE49-F238E27FC236}">
                <a16:creationId xmlns:a16="http://schemas.microsoft.com/office/drawing/2014/main" id="{3C0204B9-2423-F62C-4C81-2FED8195CA60}"/>
              </a:ext>
            </a:extLst>
          </p:cNvPr>
          <p:cNvPicPr>
            <a:picLocks noChangeAspect="1" noChangeArrowheads="1"/>
          </p:cNvPicPr>
          <p:nvPr/>
        </p:nvPicPr>
        <p:blipFill>
          <a:blip r:embed="rId5"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9" name="Segnaposto piè di pagina 5">
            <a:extLst>
              <a:ext uri="{FF2B5EF4-FFF2-40B4-BE49-F238E27FC236}">
                <a16:creationId xmlns:a16="http://schemas.microsoft.com/office/drawing/2014/main" id="{3A0B97B1-10C6-0D8C-3346-FCD5E6A79792}"/>
              </a:ext>
            </a:extLst>
          </p:cNvPr>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30" name="CasellaDiTesto 29">
            <a:extLst>
              <a:ext uri="{FF2B5EF4-FFF2-40B4-BE49-F238E27FC236}">
                <a16:creationId xmlns:a16="http://schemas.microsoft.com/office/drawing/2014/main" id="{FA2157B4-0343-CBBB-09D1-673834E65FFA}"/>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1" name="image1.png" descr="image1.png">
            <a:extLst>
              <a:ext uri="{FF2B5EF4-FFF2-40B4-BE49-F238E27FC236}">
                <a16:creationId xmlns:a16="http://schemas.microsoft.com/office/drawing/2014/main" id="{628DC7AB-C1DB-72FD-422F-BDFCF592D595}"/>
              </a:ext>
            </a:extLst>
          </p:cNvPr>
          <p:cNvPicPr>
            <a:picLocks noChangeAspect="1"/>
          </p:cNvPicPr>
          <p:nvPr/>
        </p:nvPicPr>
        <p:blipFill>
          <a:blip r:embed="rId6" cstate="print"/>
          <a:stretch>
            <a:fillRect/>
          </a:stretch>
        </p:blipFill>
        <p:spPr>
          <a:xfrm>
            <a:off x="6372200" y="5995756"/>
            <a:ext cx="2735936" cy="732048"/>
          </a:xfrm>
          <a:prstGeom prst="rect">
            <a:avLst/>
          </a:prstGeom>
          <a:ln w="12700">
            <a:miter lim="400000"/>
          </a:ln>
        </p:spPr>
      </p:pic>
    </p:spTree>
    <p:extLst>
      <p:ext uri="{BB962C8B-B14F-4D97-AF65-F5344CB8AC3E}">
        <p14:creationId xmlns:p14="http://schemas.microsoft.com/office/powerpoint/2010/main" val="39115264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2538"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2539" name="Rectangle 16"/>
          <p:cNvSpPr>
            <a:spLocks noChangeArrowheads="1"/>
          </p:cNvSpPr>
          <p:nvPr/>
        </p:nvSpPr>
        <p:spPr bwMode="auto">
          <a:xfrm>
            <a:off x="331788" y="1509713"/>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22540" name="Rettangolo 3"/>
          <p:cNvSpPr>
            <a:spLocks noChangeArrowheads="1"/>
          </p:cNvSpPr>
          <p:nvPr/>
        </p:nvSpPr>
        <p:spPr bwMode="auto">
          <a:xfrm>
            <a:off x="258763" y="981075"/>
            <a:ext cx="8807450" cy="6324808"/>
          </a:xfrm>
          <a:prstGeom prst="rect">
            <a:avLst/>
          </a:prstGeom>
          <a:noFill/>
          <a:ln w="9525">
            <a:noFill/>
            <a:miter lim="800000"/>
            <a:headEnd/>
            <a:tailEnd/>
          </a:ln>
        </p:spPr>
        <p:txBody>
          <a:bodyPr>
            <a:spAutoFit/>
          </a:bodyPr>
          <a:lstStyle/>
          <a:p>
            <a:r>
              <a:rPr lang="it-IT" sz="1800" u="sng" dirty="0">
                <a:solidFill>
                  <a:srgbClr val="000000"/>
                </a:solidFill>
                <a:latin typeface="AvantGarde Bk BT" pitchFamily="34" charset="0"/>
                <a:ea typeface="Times New Roman" pitchFamily="18" charset="0"/>
                <a:cs typeface="Arial" charset="0"/>
              </a:rPr>
              <a:t>Stato di attuazione per Roma Capitale – interventi diretti </a:t>
            </a:r>
          </a:p>
          <a:p>
            <a:r>
              <a:rPr lang="it-IT" sz="1800" u="sng" dirty="0">
                <a:solidFill>
                  <a:srgbClr val="000000"/>
                </a:solidFill>
                <a:latin typeface="AvantGarde Bk BT" pitchFamily="34" charset="0"/>
                <a:ea typeface="Times New Roman" pitchFamily="18" charset="0"/>
                <a:cs typeface="Arial" charset="0"/>
              </a:rPr>
              <a:t>  </a:t>
            </a:r>
          </a:p>
          <a:p>
            <a:pPr algn="just"/>
            <a:r>
              <a:rPr lang="it-IT" sz="1400" u="sng" dirty="0">
                <a:solidFill>
                  <a:srgbClr val="000000"/>
                </a:solidFill>
                <a:latin typeface="AvantGarde Md BT" pitchFamily="34" charset="0"/>
                <a:cs typeface="Arial" charset="0"/>
              </a:rPr>
              <a:t>-ART 6 NON NECESSITA DI ALCUN DELIBERAZIONE E LA DISCIPLINA DEGLI INTERVENTI AMMESSI E’ INTERAMENTE CONTENUTA NELLA NORMA </a:t>
            </a:r>
          </a:p>
          <a:p>
            <a:pPr algn="just"/>
            <a:endParaRPr lang="it-IT" sz="1100" u="sng" dirty="0">
              <a:solidFill>
                <a:srgbClr val="000000"/>
              </a:solidFill>
              <a:latin typeface="AvantGarde Md BT" pitchFamily="34" charset="0"/>
              <a:cs typeface="Arial" charset="0"/>
            </a:endParaRPr>
          </a:p>
          <a:p>
            <a:pPr algn="just"/>
            <a:endParaRPr lang="it-IT" sz="1100" u="sng" dirty="0">
              <a:solidFill>
                <a:srgbClr val="000000"/>
              </a:solidFill>
              <a:latin typeface="AvantGarde Md BT" pitchFamily="34" charset="0"/>
              <a:cs typeface="Arial" charset="0"/>
            </a:endParaRPr>
          </a:p>
          <a:p>
            <a:pPr algn="just"/>
            <a:r>
              <a:rPr lang="it-IT" sz="1400" u="sng" dirty="0">
                <a:solidFill>
                  <a:srgbClr val="000000"/>
                </a:solidFill>
                <a:latin typeface="AvantGarde Md BT" pitchFamily="34" charset="0"/>
                <a:cs typeface="Arial" charset="0"/>
              </a:rPr>
              <a:t>Criticità applicative emerse:</a:t>
            </a:r>
          </a:p>
          <a:p>
            <a:pPr algn="just"/>
            <a:endParaRPr lang="it-IT" sz="1400" u="sng" dirty="0">
              <a:solidFill>
                <a:srgbClr val="000000"/>
              </a:solidFill>
              <a:latin typeface="AvantGarde Md BT" pitchFamily="34" charset="0"/>
              <a:cs typeface="Arial" charset="0"/>
            </a:endParaRPr>
          </a:p>
          <a:p>
            <a:pPr algn="just"/>
            <a:r>
              <a:rPr lang="it-IT" sz="1400" u="sng" dirty="0">
                <a:solidFill>
                  <a:srgbClr val="000000"/>
                </a:solidFill>
                <a:latin typeface="AvantGarde Md BT" pitchFamily="34" charset="0"/>
                <a:cs typeface="Arial" charset="0"/>
              </a:rPr>
              <a:t>-CONCETTO DI PRESCRIZIONI «contingente concreto alla realizzabilità di un intervento ossia una previsione che incide in senso limitativo sull’attuazione dell’intervento (parere R.L. </a:t>
            </a:r>
            <a:r>
              <a:rPr lang="it-IT" sz="1400" u="sng" dirty="0" err="1">
                <a:solidFill>
                  <a:srgbClr val="000000"/>
                </a:solidFill>
                <a:latin typeface="AvantGarde Md BT" pitchFamily="34" charset="0"/>
                <a:cs typeface="Arial" charset="0"/>
              </a:rPr>
              <a:t>prot</a:t>
            </a:r>
            <a:r>
              <a:rPr lang="it-IT" sz="1400" u="sng" dirty="0">
                <a:solidFill>
                  <a:srgbClr val="000000"/>
                </a:solidFill>
                <a:latin typeface="AvantGarde Md BT" pitchFamily="34" charset="0"/>
                <a:cs typeface="Arial" charset="0"/>
              </a:rPr>
              <a:t> 603670 del 12.07.2021)</a:t>
            </a:r>
            <a:endParaRPr lang="it-IT" sz="1100" u="sng" dirty="0">
              <a:solidFill>
                <a:srgbClr val="000000"/>
              </a:solidFill>
              <a:latin typeface="AvantGarde Md BT" pitchFamily="34" charset="0"/>
              <a:cs typeface="Arial" charset="0"/>
            </a:endParaRPr>
          </a:p>
          <a:p>
            <a:pPr algn="just"/>
            <a:endParaRPr lang="it-IT" sz="1100" u="sng" dirty="0">
              <a:solidFill>
                <a:srgbClr val="000000"/>
              </a:solidFill>
              <a:latin typeface="AvantGarde Md BT" pitchFamily="34" charset="0"/>
              <a:cs typeface="Arial" charset="0"/>
            </a:endParaRPr>
          </a:p>
          <a:p>
            <a:pPr algn="just">
              <a:buFontTx/>
              <a:buChar char="-"/>
            </a:pPr>
            <a:r>
              <a:rPr lang="it-IT" sz="1400" u="sng" dirty="0">
                <a:solidFill>
                  <a:srgbClr val="000000"/>
                </a:solidFill>
                <a:latin typeface="AvantGarde Md BT" pitchFamily="34" charset="0"/>
                <a:cs typeface="Times New Roman" pitchFamily="18" charset="0"/>
              </a:rPr>
              <a:t>L’INDIVIDUAZIONE DELL’IDONEO TITOLO TRA QUELLI PREVISTI NEL TESTO UNICO DELL’EDILIZIA DPR380/2001</a:t>
            </a:r>
          </a:p>
          <a:p>
            <a:pPr algn="just"/>
            <a:endParaRPr lang="it-IT" sz="1400" u="sng" dirty="0">
              <a:solidFill>
                <a:srgbClr val="000000"/>
              </a:solidFill>
              <a:latin typeface="AvantGarde Md BT" pitchFamily="34" charset="0"/>
              <a:cs typeface="Times New Roman" pitchFamily="18" charset="0"/>
            </a:endParaRPr>
          </a:p>
          <a:p>
            <a:pPr algn="just"/>
            <a:r>
              <a:rPr lang="it-IT" sz="1400" u="sng" dirty="0">
                <a:solidFill>
                  <a:srgbClr val="000000"/>
                </a:solidFill>
                <a:latin typeface="AvantGarde Md BT" pitchFamily="34" charset="0"/>
                <a:cs typeface="Times New Roman" pitchFamily="18" charset="0"/>
              </a:rPr>
              <a:t>-APPLICAZIONE DI ALCUNI AMBITI CONSIDERATI MERITEVOLI DI PARTICOLARI TUTELE – APPLICAZIONE ART. 16 NTA PER EDIFICI SITUATI IN CARTA PER LA QUALITA’</a:t>
            </a:r>
          </a:p>
          <a:p>
            <a:pPr algn="just"/>
            <a:endParaRPr lang="it-IT" sz="1400" u="sng" dirty="0">
              <a:solidFill>
                <a:srgbClr val="000000"/>
              </a:solidFill>
              <a:latin typeface="AvantGarde Md BT" pitchFamily="34" charset="0"/>
              <a:cs typeface="Times New Roman" pitchFamily="18" charset="0"/>
            </a:endParaRPr>
          </a:p>
          <a:p>
            <a:pPr algn="just">
              <a:buFontTx/>
              <a:buChar char="-"/>
            </a:pPr>
            <a:r>
              <a:rPr lang="it-IT" sz="1400" u="sng" dirty="0">
                <a:solidFill>
                  <a:srgbClr val="000000"/>
                </a:solidFill>
                <a:latin typeface="AvantGarde Md BT" pitchFamily="34" charset="0"/>
                <a:cs typeface="Times New Roman" pitchFamily="18" charset="0"/>
              </a:rPr>
              <a:t>CONFERMA O MENO DELLE DISPOSIZIONI COMUNALI RELATIVE A MONETIZZAZIONI E CONTRIBUTI STRAORDINARI</a:t>
            </a:r>
          </a:p>
          <a:p>
            <a:pPr algn="just">
              <a:buFontTx/>
              <a:buChar char="-"/>
            </a:pPr>
            <a:endParaRPr lang="it-IT" sz="1400" u="sng" dirty="0">
              <a:solidFill>
                <a:srgbClr val="000000"/>
              </a:solidFill>
              <a:latin typeface="AvantGarde Md BT" pitchFamily="34" charset="0"/>
              <a:cs typeface="Times New Roman" pitchFamily="18" charset="0"/>
            </a:endParaRPr>
          </a:p>
          <a:p>
            <a:pPr lvl="0" algn="just"/>
            <a:r>
              <a:rPr lang="it-IT" sz="1400" u="sng" dirty="0">
                <a:solidFill>
                  <a:srgbClr val="000000"/>
                </a:solidFill>
                <a:latin typeface="AvantGarde Md BT" pitchFamily="34" charset="0"/>
                <a:cs typeface="Times New Roman" pitchFamily="18" charset="0"/>
              </a:rPr>
              <a:t>-LA PORTATA DEROGATORIA IN MATERIA DI DESTINAZIONI D’USO ALL’INTERNO E TRA CATEGORIE URBANISTICAMENTE RILEVANTI DI CUI AL 23 TER DEL DPR 380/2001</a:t>
            </a:r>
            <a:endParaRPr lang="it-IT" sz="14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pPr algn="just"/>
            <a:r>
              <a:rPr lang="it-IT" sz="1800" u="sng" dirty="0">
                <a:solidFill>
                  <a:srgbClr val="000000"/>
                </a:solidFill>
                <a:latin typeface="AvantGarde Bk BT" pitchFamily="34" charset="0"/>
                <a:ea typeface="Times New Roman" pitchFamily="18" charset="0"/>
                <a:cs typeface="Arial" charset="0"/>
              </a:rPr>
              <a:t> </a:t>
            </a:r>
            <a:r>
              <a:rPr lang="it-IT" sz="1800" u="sng" dirty="0">
                <a:solidFill>
                  <a:srgbClr val="000000"/>
                </a:solidFill>
                <a:latin typeface="AvantGarde Md BT" pitchFamily="34" charset="0"/>
                <a:cs typeface="Times New Roman" pitchFamily="18" charset="0"/>
              </a:rPr>
              <a:t> </a:t>
            </a: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p:txBody>
      </p:sp>
      <p:pic>
        <p:nvPicPr>
          <p:cNvPr id="22541" name="Picture 2"/>
          <p:cNvPicPr>
            <a:picLocks noChangeAspect="1" noChangeArrowheads="1"/>
          </p:cNvPicPr>
          <p:nvPr/>
        </p:nvPicPr>
        <p:blipFill>
          <a:blip r:embed="rId3" cstate="print"/>
          <a:srcRect/>
          <a:stretch>
            <a:fillRect/>
          </a:stretch>
        </p:blipFill>
        <p:spPr bwMode="auto">
          <a:xfrm>
            <a:off x="152400" y="160338"/>
            <a:ext cx="8401050" cy="865187"/>
          </a:xfrm>
          <a:prstGeom prst="rect">
            <a:avLst/>
          </a:prstGeom>
          <a:noFill/>
          <a:ln w="9525">
            <a:noFill/>
            <a:miter lim="800000"/>
            <a:headEnd/>
            <a:tailEnd/>
          </a:ln>
        </p:spPr>
      </p:pic>
      <p:pic>
        <p:nvPicPr>
          <p:cNvPr id="17"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8"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1"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2" name="CasellaDiTesto 1"/>
          <p:cNvSpPr txBox="1"/>
          <p:nvPr/>
        </p:nvSpPr>
        <p:spPr>
          <a:xfrm>
            <a:off x="5726113" y="6597650"/>
            <a:ext cx="3232150" cy="276225"/>
          </a:xfrm>
          <a:prstGeom prst="rect">
            <a:avLst/>
          </a:prstGeom>
          <a:noFill/>
        </p:spPr>
        <p:txBody>
          <a:bodyPr>
            <a:spAutoFit/>
          </a:bodyPr>
          <a:lstStyle/>
          <a:p>
            <a:pPr algn="r">
              <a:defRPr/>
            </a:pPr>
            <a:r>
              <a:rPr lang="it-IT" sz="1200" dirty="0">
                <a:solidFill>
                  <a:schemeClr val="bg1">
                    <a:lumMod val="65000"/>
                  </a:schemeClr>
                </a:solidFill>
                <a:latin typeface="Arial" panose="020B0604020202020204" pitchFamily="34" charset="0"/>
                <a:ea typeface="ＭＳ Ｐゴシック" pitchFamily="1" charset="-128"/>
                <a:cs typeface="Arial" panose="020B0604020202020204" pitchFamily="34" charset="0"/>
              </a:rPr>
              <a:t>Arch. Barbara Lupi</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5610"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5611" name="Rettangolo 3"/>
          <p:cNvSpPr>
            <a:spLocks noChangeArrowheads="1"/>
          </p:cNvSpPr>
          <p:nvPr/>
        </p:nvSpPr>
        <p:spPr bwMode="auto">
          <a:xfrm>
            <a:off x="222250" y="644525"/>
            <a:ext cx="8921750" cy="892552"/>
          </a:xfrm>
          <a:prstGeom prst="rect">
            <a:avLst/>
          </a:prstGeom>
          <a:noFill/>
          <a:ln w="9525">
            <a:noFill/>
            <a:miter lim="800000"/>
            <a:headEnd/>
            <a:tailEnd/>
          </a:ln>
        </p:spPr>
        <p:txBody>
          <a:bodyPr wrap="square">
            <a:spAutoFit/>
          </a:bodyPr>
          <a:lstStyle/>
          <a:p>
            <a:endParaRPr lang="it-IT" sz="1800" u="sng" dirty="0">
              <a:solidFill>
                <a:srgbClr val="404040"/>
              </a:solidFill>
              <a:latin typeface="AvantGarde Md BT" pitchFamily="34" charset="0"/>
              <a:cs typeface="Arial" charset="0"/>
            </a:endParaRPr>
          </a:p>
          <a:p>
            <a:endParaRPr lang="it-IT" sz="1800" u="sng" dirty="0">
              <a:solidFill>
                <a:srgbClr val="000000"/>
              </a:solidFill>
            </a:endParaRPr>
          </a:p>
          <a:p>
            <a:endParaRPr lang="it-IT" sz="1600" dirty="0">
              <a:solidFill>
                <a:srgbClr val="000000"/>
              </a:solidFill>
              <a:latin typeface="AvantGarde Bk BT" pitchFamily="34" charset="0"/>
              <a:cs typeface="Times New Roman" pitchFamily="18" charset="0"/>
            </a:endParaRPr>
          </a:p>
        </p:txBody>
      </p:sp>
      <p:pic>
        <p:nvPicPr>
          <p:cNvPr id="25612" name="Picture 2"/>
          <p:cNvPicPr>
            <a:picLocks noChangeAspect="1" noChangeArrowheads="1"/>
          </p:cNvPicPr>
          <p:nvPr/>
        </p:nvPicPr>
        <p:blipFill>
          <a:blip r:embed="rId3" cstate="print"/>
          <a:srcRect/>
          <a:stretch>
            <a:fillRect/>
          </a:stretch>
        </p:blipFill>
        <p:spPr bwMode="auto">
          <a:xfrm>
            <a:off x="106363" y="106363"/>
            <a:ext cx="8401050" cy="865187"/>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5"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8"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AE022627-B1C5-1FAE-4AC4-058543C19D99}"/>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97561F21-D30E-E31E-1798-E5547E5A9241}"/>
              </a:ext>
            </a:extLst>
          </p:cNvPr>
          <p:cNvPicPr>
            <a:picLocks noChangeAspect="1"/>
          </p:cNvPicPr>
          <p:nvPr/>
        </p:nvPicPr>
        <p:blipFill>
          <a:blip r:embed="rId5" cstate="print"/>
          <a:stretch>
            <a:fillRect/>
          </a:stretch>
        </p:blipFill>
        <p:spPr>
          <a:xfrm>
            <a:off x="6372200" y="5995756"/>
            <a:ext cx="2735936" cy="732048"/>
          </a:xfrm>
          <a:prstGeom prst="rect">
            <a:avLst/>
          </a:prstGeom>
          <a:ln w="12700">
            <a:miter lim="400000"/>
          </a:ln>
        </p:spPr>
      </p:pic>
      <p:sp>
        <p:nvSpPr>
          <p:cNvPr id="11" name="Rectangle 10"/>
          <p:cNvSpPr/>
          <p:nvPr/>
        </p:nvSpPr>
        <p:spPr>
          <a:xfrm>
            <a:off x="467544" y="1124744"/>
            <a:ext cx="8352928" cy="3416320"/>
          </a:xfrm>
          <a:prstGeom prst="rect">
            <a:avLst/>
          </a:prstGeom>
        </p:spPr>
        <p:txBody>
          <a:bodyPr wrap="square">
            <a:spAutoFit/>
          </a:bodyPr>
          <a:lstStyle/>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r>
              <a:rPr lang="it-IT" sz="1800" u="sng" dirty="0">
                <a:solidFill>
                  <a:srgbClr val="000000"/>
                </a:solidFill>
                <a:latin typeface="AvantGarde Bk BT" pitchFamily="34" charset="0"/>
                <a:ea typeface="Times New Roman" pitchFamily="18" charset="0"/>
                <a:cs typeface="Arial" charset="0"/>
              </a:rPr>
              <a:t>Circolare Regione Lazio DGR n.867 del 19.12.2017 e successive linee guida approvate con  Determinazione del 20.12.2019</a:t>
            </a: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r>
              <a:rPr lang="it-IT" sz="1800" u="sng" dirty="0">
                <a:solidFill>
                  <a:srgbClr val="000000"/>
                </a:solidFill>
                <a:latin typeface="AvantGarde Bk BT" pitchFamily="34" charset="0"/>
                <a:ea typeface="Times New Roman" pitchFamily="18" charset="0"/>
                <a:cs typeface="Arial" charset="0"/>
              </a:rPr>
              <a:t>Pareri pubblicati sul sito istituzionale Regione Lazio  -  https/www.regione.lazio.it/enti urbanitica/pareri-rilasciati.</a:t>
            </a: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a:p>
            <a:endParaRPr lang="it-IT" sz="1800" u="sng" dirty="0">
              <a:solidFill>
                <a:srgbClr val="000000"/>
              </a:solidFill>
              <a:latin typeface="AvantGarde Bk BT" pitchFamily="34" charset="0"/>
              <a:ea typeface="Times New Roman" pitchFamily="18" charset="0"/>
              <a:cs typeface="Arial"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5610"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5611" name="Rettangolo 3"/>
          <p:cNvSpPr>
            <a:spLocks noChangeArrowheads="1"/>
          </p:cNvSpPr>
          <p:nvPr/>
        </p:nvSpPr>
        <p:spPr bwMode="auto">
          <a:xfrm>
            <a:off x="222250" y="644525"/>
            <a:ext cx="8921750" cy="892552"/>
          </a:xfrm>
          <a:prstGeom prst="rect">
            <a:avLst/>
          </a:prstGeom>
          <a:noFill/>
          <a:ln w="9525">
            <a:noFill/>
            <a:miter lim="800000"/>
            <a:headEnd/>
            <a:tailEnd/>
          </a:ln>
        </p:spPr>
        <p:txBody>
          <a:bodyPr wrap="square">
            <a:spAutoFit/>
          </a:bodyPr>
          <a:lstStyle/>
          <a:p>
            <a:endParaRPr lang="it-IT" sz="1800" u="sng" dirty="0">
              <a:solidFill>
                <a:srgbClr val="404040"/>
              </a:solidFill>
              <a:latin typeface="AvantGarde Md BT" pitchFamily="34" charset="0"/>
              <a:cs typeface="Arial" charset="0"/>
            </a:endParaRPr>
          </a:p>
          <a:p>
            <a:endParaRPr lang="it-IT" sz="1800" u="sng" dirty="0">
              <a:solidFill>
                <a:srgbClr val="000000"/>
              </a:solidFill>
            </a:endParaRPr>
          </a:p>
          <a:p>
            <a:endParaRPr lang="it-IT" sz="1600" dirty="0">
              <a:solidFill>
                <a:srgbClr val="000000"/>
              </a:solidFill>
              <a:latin typeface="AvantGarde Bk BT" pitchFamily="34" charset="0"/>
              <a:cs typeface="Times New Roman" pitchFamily="18" charset="0"/>
            </a:endParaRPr>
          </a:p>
        </p:txBody>
      </p:sp>
      <p:pic>
        <p:nvPicPr>
          <p:cNvPr id="25612" name="Picture 2"/>
          <p:cNvPicPr>
            <a:picLocks noChangeAspect="1" noChangeArrowheads="1"/>
          </p:cNvPicPr>
          <p:nvPr/>
        </p:nvPicPr>
        <p:blipFill>
          <a:blip r:embed="rId3" cstate="print"/>
          <a:srcRect/>
          <a:stretch>
            <a:fillRect/>
          </a:stretch>
        </p:blipFill>
        <p:spPr bwMode="auto">
          <a:xfrm>
            <a:off x="106363" y="106363"/>
            <a:ext cx="8401050" cy="865187"/>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5"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8"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AE022627-B1C5-1FAE-4AC4-058543C19D99}"/>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97561F21-D30E-E31E-1798-E5547E5A9241}"/>
              </a:ext>
            </a:extLst>
          </p:cNvPr>
          <p:cNvPicPr>
            <a:picLocks noChangeAspect="1"/>
          </p:cNvPicPr>
          <p:nvPr/>
        </p:nvPicPr>
        <p:blipFill>
          <a:blip r:embed="rId5" cstate="print"/>
          <a:stretch>
            <a:fillRect/>
          </a:stretch>
        </p:blipFill>
        <p:spPr>
          <a:xfrm>
            <a:off x="6372200" y="5995756"/>
            <a:ext cx="2735936" cy="732048"/>
          </a:xfrm>
          <a:prstGeom prst="rect">
            <a:avLst/>
          </a:prstGeom>
          <a:ln w="12700">
            <a:miter lim="400000"/>
          </a:ln>
        </p:spPr>
      </p:pic>
      <p:sp>
        <p:nvSpPr>
          <p:cNvPr id="11" name="Rectangle 10"/>
          <p:cNvSpPr/>
          <p:nvPr/>
        </p:nvSpPr>
        <p:spPr>
          <a:xfrm>
            <a:off x="467544" y="980728"/>
            <a:ext cx="8352928" cy="4462760"/>
          </a:xfrm>
          <a:prstGeom prst="rect">
            <a:avLst/>
          </a:prstGeom>
        </p:spPr>
        <p:txBody>
          <a:bodyPr wrap="square">
            <a:spAutoFit/>
          </a:bodyPr>
          <a:lstStyle/>
          <a:p>
            <a:r>
              <a:rPr lang="it-IT" sz="1800" u="sng" dirty="0">
                <a:solidFill>
                  <a:srgbClr val="000000"/>
                </a:solidFill>
                <a:latin typeface="AvantGarde Bk BT" pitchFamily="34" charset="0"/>
                <a:ea typeface="Times New Roman" pitchFamily="18" charset="0"/>
                <a:cs typeface="Arial" charset="0"/>
              </a:rPr>
              <a:t>Nota Applicativa Roma Capitale prot.QI 177981 del 24.10.2022</a:t>
            </a:r>
          </a:p>
          <a:p>
            <a:endParaRPr lang="it-IT" sz="1400" u="sng" dirty="0">
              <a:solidFill>
                <a:srgbClr val="000000"/>
              </a:solidFill>
              <a:latin typeface="AvantGarde Bk BT" pitchFamily="34" charset="0"/>
              <a:cs typeface="Arial" charset="0"/>
            </a:endParaRPr>
          </a:p>
          <a:p>
            <a:r>
              <a:rPr lang="it-IT" sz="1400" u="sng" dirty="0">
                <a:solidFill>
                  <a:srgbClr val="000000"/>
                </a:solidFill>
                <a:latin typeface="AvantGarde Bk BT" pitchFamily="34" charset="0"/>
                <a:cs typeface="Arial" charset="0"/>
              </a:rPr>
              <a:t>-applicazione DR con diversa sagoma,prospetti e sedime in modalità diretta come Nuova Costruzione con esclusivo riferimento alle categorie di intervento art. 3DPR 380/2001</a:t>
            </a:r>
          </a:p>
          <a:p>
            <a:endParaRPr lang="it-IT" sz="1400" u="sng" dirty="0">
              <a:solidFill>
                <a:srgbClr val="000000"/>
              </a:solidFill>
              <a:latin typeface="AvantGarde Bk BT" pitchFamily="34" charset="0"/>
              <a:cs typeface="Arial" charset="0"/>
            </a:endParaRPr>
          </a:p>
          <a:p>
            <a:r>
              <a:rPr lang="it-IT" sz="1400" u="sng" dirty="0">
                <a:solidFill>
                  <a:srgbClr val="000000"/>
                </a:solidFill>
                <a:latin typeface="AvantGarde Bk BT" pitchFamily="34" charset="0"/>
                <a:cs typeface="Arial" charset="0"/>
              </a:rPr>
              <a:t>-mutamenti d’uso sempre ammessi all’interno delle categorie di cui all’art.23 ter DPR 380/2001</a:t>
            </a:r>
          </a:p>
          <a:p>
            <a:endParaRPr lang="it-IT" sz="1400" u="sng" dirty="0">
              <a:solidFill>
                <a:srgbClr val="000000"/>
              </a:solidFill>
              <a:latin typeface="AvantGarde Bk BT" pitchFamily="34" charset="0"/>
              <a:cs typeface="Arial" charset="0"/>
            </a:endParaRPr>
          </a:p>
          <a:p>
            <a:r>
              <a:rPr lang="it-IT" sz="1400" u="sng" dirty="0">
                <a:solidFill>
                  <a:srgbClr val="000000"/>
                </a:solidFill>
                <a:latin typeface="AvantGarde Bk BT" pitchFamily="34" charset="0"/>
                <a:cs typeface="Arial" charset="0"/>
              </a:rPr>
              <a:t>-mutamenti d’uso sempre ammessi nel rispetto delle destinazioni previste dallo strumnto urbanistico-tralasciando eventuali limitazioni previste dale stesse norme che possano configurarsi come prescrizioni intese come limitazioni all’applicabilità della norma</a:t>
            </a:r>
          </a:p>
          <a:p>
            <a:r>
              <a:rPr lang="it-IT" sz="1400" u="sng" dirty="0">
                <a:solidFill>
                  <a:srgbClr val="000000"/>
                </a:solidFill>
                <a:latin typeface="AvantGarde Bk BT" pitchFamily="34" charset="0"/>
                <a:cs typeface="Arial" charset="0"/>
              </a:rPr>
              <a:t>(es no limitazione art. 25 comma 15; no mix funzionale art. 45 comma 6)</a:t>
            </a:r>
          </a:p>
          <a:p>
            <a:endParaRPr lang="it-IT" sz="1400" u="sng" dirty="0">
              <a:solidFill>
                <a:srgbClr val="000000"/>
              </a:solidFill>
              <a:latin typeface="AvantGarde Bk BT" pitchFamily="34" charset="0"/>
              <a:cs typeface="Arial" charset="0"/>
            </a:endParaRPr>
          </a:p>
          <a:p>
            <a:r>
              <a:rPr lang="it-IT" sz="1400" u="sng" dirty="0">
                <a:solidFill>
                  <a:srgbClr val="000000"/>
                </a:solidFill>
                <a:latin typeface="AvantGarde Bk BT" pitchFamily="34" charset="0"/>
                <a:cs typeface="Arial" charset="0"/>
              </a:rPr>
              <a:t>-Parere Sovrintenzenza capitlina art. 16 co 10 delle NTA non costituendo una pescrizione ne una modalità attuativa dovrà comunque essere richiesto (parere RL prot QI 792634 del 11.08.2022)</a:t>
            </a:r>
          </a:p>
          <a:p>
            <a:endParaRPr lang="it-IT" sz="1400" u="sng" dirty="0">
              <a:solidFill>
                <a:srgbClr val="000000"/>
              </a:solidFill>
              <a:latin typeface="AvantGarde Bk BT" pitchFamily="34" charset="0"/>
              <a:cs typeface="Arial" charset="0"/>
            </a:endParaRPr>
          </a:p>
          <a:p>
            <a:r>
              <a:rPr lang="it-IT" sz="1400" u="sng" dirty="0">
                <a:solidFill>
                  <a:srgbClr val="000000"/>
                </a:solidFill>
                <a:latin typeface="AvantGarde Bk BT" pitchFamily="34" charset="0"/>
                <a:cs typeface="Arial" charset="0"/>
              </a:rPr>
              <a:t>-Contributi straordinari di cui all’art. 20 NTA confermal’applicazione se l’intervento genera una valorizzazione immobiliare</a:t>
            </a:r>
          </a:p>
          <a:p>
            <a:endParaRPr lang="it-IT" sz="1400" u="sng" dirty="0">
              <a:solidFill>
                <a:srgbClr val="000000"/>
              </a:solidFill>
              <a:latin typeface="AvantGarde Bk BT" pitchFamily="34" charset="0"/>
              <a:cs typeface="Arial" charset="0"/>
            </a:endParaRPr>
          </a:p>
          <a:p>
            <a:r>
              <a:rPr lang="it-IT" sz="1400" u="sng" dirty="0">
                <a:solidFill>
                  <a:srgbClr val="000000"/>
                </a:solidFill>
                <a:latin typeface="AvantGarde Bk BT" pitchFamily="34" charset="0"/>
                <a:cs typeface="Arial" charset="0"/>
              </a:rPr>
              <a:t>-Standard Urbanistici –dotazioni territoriali art. 8 L.R.7/2017 </a:t>
            </a:r>
          </a:p>
          <a:p>
            <a:r>
              <a:rPr lang="it-IT" sz="1400" u="sng" dirty="0">
                <a:solidFill>
                  <a:srgbClr val="000000"/>
                </a:solidFill>
                <a:latin typeface="AvantGarde Bk BT" pitchFamily="34" charset="0"/>
                <a:cs typeface="Arial" charset="0"/>
              </a:rPr>
              <a:t>no monetizzazione parziale parere regione Lazio prot. 649510 del 1.07.2022</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3562"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3563" name="Rectangle 16"/>
          <p:cNvSpPr>
            <a:spLocks noChangeArrowheads="1"/>
          </p:cNvSpPr>
          <p:nvPr/>
        </p:nvSpPr>
        <p:spPr bwMode="auto">
          <a:xfrm>
            <a:off x="331788" y="1509713"/>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23564" name="Rettangolo 3"/>
          <p:cNvSpPr>
            <a:spLocks noChangeArrowheads="1"/>
          </p:cNvSpPr>
          <p:nvPr/>
        </p:nvSpPr>
        <p:spPr bwMode="auto">
          <a:xfrm>
            <a:off x="258763" y="1208088"/>
            <a:ext cx="8807450" cy="646112"/>
          </a:xfrm>
          <a:prstGeom prst="rect">
            <a:avLst/>
          </a:prstGeom>
          <a:noFill/>
          <a:ln w="9525">
            <a:noFill/>
            <a:miter lim="800000"/>
            <a:headEnd/>
            <a:tailEnd/>
          </a:ln>
        </p:spPr>
        <p:txBody>
          <a:bodyPr>
            <a:spAutoFit/>
          </a:bodyPr>
          <a:lstStyle/>
          <a:p>
            <a:endParaRPr lang="it-IT" sz="1800" u="sng">
              <a:solidFill>
                <a:srgbClr val="000000"/>
              </a:solidFill>
              <a:latin typeface="AvantGarde Bk BT" pitchFamily="34" charset="0"/>
              <a:ea typeface="Times New Roman" pitchFamily="18" charset="0"/>
              <a:cs typeface="Arial" charset="0"/>
            </a:endParaRPr>
          </a:p>
          <a:p>
            <a:endParaRPr lang="it-IT" sz="1800" u="sng">
              <a:solidFill>
                <a:srgbClr val="000000"/>
              </a:solidFill>
              <a:latin typeface="AvantGarde Bk BT" pitchFamily="34" charset="0"/>
              <a:ea typeface="Times New Roman" pitchFamily="18" charset="0"/>
              <a:cs typeface="Arial" charset="0"/>
            </a:endParaRPr>
          </a:p>
        </p:txBody>
      </p:sp>
      <p:pic>
        <p:nvPicPr>
          <p:cNvPr id="23565" name="Picture 2"/>
          <p:cNvPicPr>
            <a:picLocks noChangeAspect="1" noChangeArrowheads="1"/>
          </p:cNvPicPr>
          <p:nvPr/>
        </p:nvPicPr>
        <p:blipFill>
          <a:blip r:embed="rId3" cstate="print"/>
          <a:srcRect/>
          <a:stretch>
            <a:fillRect/>
          </a:stretch>
        </p:blipFill>
        <p:spPr bwMode="auto">
          <a:xfrm>
            <a:off x="152400" y="160338"/>
            <a:ext cx="8401050" cy="865187"/>
          </a:xfrm>
          <a:prstGeom prst="rect">
            <a:avLst/>
          </a:prstGeom>
          <a:noFill/>
          <a:ln w="9525">
            <a:noFill/>
            <a:miter lim="800000"/>
            <a:headEnd/>
            <a:tailEnd/>
          </a:ln>
        </p:spPr>
      </p:pic>
      <p:pic>
        <p:nvPicPr>
          <p:cNvPr id="23566" name="Immagine 1"/>
          <p:cNvPicPr>
            <a:picLocks noChangeAspect="1"/>
          </p:cNvPicPr>
          <p:nvPr/>
        </p:nvPicPr>
        <p:blipFill>
          <a:blip r:embed="rId4" cstate="print"/>
          <a:srcRect r="10618"/>
          <a:stretch>
            <a:fillRect/>
          </a:stretch>
        </p:blipFill>
        <p:spPr bwMode="auto">
          <a:xfrm>
            <a:off x="388939" y="2996952"/>
            <a:ext cx="3010791" cy="2438647"/>
          </a:xfrm>
          <a:prstGeom prst="rect">
            <a:avLst/>
          </a:prstGeom>
          <a:noFill/>
          <a:ln w="9525">
            <a:noFill/>
            <a:miter lim="800000"/>
            <a:headEnd/>
            <a:tailEnd/>
          </a:ln>
        </p:spPr>
      </p:pic>
      <p:sp>
        <p:nvSpPr>
          <p:cNvPr id="23567" name="Rettangolo 2"/>
          <p:cNvSpPr>
            <a:spLocks noChangeArrowheads="1"/>
          </p:cNvSpPr>
          <p:nvPr/>
        </p:nvSpPr>
        <p:spPr bwMode="auto">
          <a:xfrm>
            <a:off x="351384" y="1488356"/>
            <a:ext cx="8489950" cy="646331"/>
          </a:xfrm>
          <a:prstGeom prst="rect">
            <a:avLst/>
          </a:prstGeom>
          <a:noFill/>
          <a:ln w="9525">
            <a:noFill/>
            <a:miter lim="800000"/>
            <a:headEnd/>
            <a:tailEnd/>
          </a:ln>
        </p:spPr>
        <p:txBody>
          <a:bodyPr wrap="square">
            <a:spAutoFit/>
          </a:bodyPr>
          <a:lstStyle/>
          <a:p>
            <a:r>
              <a:rPr lang="it-IT" dirty="0">
                <a:solidFill>
                  <a:srgbClr val="000000"/>
                </a:solidFill>
              </a:rPr>
              <a:t>    Problematiche soprattutto nell’applicazione in città storica e in quelle parti di tessuti inseriti nella Carta per la qualità</a:t>
            </a:r>
          </a:p>
          <a:p>
            <a:endParaRPr lang="it-IT" dirty="0">
              <a:solidFill>
                <a:srgbClr val="000000"/>
              </a:solidFill>
            </a:endParaRPr>
          </a:p>
          <a:p>
            <a:endParaRPr lang="it-IT" dirty="0">
              <a:solidFill>
                <a:srgbClr val="000000"/>
              </a:solidFill>
            </a:endParaRPr>
          </a:p>
          <a:p>
            <a:endParaRPr lang="it-IT" dirty="0">
              <a:solidFill>
                <a:srgbClr val="000000"/>
              </a:solidFill>
            </a:endParaRPr>
          </a:p>
        </p:txBody>
      </p:sp>
      <p:pic>
        <p:nvPicPr>
          <p:cNvPr id="23568" name="Picture 15" descr="d4.jpg"/>
          <p:cNvPicPr>
            <a:picLocks noChangeAspect="1"/>
          </p:cNvPicPr>
          <p:nvPr/>
        </p:nvPicPr>
        <p:blipFill>
          <a:blip r:embed="rId5" cstate="print"/>
          <a:srcRect l="23332" t="6383" r="5879"/>
          <a:stretch>
            <a:fillRect/>
          </a:stretch>
        </p:blipFill>
        <p:spPr bwMode="auto">
          <a:xfrm>
            <a:off x="3391932" y="2996952"/>
            <a:ext cx="2616009" cy="2448272"/>
          </a:xfrm>
          <a:prstGeom prst="rect">
            <a:avLst/>
          </a:prstGeom>
          <a:noFill/>
          <a:ln w="9525">
            <a:noFill/>
            <a:miter lim="800000"/>
            <a:headEnd/>
            <a:tailEnd/>
          </a:ln>
        </p:spPr>
      </p:pic>
      <p:pic>
        <p:nvPicPr>
          <p:cNvPr id="17" name="Picture 16"/>
          <p:cNvPicPr>
            <a:picLocks noChangeAspect="1" noChangeArrowheads="1"/>
          </p:cNvPicPr>
          <p:nvPr/>
        </p:nvPicPr>
        <p:blipFill>
          <a:blip r:embed="rId6"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8" name="Picture 16"/>
          <p:cNvPicPr>
            <a:picLocks noChangeAspect="1" noChangeArrowheads="1"/>
          </p:cNvPicPr>
          <p:nvPr/>
        </p:nvPicPr>
        <p:blipFill>
          <a:blip r:embed="rId6"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1"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pic>
        <p:nvPicPr>
          <p:cNvPr id="27" name="Picture 26" descr="qual.jpg"/>
          <p:cNvPicPr>
            <a:picLocks noChangeAspect="1"/>
          </p:cNvPicPr>
          <p:nvPr/>
        </p:nvPicPr>
        <p:blipFill>
          <a:blip r:embed="rId7" cstate="print"/>
          <a:stretch>
            <a:fillRect/>
          </a:stretch>
        </p:blipFill>
        <p:spPr>
          <a:xfrm>
            <a:off x="6012161" y="2996953"/>
            <a:ext cx="2653516" cy="2448271"/>
          </a:xfrm>
          <a:prstGeom prst="rect">
            <a:avLst/>
          </a:prstGeom>
        </p:spPr>
      </p:pic>
      <p:sp>
        <p:nvSpPr>
          <p:cNvPr id="29" name="TextBox 28"/>
          <p:cNvSpPr txBox="1"/>
          <p:nvPr/>
        </p:nvSpPr>
        <p:spPr>
          <a:xfrm>
            <a:off x="467544" y="1052736"/>
            <a:ext cx="5328592" cy="307777"/>
          </a:xfrm>
          <a:prstGeom prst="rect">
            <a:avLst/>
          </a:prstGeom>
          <a:noFill/>
        </p:spPr>
        <p:txBody>
          <a:bodyPr wrap="square" rtlCol="0">
            <a:spAutoFit/>
          </a:bodyPr>
          <a:lstStyle/>
          <a:p>
            <a:r>
              <a:rPr lang="it-IT" sz="1400" u="sng" dirty="0">
                <a:solidFill>
                  <a:srgbClr val="000000"/>
                </a:solidFill>
                <a:latin typeface="AvantGarde Md BT" pitchFamily="34" charset="0"/>
              </a:rPr>
              <a:t>CITTA’ STORICA </a:t>
            </a:r>
            <a:endParaRPr lang="it-IT" sz="1400" u="sng" dirty="0">
              <a:latin typeface="AvantGarde Md BT" pitchFamily="34" charset="0"/>
            </a:endParaRPr>
          </a:p>
        </p:txBody>
      </p:sp>
      <p:sp>
        <p:nvSpPr>
          <p:cNvPr id="2" name="CasellaDiTesto 1">
            <a:extLst>
              <a:ext uri="{FF2B5EF4-FFF2-40B4-BE49-F238E27FC236}">
                <a16:creationId xmlns:a16="http://schemas.microsoft.com/office/drawing/2014/main" id="{C02EBF66-4634-03BE-C4F7-14EABF68D3A1}"/>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BAA232E4-D1C5-4621-4869-743DFBD41831}"/>
              </a:ext>
            </a:extLst>
          </p:cNvPr>
          <p:cNvPicPr>
            <a:picLocks noChangeAspect="1"/>
          </p:cNvPicPr>
          <p:nvPr/>
        </p:nvPicPr>
        <p:blipFill>
          <a:blip r:embed="rId8"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3562"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3563" name="Rectangle 16"/>
          <p:cNvSpPr>
            <a:spLocks noChangeArrowheads="1"/>
          </p:cNvSpPr>
          <p:nvPr/>
        </p:nvSpPr>
        <p:spPr bwMode="auto">
          <a:xfrm>
            <a:off x="331788" y="1509713"/>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23564" name="Rettangolo 3"/>
          <p:cNvSpPr>
            <a:spLocks noChangeArrowheads="1"/>
          </p:cNvSpPr>
          <p:nvPr/>
        </p:nvSpPr>
        <p:spPr bwMode="auto">
          <a:xfrm>
            <a:off x="258763" y="1208088"/>
            <a:ext cx="8807450" cy="646112"/>
          </a:xfrm>
          <a:prstGeom prst="rect">
            <a:avLst/>
          </a:prstGeom>
          <a:noFill/>
          <a:ln w="9525">
            <a:noFill/>
            <a:miter lim="800000"/>
            <a:headEnd/>
            <a:tailEnd/>
          </a:ln>
        </p:spPr>
        <p:txBody>
          <a:bodyPr>
            <a:spAutoFit/>
          </a:bodyPr>
          <a:lstStyle/>
          <a:p>
            <a:endParaRPr lang="it-IT" sz="1800" u="sng">
              <a:solidFill>
                <a:srgbClr val="000000"/>
              </a:solidFill>
              <a:latin typeface="AvantGarde Bk BT" pitchFamily="34" charset="0"/>
              <a:ea typeface="Times New Roman" pitchFamily="18" charset="0"/>
              <a:cs typeface="Arial" charset="0"/>
            </a:endParaRPr>
          </a:p>
          <a:p>
            <a:endParaRPr lang="it-IT" sz="1800" u="sng">
              <a:solidFill>
                <a:srgbClr val="000000"/>
              </a:solidFill>
              <a:latin typeface="AvantGarde Bk BT" pitchFamily="34" charset="0"/>
              <a:ea typeface="Times New Roman" pitchFamily="18" charset="0"/>
              <a:cs typeface="Arial" charset="0"/>
            </a:endParaRPr>
          </a:p>
        </p:txBody>
      </p:sp>
      <p:pic>
        <p:nvPicPr>
          <p:cNvPr id="23565" name="Picture 2"/>
          <p:cNvPicPr>
            <a:picLocks noChangeAspect="1" noChangeArrowheads="1"/>
          </p:cNvPicPr>
          <p:nvPr/>
        </p:nvPicPr>
        <p:blipFill>
          <a:blip r:embed="rId3" cstate="print"/>
          <a:srcRect/>
          <a:stretch>
            <a:fillRect/>
          </a:stretch>
        </p:blipFill>
        <p:spPr bwMode="auto">
          <a:xfrm>
            <a:off x="152400" y="160338"/>
            <a:ext cx="8401050" cy="865187"/>
          </a:xfrm>
          <a:prstGeom prst="rect">
            <a:avLst/>
          </a:prstGeom>
          <a:noFill/>
          <a:ln w="9525">
            <a:noFill/>
            <a:miter lim="800000"/>
            <a:headEnd/>
            <a:tailEnd/>
          </a:ln>
        </p:spPr>
      </p:pic>
      <p:sp>
        <p:nvSpPr>
          <p:cNvPr id="23567" name="Rettangolo 2"/>
          <p:cNvSpPr>
            <a:spLocks noChangeArrowheads="1"/>
          </p:cNvSpPr>
          <p:nvPr/>
        </p:nvSpPr>
        <p:spPr bwMode="auto">
          <a:xfrm>
            <a:off x="351385" y="1488356"/>
            <a:ext cx="4796680" cy="3831818"/>
          </a:xfrm>
          <a:prstGeom prst="rect">
            <a:avLst/>
          </a:prstGeom>
          <a:noFill/>
          <a:ln w="9525">
            <a:noFill/>
            <a:miter lim="800000"/>
            <a:headEnd/>
            <a:tailEnd/>
          </a:ln>
        </p:spPr>
        <p:txBody>
          <a:bodyPr wrap="square">
            <a:spAutoFit/>
          </a:bodyPr>
          <a:lstStyle/>
          <a:p>
            <a:pPr algn="just"/>
            <a:r>
              <a:rPr lang="it-IT" dirty="0">
                <a:solidFill>
                  <a:srgbClr val="000000"/>
                </a:solidFill>
              </a:rPr>
              <a:t>In merito agli interventi di Ristrutturazione Edilizia e/o di Demolizione e Ricostruzione previsti dall’art. 6 della L.R. 7/2017 è stata recentemente approvata la DD rep. 675 del 14.04.2023 con la quale la Direzione Edilizia , nelle more dell’attuazione di una disciplina specifica da approvare con le modalità previste dalla stessa L.R. 7/2017, ha avviato l’istituzione di una “Nuova Commissione Pervenente di Valutazione” per l'espressione del parere conforme analogo a quello previsto dalla Deliberazione di Assemblea Capitolina n. 9/2012 nell’ambito della valutazione dei progetti inseriti nell'elaborato "Carta per la Qualità" del P.R.G. vigente. </a:t>
            </a:r>
          </a:p>
          <a:p>
            <a:pPr algn="just"/>
            <a:endParaRPr lang="it-IT" dirty="0">
              <a:solidFill>
                <a:srgbClr val="000000"/>
              </a:solidFill>
            </a:endParaRPr>
          </a:p>
          <a:p>
            <a:pPr algn="just"/>
            <a:r>
              <a:rPr lang="it-IT" dirty="0">
                <a:solidFill>
                  <a:srgbClr val="000000"/>
                </a:solidFill>
              </a:rPr>
              <a:t>La Nuova Commissione sarà chiamata a valutare la permanenza o meno dell’esigenza di tutela del bene nell’elaborato “Carta della Qualità” la compatibilità dell’intervento proposto con i caratteri storici, artistici, urbanistici e architettonici propri del bene stesso e il perseguimento delle finalità di cui all’art. 1 della L.R. 7/2017.</a:t>
            </a:r>
          </a:p>
          <a:p>
            <a:pPr algn="just"/>
            <a:endParaRPr lang="it-IT" dirty="0">
              <a:solidFill>
                <a:srgbClr val="000000"/>
              </a:solidFill>
            </a:endParaRPr>
          </a:p>
          <a:p>
            <a:pPr algn="just"/>
            <a:r>
              <a:rPr lang="it-IT" dirty="0">
                <a:solidFill>
                  <a:srgbClr val="000000"/>
                </a:solidFill>
              </a:rPr>
              <a:t>Le richieste di parere conforme andranno tutte inoltrate alla U.O. Permessi di Costruire che provvederà a convocare la "Nuova Commissione" per la formulazione del parere secondo quanto sopra e secondo quanto previsto nella DD in argomento.</a:t>
            </a:r>
          </a:p>
          <a:p>
            <a:pPr algn="just"/>
            <a:endParaRPr lang="it-IT" dirty="0">
              <a:solidFill>
                <a:srgbClr val="000000"/>
              </a:solidFill>
            </a:endParaRPr>
          </a:p>
          <a:p>
            <a:pPr algn="just"/>
            <a:r>
              <a:rPr lang="it-IT" dirty="0">
                <a:solidFill>
                  <a:srgbClr val="000000"/>
                </a:solidFill>
              </a:rPr>
              <a:t> Le richieste di parere conforme, ai sensi di quanto disposto dalla Delibera di Assemblea Capitolina n. 9/2012, sono formulate in seno alle richieste di Permesso di Costruire dal Responsabile del Procedimento; in caso di interventi da realizzare con SCIA ai sensi dell'art. 23 del D.P.R. n. 380/2001, le richieste di parere sono inoltrate dal richiedente prima della presentazione della segnalazione e, ove acquisite, ne corredano la documentazione.</a:t>
            </a:r>
          </a:p>
          <a:p>
            <a:pPr algn="just"/>
            <a:endParaRPr lang="it-IT" dirty="0">
              <a:solidFill>
                <a:srgbClr val="000000"/>
              </a:solidFill>
            </a:endParaRPr>
          </a:p>
          <a:p>
            <a:pPr algn="just"/>
            <a:r>
              <a:rPr lang="it-IT" dirty="0">
                <a:solidFill>
                  <a:srgbClr val="000000"/>
                </a:solidFill>
              </a:rPr>
              <a:t>Resta fermo che se gli elementi inseriti nella Carta per la Qualità sono tutelati per legge, la approvazione dei progetti è subordinata esclusivamente al parere/autorizzazione dell'Ente preposto alla tutela del vincolo.</a:t>
            </a:r>
          </a:p>
        </p:txBody>
      </p:sp>
      <p:pic>
        <p:nvPicPr>
          <p:cNvPr id="17"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8"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1"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pic>
        <p:nvPicPr>
          <p:cNvPr id="27" name="Picture 26" descr="qual.jpg"/>
          <p:cNvPicPr>
            <a:picLocks noChangeAspect="1"/>
          </p:cNvPicPr>
          <p:nvPr/>
        </p:nvPicPr>
        <p:blipFill>
          <a:blip r:embed="rId5" cstate="print"/>
          <a:stretch>
            <a:fillRect/>
          </a:stretch>
        </p:blipFill>
        <p:spPr>
          <a:xfrm>
            <a:off x="5206654" y="1643263"/>
            <a:ext cx="3678583" cy="3394051"/>
          </a:xfrm>
          <a:prstGeom prst="rect">
            <a:avLst/>
          </a:prstGeom>
        </p:spPr>
      </p:pic>
      <p:sp>
        <p:nvSpPr>
          <p:cNvPr id="29" name="TextBox 28"/>
          <p:cNvSpPr txBox="1"/>
          <p:nvPr/>
        </p:nvSpPr>
        <p:spPr>
          <a:xfrm>
            <a:off x="366622" y="1067875"/>
            <a:ext cx="5328592" cy="307777"/>
          </a:xfrm>
          <a:prstGeom prst="rect">
            <a:avLst/>
          </a:prstGeom>
          <a:noFill/>
        </p:spPr>
        <p:txBody>
          <a:bodyPr wrap="square" rtlCol="0">
            <a:spAutoFit/>
          </a:bodyPr>
          <a:lstStyle/>
          <a:p>
            <a:r>
              <a:rPr lang="it-IT" sz="1400" u="sng" dirty="0">
                <a:solidFill>
                  <a:srgbClr val="000000"/>
                </a:solidFill>
                <a:latin typeface="AvantGarde Md BT" pitchFamily="34" charset="0"/>
              </a:rPr>
              <a:t>INTERVENTI IN AMBITI RICOMPRESI NELLA CARTA PER LA QUALITA’</a:t>
            </a:r>
            <a:endParaRPr lang="it-IT" sz="1400" u="sng" dirty="0">
              <a:latin typeface="AvantGarde Md BT" pitchFamily="34" charset="0"/>
            </a:endParaRPr>
          </a:p>
        </p:txBody>
      </p:sp>
      <p:sp>
        <p:nvSpPr>
          <p:cNvPr id="2" name="CasellaDiTesto 1">
            <a:extLst>
              <a:ext uri="{FF2B5EF4-FFF2-40B4-BE49-F238E27FC236}">
                <a16:creationId xmlns:a16="http://schemas.microsoft.com/office/drawing/2014/main" id="{C02EBF66-4634-03BE-C4F7-14EABF68D3A1}"/>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BAA232E4-D1C5-4621-4869-743DFBD41831}"/>
              </a:ext>
            </a:extLst>
          </p:cNvPr>
          <p:cNvPicPr>
            <a:picLocks noChangeAspect="1"/>
          </p:cNvPicPr>
          <p:nvPr/>
        </p:nvPicPr>
        <p:blipFill>
          <a:blip r:embed="rId6" cstate="print"/>
          <a:stretch>
            <a:fillRect/>
          </a:stretch>
        </p:blipFill>
        <p:spPr>
          <a:xfrm>
            <a:off x="6372200" y="5995756"/>
            <a:ext cx="2735936" cy="732048"/>
          </a:xfrm>
          <a:prstGeom prst="rect">
            <a:avLst/>
          </a:prstGeom>
          <a:ln w="12700">
            <a:miter lim="400000"/>
          </a:ln>
        </p:spPr>
      </p:pic>
    </p:spTree>
    <p:extLst>
      <p:ext uri="{BB962C8B-B14F-4D97-AF65-F5344CB8AC3E}">
        <p14:creationId xmlns:p14="http://schemas.microsoft.com/office/powerpoint/2010/main" val="4919803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4586"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4587" name="Rectangle 16"/>
          <p:cNvSpPr>
            <a:spLocks noChangeArrowheads="1"/>
          </p:cNvSpPr>
          <p:nvPr/>
        </p:nvSpPr>
        <p:spPr bwMode="auto">
          <a:xfrm>
            <a:off x="331788" y="1509713"/>
            <a:ext cx="8280400" cy="646112"/>
          </a:xfrm>
          <a:prstGeom prst="rect">
            <a:avLst/>
          </a:prstGeom>
          <a:noFill/>
          <a:ln w="9525">
            <a:noFill/>
            <a:miter lim="800000"/>
            <a:headEnd/>
            <a:tailEnd/>
          </a:ln>
        </p:spPr>
        <p:txBody>
          <a:bodyPr>
            <a:spAutoFit/>
          </a:bodyPr>
          <a:lstStyle/>
          <a:p>
            <a:endParaRPr lang="it-IT" sz="1800">
              <a:solidFill>
                <a:srgbClr val="000000"/>
              </a:solidFill>
            </a:endParaRPr>
          </a:p>
          <a:p>
            <a:endParaRPr lang="it-IT" sz="1800">
              <a:solidFill>
                <a:srgbClr val="000000"/>
              </a:solidFill>
            </a:endParaRPr>
          </a:p>
        </p:txBody>
      </p:sp>
      <p:sp>
        <p:nvSpPr>
          <p:cNvPr id="24588" name="Rettangolo 3"/>
          <p:cNvSpPr>
            <a:spLocks noChangeArrowheads="1"/>
          </p:cNvSpPr>
          <p:nvPr/>
        </p:nvSpPr>
        <p:spPr bwMode="auto">
          <a:xfrm>
            <a:off x="258763" y="1484313"/>
            <a:ext cx="8705725" cy="584775"/>
          </a:xfrm>
          <a:prstGeom prst="rect">
            <a:avLst/>
          </a:prstGeom>
          <a:noFill/>
          <a:ln w="9525">
            <a:noFill/>
            <a:miter lim="800000"/>
            <a:headEnd/>
            <a:tailEnd/>
          </a:ln>
        </p:spPr>
        <p:txBody>
          <a:bodyPr wrap="square">
            <a:spAutoFit/>
          </a:bodyPr>
          <a:lstStyle/>
          <a:p>
            <a:endParaRPr lang="it-IT" sz="1800" u="sng" dirty="0">
              <a:solidFill>
                <a:srgbClr val="000000"/>
              </a:solidFill>
              <a:latin typeface="AvantGarde Md BT" pitchFamily="34" charset="0"/>
              <a:cs typeface="Arial" charset="0"/>
            </a:endParaRPr>
          </a:p>
          <a:p>
            <a:endParaRPr lang="it-IT" sz="1400" dirty="0">
              <a:solidFill>
                <a:srgbClr val="000000"/>
              </a:solidFill>
              <a:latin typeface="AvantGarde Bk BT" pitchFamily="34" charset="0"/>
              <a:cs typeface="Times New Roman" pitchFamily="18" charset="0"/>
            </a:endParaRPr>
          </a:p>
        </p:txBody>
      </p:sp>
      <p:pic>
        <p:nvPicPr>
          <p:cNvPr id="15"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8AF8CE18-DF6F-BF70-6F72-C420F663038A}"/>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504CC28F-F01C-A7E2-2A6C-06B0C990F97B}"/>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
        <p:nvSpPr>
          <p:cNvPr id="11" name="Rectangle 10"/>
          <p:cNvSpPr/>
          <p:nvPr/>
        </p:nvSpPr>
        <p:spPr>
          <a:xfrm>
            <a:off x="331788" y="305129"/>
            <a:ext cx="8480424" cy="5416868"/>
          </a:xfrm>
          <a:prstGeom prst="rect">
            <a:avLst/>
          </a:prstGeom>
        </p:spPr>
        <p:txBody>
          <a:bodyPr wrap="square">
            <a:spAutoFit/>
          </a:bodyPr>
          <a:lstStyle/>
          <a:p>
            <a:r>
              <a:rPr lang="it-IT" sz="1600" u="sng" dirty="0">
                <a:solidFill>
                  <a:srgbClr val="000000"/>
                </a:solidFill>
                <a:latin typeface="AvantGarde Md BT" pitchFamily="34" charset="0"/>
                <a:cs typeface="Arial" charset="0"/>
              </a:rPr>
              <a:t>Art. 8</a:t>
            </a:r>
            <a:br>
              <a:rPr lang="it-IT" sz="1600" u="sng" dirty="0">
                <a:solidFill>
                  <a:srgbClr val="000000"/>
                </a:solidFill>
                <a:latin typeface="AvantGarde Md BT" pitchFamily="34" charset="0"/>
                <a:cs typeface="Arial" charset="0"/>
              </a:rPr>
            </a:br>
            <a:r>
              <a:rPr lang="it-IT" sz="1600" u="sng" dirty="0">
                <a:solidFill>
                  <a:srgbClr val="000000"/>
                </a:solidFill>
                <a:latin typeface="AvantGarde Md BT" pitchFamily="34" charset="0"/>
                <a:cs typeface="Arial" charset="0"/>
              </a:rPr>
              <a:t>Dotazioni territoriali e disposizioni comuni-</a:t>
            </a:r>
            <a:r>
              <a:rPr lang="it-IT" sz="1600" dirty="0">
                <a:solidFill>
                  <a:srgbClr val="000000"/>
                </a:solidFill>
                <a:latin typeface="AvantGarde Md BT" pitchFamily="34" charset="0"/>
                <a:cs typeface="Arial" charset="0"/>
              </a:rPr>
              <a:t>  (</a:t>
            </a:r>
            <a:r>
              <a:rPr lang="it-IT" sz="1200" dirty="0">
                <a:solidFill>
                  <a:srgbClr val="000000"/>
                </a:solidFill>
                <a:latin typeface="AvantGarde Md BT" pitchFamily="34" charset="0"/>
                <a:cs typeface="Arial" charset="0"/>
              </a:rPr>
              <a:t>da ultimo novellato </a:t>
            </a:r>
            <a:r>
              <a:rPr lang="it-IT" sz="1000" b="0" i="0" dirty="0">
                <a:solidFill>
                  <a:srgbClr val="000000"/>
                </a:solidFill>
                <a:effectLst/>
                <a:latin typeface="Roboto" panose="02000000000000000000" pitchFamily="2" charset="0"/>
              </a:rPr>
              <a:t>della legge regionale 23 novembre 2022, n. 19)</a:t>
            </a:r>
            <a:endParaRPr lang="it-IT" sz="1000" dirty="0">
              <a:solidFill>
                <a:srgbClr val="000000"/>
              </a:solidFill>
              <a:latin typeface="AvantGarde Md BT" pitchFamily="34" charset="0"/>
              <a:cs typeface="Arial" charset="0"/>
            </a:endParaRPr>
          </a:p>
          <a:p>
            <a:endParaRPr lang="it-IT" sz="1600" u="sng" dirty="0">
              <a:solidFill>
                <a:srgbClr val="000000"/>
              </a:solidFill>
              <a:latin typeface="AvantGarde Md BT" pitchFamily="34" charset="0"/>
              <a:cs typeface="Arial" charset="0"/>
            </a:endParaRPr>
          </a:p>
          <a:p>
            <a:pPr algn="just" fontAlgn="base">
              <a:buFont typeface="+mj-lt"/>
              <a:buAutoNum type="arabicPeriod"/>
            </a:pPr>
            <a:r>
              <a:rPr lang="it-IT" sz="1200" b="0" i="0" dirty="0">
                <a:solidFill>
                  <a:srgbClr val="000000"/>
                </a:solidFill>
                <a:effectLst/>
                <a:latin typeface="inherit"/>
              </a:rPr>
              <a:t>Gli interventi di cui agli articoli 3, 4, 6 e 7, </a:t>
            </a:r>
            <a:r>
              <a:rPr lang="it-IT" sz="1200" b="1" i="0" dirty="0">
                <a:solidFill>
                  <a:srgbClr val="000000"/>
                </a:solidFill>
                <a:effectLst/>
                <a:latin typeface="inherit"/>
              </a:rPr>
              <a:t>nel caso prevedano un aumento del carico urbanistico </a:t>
            </a:r>
            <a:r>
              <a:rPr lang="it-IT" sz="1200" b="0" i="0" dirty="0">
                <a:solidFill>
                  <a:srgbClr val="000000"/>
                </a:solidFill>
                <a:effectLst/>
                <a:latin typeface="inherit"/>
              </a:rPr>
              <a:t>derivante o dall’incremento volumetrico o dal cambio della destinazione d’uso degli immobili, tale da esigere il reperimento di ulteriori standard urbanistici secondo i parametri minimi previsti dagli articoli 3 e 5 del decreto del Ministero dei lavori pubblici 1444/1968, devono prevedere la cessione di queste ultime all’amministrazione comunale. Qualora sia comprovata l’impossibilità di cedere le aree per gli standard urbanistici ovvero,</a:t>
            </a:r>
            <a:r>
              <a:rPr lang="it-IT" sz="1200" b="1" i="0" dirty="0">
                <a:solidFill>
                  <a:srgbClr val="000000"/>
                </a:solidFill>
                <a:effectLst/>
                <a:latin typeface="inherit"/>
              </a:rPr>
              <a:t> </a:t>
            </a:r>
            <a:r>
              <a:rPr lang="it-IT" sz="1200" b="0" i="0" dirty="0">
                <a:solidFill>
                  <a:srgbClr val="000000"/>
                </a:solidFill>
                <a:effectLst/>
                <a:latin typeface="inherit"/>
              </a:rPr>
              <a:t>nei comuni con popolazione residente superiore a 40 mila abitanti, l’estensione delle aree da cedere a titolo di standard sia inferiore a 1000 mq, gli standard dovuti possono essere monetizzati </a:t>
            </a:r>
            <a:r>
              <a:rPr lang="it-IT" sz="1200" b="1" i="0" dirty="0">
                <a:solidFill>
                  <a:srgbClr val="000000"/>
                </a:solidFill>
                <a:effectLst/>
                <a:latin typeface="inherit"/>
              </a:rPr>
              <a:t>previa valutazione del comune eseguita secondo le disposizioni del proprio ordinamento.</a:t>
            </a:r>
            <a:r>
              <a:rPr lang="it-IT" sz="1200" b="0" i="0" dirty="0">
                <a:solidFill>
                  <a:srgbClr val="000000"/>
                </a:solidFill>
                <a:effectLst/>
                <a:latin typeface="inherit"/>
              </a:rPr>
              <a:t> Nei comuni con popolazione residente inferiore a 40 mila abitanti la monetizzazione degli standard è consentita qualora l’estensione delle suddette aree sia inferiore a 500 mq, previa valutazione del comune, ovvero sia comprovata l’impossibilità di cedere le aree per gli standard urbanistici.</a:t>
            </a:r>
            <a:r>
              <a:rPr lang="it-IT" sz="1200" b="1" i="0" dirty="0">
                <a:solidFill>
                  <a:srgbClr val="000000"/>
                </a:solidFill>
                <a:effectLst/>
                <a:latin typeface="inherit"/>
              </a:rPr>
              <a:t> </a:t>
            </a:r>
            <a:r>
              <a:rPr lang="it-IT" sz="1200" b="0" i="0" dirty="0">
                <a:solidFill>
                  <a:srgbClr val="000000"/>
                </a:solidFill>
                <a:effectLst/>
                <a:latin typeface="inherit"/>
              </a:rPr>
              <a:t>In tal caso l’importo della monetizzazione va calcolato in misura pari al 50 per cento del contributo di costruzione dovuto ai sensi dell’articolo 16 del d.p.r. 380/2001 relativo alla volumetria che determina la quota di standard urbanistici non reperiti; </a:t>
            </a:r>
            <a:r>
              <a:rPr lang="it-IT" sz="1200" b="1" i="0" dirty="0">
                <a:solidFill>
                  <a:srgbClr val="000000"/>
                </a:solidFill>
                <a:effectLst/>
                <a:latin typeface="inherit"/>
              </a:rPr>
              <a:t>sono fatte salve altre modalità di calcolo eventualmente già deliberate dalle amministrazioni comunali.</a:t>
            </a:r>
            <a:r>
              <a:rPr lang="it-IT" sz="1200" b="0" i="0" dirty="0">
                <a:solidFill>
                  <a:srgbClr val="000000"/>
                </a:solidFill>
                <a:effectLst/>
                <a:latin typeface="inherit"/>
              </a:rPr>
              <a:t> Tali somme unitamente all’importo degli oneri di urbanizzazione non scomputati, derivanti dagli interventi di cui alla presente legge, sono utilizzate esclusivamente per la realizzazione o la manutenzione di opere pubbliche nell’ambito dell’intervento stesso o nel territorio circostante e comunque, fino alla loro utilizzazione, le somme di cui sopra sono vincolate a tale scopo in apposito capitolo del bilancio comunale. </a:t>
            </a:r>
            <a:r>
              <a:rPr lang="it-IT" sz="1200" b="1" i="0" u="none" strike="noStrike" dirty="0">
                <a:solidFill>
                  <a:srgbClr val="000000"/>
                </a:solidFill>
                <a:effectLst/>
                <a:latin typeface="inherit"/>
                <a:hlinkClick r:id="rId5">
                  <a:extLst>
                    <a:ext uri="{A12FA001-AC4F-418D-AE19-62706E023703}">
                      <ahyp:hlinkClr xmlns:ahyp="http://schemas.microsoft.com/office/drawing/2018/hyperlinkcolor" val="tx"/>
                    </a:ext>
                  </a:extLst>
                </a:hlinkClick>
              </a:rPr>
              <a:t>(9)</a:t>
            </a:r>
            <a:endParaRPr lang="it-IT" sz="1200" b="0" i="0" dirty="0">
              <a:solidFill>
                <a:srgbClr val="000000"/>
              </a:solidFill>
              <a:effectLst/>
              <a:latin typeface="inherit"/>
            </a:endParaRPr>
          </a:p>
          <a:p>
            <a:pPr algn="just" fontAlgn="base">
              <a:buFont typeface="+mj-lt"/>
              <a:buAutoNum type="arabicPeriod"/>
            </a:pPr>
            <a:r>
              <a:rPr lang="it-IT" sz="1200" b="0" i="0" dirty="0">
                <a:solidFill>
                  <a:srgbClr val="000000"/>
                </a:solidFill>
                <a:effectLst/>
                <a:latin typeface="inherit"/>
              </a:rPr>
              <a:t>L’attuazione degli interventi di cui agli articoli 3, 4, 6 e 7 è subordinata all’esistenza delle opere di urbanizzazione primaria di cui all’articolo 16 del d.p.r. 380/2001, ovvero al loro adeguamento e/o realizzazione, nonché, per gli interventi di demolizione e ricostruzione diversi dalla ristrutturazione edilizia, alla dotazione di parcheggi di cui all’articolo 41 sexies della legge 17 agosto 1942, n. 1150 (Legge urbanistica) e successive modifiche.</a:t>
            </a:r>
          </a:p>
          <a:p>
            <a:pPr algn="just" fontAlgn="base">
              <a:buFont typeface="+mj-lt"/>
              <a:buAutoNum type="arabicPeriod"/>
            </a:pPr>
            <a:r>
              <a:rPr lang="it-IT" sz="1200" b="0" i="0" dirty="0">
                <a:solidFill>
                  <a:srgbClr val="000000"/>
                </a:solidFill>
                <a:effectLst/>
                <a:latin typeface="inherit"/>
              </a:rPr>
              <a:t>Per la ricostruzione degli edifici demoliti è consentito il mantenimento delle distanze preesistenti con l’eventuale modifica delle stesse nel rispetto della distanza minima di 10 metri tra pareti finestrate, nonché la deroga, secondo quanto previsto dall’articolo 2 bis del d.p.r. 380/2001, alle densità fondiarie di cui all’articolo 7 del decreto del Ministero dei lavori pubblici 1444/1968 e alle altezze massime consentite dall’articolo 8 del medesimo decreto 1444/1968. Tali deroghe sono consentite esclusivamente per la realizzazione delle premialità e degli incrementi previsti dalla presente legge.</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4586"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4588" name="Rettangolo 3"/>
          <p:cNvSpPr>
            <a:spLocks noChangeArrowheads="1"/>
          </p:cNvSpPr>
          <p:nvPr/>
        </p:nvSpPr>
        <p:spPr bwMode="auto">
          <a:xfrm>
            <a:off x="258763" y="1484313"/>
            <a:ext cx="9281789" cy="4278094"/>
          </a:xfrm>
          <a:prstGeom prst="rect">
            <a:avLst/>
          </a:prstGeom>
          <a:noFill/>
          <a:ln w="9525">
            <a:noFill/>
            <a:miter lim="800000"/>
            <a:headEnd/>
            <a:tailEnd/>
          </a:ln>
        </p:spPr>
        <p:txBody>
          <a:bodyPr wrap="square">
            <a:spAutoFit/>
          </a:bodyPr>
          <a:lstStyle/>
          <a:p>
            <a:endParaRPr lang="it-IT" sz="1400" dirty="0">
              <a:solidFill>
                <a:srgbClr val="000000"/>
              </a:solidFill>
              <a:latin typeface="AvantGarde Md BT" pitchFamily="34" charset="0"/>
              <a:cs typeface="Times New Roman" pitchFamily="18" charset="0"/>
            </a:endParaRPr>
          </a:p>
          <a:p>
            <a:endParaRPr lang="it-IT" sz="1400" dirty="0">
              <a:solidFill>
                <a:srgbClr val="000000"/>
              </a:solidFill>
              <a:latin typeface="AvantGarde Md BT" pitchFamily="34" charset="0"/>
              <a:cs typeface="Times New Roman" pitchFamily="18" charset="0"/>
            </a:endParaRPr>
          </a:p>
          <a:p>
            <a:endParaRPr lang="it-IT" sz="1400" dirty="0">
              <a:solidFill>
                <a:srgbClr val="000000"/>
              </a:solidFill>
              <a:latin typeface="AvantGarde Md BT" pitchFamily="34" charset="0"/>
              <a:cs typeface="Times New Roman" pitchFamily="18" charset="0"/>
            </a:endParaRPr>
          </a:p>
          <a:p>
            <a:endParaRPr lang="it-IT" sz="1400" dirty="0">
              <a:solidFill>
                <a:srgbClr val="000000"/>
              </a:solidFill>
              <a:latin typeface="AvantGarde Md BT" pitchFamily="34" charset="0"/>
              <a:cs typeface="Times New Roman" pitchFamily="18" charset="0"/>
            </a:endParaRPr>
          </a:p>
          <a:p>
            <a:endParaRPr lang="it-IT" sz="1400" dirty="0">
              <a:solidFill>
                <a:srgbClr val="000000"/>
              </a:solidFill>
              <a:latin typeface="AvantGarde Md BT" pitchFamily="34" charset="0"/>
              <a:cs typeface="Times New Roman" pitchFamily="18" charset="0"/>
            </a:endParaRPr>
          </a:p>
          <a:p>
            <a:endParaRPr lang="it-IT" sz="1400" dirty="0">
              <a:solidFill>
                <a:srgbClr val="000000"/>
              </a:solidFill>
              <a:latin typeface="AvantGarde Md BT" pitchFamily="34" charset="0"/>
              <a:cs typeface="Times New Roman" pitchFamily="18" charset="0"/>
            </a:endParaRPr>
          </a:p>
          <a:p>
            <a:endParaRPr lang="it-IT" sz="1400" dirty="0">
              <a:solidFill>
                <a:srgbClr val="000000"/>
              </a:solidFill>
              <a:latin typeface="AvantGarde Md BT" pitchFamily="34" charset="0"/>
              <a:cs typeface="Times New Roman" pitchFamily="18" charset="0"/>
            </a:endParaRPr>
          </a:p>
          <a:p>
            <a:r>
              <a:rPr lang="it-IT" sz="1400" dirty="0">
                <a:solidFill>
                  <a:srgbClr val="000000"/>
                </a:solidFill>
                <a:latin typeface="AvantGarde Md BT" pitchFamily="34" charset="0"/>
                <a:cs typeface="Times New Roman" pitchFamily="18" charset="0"/>
              </a:rPr>
              <a:t>-    CRITERI DI RIFERIMENTO PER LA VERIFICA DELLA RISPONDENZA DEI SINGOLI INTERVENTI ALLE</a:t>
            </a:r>
          </a:p>
          <a:p>
            <a:r>
              <a:rPr lang="it-IT" sz="1400" dirty="0">
                <a:solidFill>
                  <a:srgbClr val="000000"/>
                </a:solidFill>
                <a:latin typeface="AvantGarde Md BT" pitchFamily="34" charset="0"/>
                <a:cs typeface="Times New Roman" pitchFamily="18" charset="0"/>
              </a:rPr>
              <a:t>     FINALITA’ DELLA NORMA: </a:t>
            </a:r>
          </a:p>
          <a:p>
            <a:endParaRPr lang="it-IT" sz="1200" dirty="0">
              <a:solidFill>
                <a:srgbClr val="000000"/>
              </a:solidFill>
              <a:latin typeface="AvantGarde Md BT" pitchFamily="34" charset="0"/>
              <a:cs typeface="Times New Roman" pitchFamily="18" charset="0"/>
            </a:endParaRPr>
          </a:p>
          <a:p>
            <a:r>
              <a:rPr lang="it-IT" sz="1200" dirty="0">
                <a:solidFill>
                  <a:srgbClr val="000000"/>
                </a:solidFill>
                <a:latin typeface="AvantGarde Md BT" pitchFamily="34" charset="0"/>
                <a:cs typeface="Times New Roman" pitchFamily="18" charset="0"/>
              </a:rPr>
              <a:t>     -miglioramento dotazioni territoriali (art. 1, comma 1, lett. c):</a:t>
            </a:r>
          </a:p>
          <a:p>
            <a:r>
              <a:rPr lang="it-IT" sz="1200" dirty="0">
                <a:solidFill>
                  <a:srgbClr val="000000"/>
                </a:solidFill>
                <a:latin typeface="AvantGarde Md BT" pitchFamily="34" charset="0"/>
                <a:cs typeface="Times New Roman" pitchFamily="18" charset="0"/>
              </a:rPr>
              <a:t>      valutazione da effettuarsi in sede di istruttoria tecnica per quegli interventi che comportano aumento di</a:t>
            </a:r>
          </a:p>
          <a:p>
            <a:r>
              <a:rPr lang="it-IT" sz="1200" dirty="0">
                <a:solidFill>
                  <a:srgbClr val="000000"/>
                </a:solidFill>
                <a:latin typeface="AvantGarde Md BT" pitchFamily="34" charset="0"/>
                <a:cs typeface="Times New Roman" pitchFamily="18" charset="0"/>
              </a:rPr>
              <a:t>      carico urbanistico assicurando la cessione di aree o la monetizzazione  degli standard dovuti e non reperiti</a:t>
            </a:r>
          </a:p>
          <a:p>
            <a:r>
              <a:rPr lang="it-IT" sz="1200" dirty="0">
                <a:solidFill>
                  <a:srgbClr val="000000"/>
                </a:solidFill>
                <a:latin typeface="AvantGarde Md BT" pitchFamily="34" charset="0"/>
                <a:cs typeface="Times New Roman" pitchFamily="18" charset="0"/>
              </a:rPr>
              <a:t>     -esistenza o adeguamento delle opere di urbanizzazione</a:t>
            </a:r>
          </a:p>
          <a:p>
            <a:endParaRPr lang="it-IT" sz="1200" dirty="0">
              <a:solidFill>
                <a:srgbClr val="000000"/>
              </a:solidFill>
              <a:latin typeface="AvantGarde Md BT" pitchFamily="34" charset="0"/>
              <a:cs typeface="Times New Roman" pitchFamily="18" charset="0"/>
            </a:endParaRPr>
          </a:p>
          <a:p>
            <a:r>
              <a:rPr lang="it-IT" sz="1200" dirty="0">
                <a:solidFill>
                  <a:srgbClr val="000000"/>
                </a:solidFill>
                <a:latin typeface="AvantGarde Md BT" pitchFamily="34" charset="0"/>
                <a:cs typeface="Times New Roman" pitchFamily="18" charset="0"/>
              </a:rPr>
              <a:t>     -prestazioni energetiche (art. 1, comma 1, lett. c): - </a:t>
            </a:r>
            <a:r>
              <a:rPr lang="it-IT" sz="1200" dirty="0" err="1">
                <a:solidFill>
                  <a:srgbClr val="000000"/>
                </a:solidFill>
                <a:latin typeface="AvantGarde Md BT" pitchFamily="34" charset="0"/>
                <a:cs typeface="Times New Roman" pitchFamily="18" charset="0"/>
              </a:rPr>
              <a:t>raggiungimrnto</a:t>
            </a:r>
            <a:r>
              <a:rPr lang="it-IT" sz="1200" dirty="0">
                <a:solidFill>
                  <a:srgbClr val="000000"/>
                </a:solidFill>
                <a:latin typeface="AvantGarde Md BT" pitchFamily="34" charset="0"/>
                <a:cs typeface="Times New Roman" pitchFamily="18" charset="0"/>
              </a:rPr>
              <a:t> di elevata classe energetica </a:t>
            </a:r>
          </a:p>
          <a:p>
            <a:r>
              <a:rPr lang="it-IT" sz="1200" dirty="0">
                <a:solidFill>
                  <a:srgbClr val="000000"/>
                </a:solidFill>
                <a:latin typeface="AvantGarde Md BT" pitchFamily="34" charset="0"/>
                <a:cs typeface="Times New Roman" pitchFamily="18" charset="0"/>
              </a:rPr>
              <a:t>     -aumentare la sicurezza dei manufatti esistenti (art. 1, comma 1, lett. d)</a:t>
            </a:r>
          </a:p>
          <a:p>
            <a:r>
              <a:rPr lang="it-IT" sz="1200" dirty="0">
                <a:solidFill>
                  <a:srgbClr val="000000"/>
                </a:solidFill>
                <a:latin typeface="AvantGarde Md BT" pitchFamily="34" charset="0"/>
                <a:cs typeface="Times New Roman" pitchFamily="18" charset="0"/>
              </a:rPr>
              <a:t>     -dimostrazione sussistenza dei requisiti di permeabilita’ attraverso l’adozione di superfici permeabili, coperture a </a:t>
            </a:r>
          </a:p>
          <a:p>
            <a:r>
              <a:rPr lang="it-IT" sz="1200" dirty="0">
                <a:solidFill>
                  <a:srgbClr val="000000"/>
                </a:solidFill>
                <a:latin typeface="AvantGarde Md BT" pitchFamily="34" charset="0"/>
                <a:cs typeface="Times New Roman" pitchFamily="18" charset="0"/>
              </a:rPr>
              <a:t>       verde pensile, interventi per il recupero acque piovane (art. 1, comma 1, lett. g)</a:t>
            </a:r>
          </a:p>
          <a:p>
            <a:endParaRPr lang="it-IT" sz="1200" dirty="0">
              <a:solidFill>
                <a:srgbClr val="000000"/>
              </a:solidFill>
              <a:latin typeface="AvantGarde Md BT" pitchFamily="34" charset="0"/>
              <a:cs typeface="Times New Roman" pitchFamily="18" charset="0"/>
            </a:endParaRPr>
          </a:p>
          <a:p>
            <a:endParaRPr lang="it-IT" sz="1400" dirty="0">
              <a:solidFill>
                <a:srgbClr val="000000"/>
              </a:solidFill>
              <a:latin typeface="AvantGarde Bk BT" pitchFamily="34" charset="0"/>
              <a:cs typeface="Times New Roman" pitchFamily="18" charset="0"/>
            </a:endParaRPr>
          </a:p>
        </p:txBody>
      </p:sp>
      <p:sp>
        <p:nvSpPr>
          <p:cNvPr id="24589" name="Rettangolo 1"/>
          <p:cNvSpPr>
            <a:spLocks noChangeArrowheads="1"/>
          </p:cNvSpPr>
          <p:nvPr/>
        </p:nvSpPr>
        <p:spPr bwMode="auto">
          <a:xfrm>
            <a:off x="179512" y="260648"/>
            <a:ext cx="8964488" cy="2646878"/>
          </a:xfrm>
          <a:prstGeom prst="rect">
            <a:avLst/>
          </a:prstGeom>
          <a:noFill/>
          <a:ln w="9525">
            <a:noFill/>
            <a:miter lim="800000"/>
            <a:headEnd/>
            <a:tailEnd/>
          </a:ln>
        </p:spPr>
        <p:txBody>
          <a:bodyPr wrap="square">
            <a:spAutoFit/>
          </a:bodyPr>
          <a:lstStyle/>
          <a:p>
            <a:r>
              <a:rPr lang="it-IT" sz="1400" i="1" dirty="0">
                <a:solidFill>
                  <a:srgbClr val="000000"/>
                </a:solidFill>
              </a:rPr>
              <a:t>Valutazione del perseguimento delle finalità della L.R.7/2017 “Disposizioni per la Rigenerazione Urbana ed il Recupero Edilizio”</a:t>
            </a:r>
          </a:p>
          <a:p>
            <a:endParaRPr lang="it-IT" sz="1400" i="1" dirty="0">
              <a:solidFill>
                <a:srgbClr val="000000"/>
              </a:solidFill>
            </a:endParaRPr>
          </a:p>
          <a:p>
            <a:pPr algn="just"/>
            <a:r>
              <a:rPr lang="it-IT" sz="1200" dirty="0">
                <a:solidFill>
                  <a:srgbClr val="000000"/>
                </a:solidFill>
                <a:latin typeface="AvantGarde Md BT" pitchFamily="34" charset="0"/>
              </a:rPr>
              <a:t>Tenuto conto del fatto che la legge in questione</a:t>
            </a:r>
            <a:r>
              <a:rPr lang="it-IT" sz="1200" i="1" dirty="0">
                <a:solidFill>
                  <a:srgbClr val="000000"/>
                </a:solidFill>
                <a:latin typeface="AvantGarde Md BT" pitchFamily="34" charset="0"/>
              </a:rPr>
              <a:t> “non concede premialità a prescindere, ma mira ad incentivare la riqualificazione del patrimonio edilizio, </a:t>
            </a:r>
            <a:r>
              <a:rPr lang="it-IT" sz="1200" dirty="0">
                <a:solidFill>
                  <a:srgbClr val="000000"/>
                </a:solidFill>
                <a:latin typeface="AvantGarde Md BT" pitchFamily="34" charset="0"/>
              </a:rPr>
              <a:t>[anche – NDA]</a:t>
            </a:r>
            <a:r>
              <a:rPr lang="it-IT" sz="1200" i="1" dirty="0">
                <a:solidFill>
                  <a:srgbClr val="000000"/>
                </a:solidFill>
                <a:latin typeface="AvantGarde Md BT" pitchFamily="34" charset="0"/>
              </a:rPr>
              <a:t> attraverso interventi di demolizione dell’esistente al fine della ricostruzione di edifici che siano di qualità progettuale superiore, a norma di legge ed armonicamente inseriti nel contesto architettonico e paesaggistico in cui si trovano</a:t>
            </a:r>
            <a:r>
              <a:rPr lang="it-IT" sz="1200" dirty="0">
                <a:solidFill>
                  <a:srgbClr val="000000"/>
                </a:solidFill>
                <a:latin typeface="AvantGarde Md BT" pitchFamily="34" charset="0"/>
              </a:rPr>
              <a:t>”. (rif.  Parere Reg. Lazio 16.10.2019 Comune Ischia di Castro).</a:t>
            </a:r>
          </a:p>
          <a:p>
            <a:pPr algn="just"/>
            <a:r>
              <a:rPr lang="it-IT" sz="1200" dirty="0">
                <a:solidFill>
                  <a:srgbClr val="000000"/>
                </a:solidFill>
                <a:latin typeface="AvantGarde Md BT" pitchFamily="34" charset="0"/>
              </a:rPr>
              <a:t>Agli interventi di cui all’art.6 ad attuazione diretta dovranno contemplare sempre </a:t>
            </a:r>
            <a:r>
              <a:rPr lang="it-IT" sz="1200" u="sng" dirty="0">
                <a:solidFill>
                  <a:srgbClr val="000000"/>
                </a:solidFill>
                <a:latin typeface="AvantGarde Md BT" pitchFamily="34" charset="0"/>
              </a:rPr>
              <a:t>un insieme sistematico di opere ascrivibili alle finalità di cui all’art. 1 della norma così come di seguito declinate</a:t>
            </a:r>
          </a:p>
          <a:p>
            <a:pPr algn="just"/>
            <a:r>
              <a:rPr lang="it-IT" sz="1200" dirty="0">
                <a:solidFill>
                  <a:srgbClr val="000000"/>
                </a:solidFill>
                <a:latin typeface="AvantGarde Md BT" pitchFamily="34" charset="0"/>
              </a:rPr>
              <a:t>(mentre per le altre tipologie applicative della L.R. 7/2017, essendo prevista una pronuncia da parte dell’organo competente, quest’ultimo sarà anche chiamato ad esprimersi in ordine alla rispondenza alle finalità della Legge stessa).</a:t>
            </a:r>
            <a:endParaRPr lang="it-IT" sz="1200" i="1" dirty="0">
              <a:solidFill>
                <a:srgbClr val="000000"/>
              </a:solidFill>
              <a:latin typeface="AvantGarde Md BT" pitchFamily="34" charset="0"/>
            </a:endParaRPr>
          </a:p>
          <a:p>
            <a:endParaRPr lang="it-IT" sz="1400" i="1" dirty="0">
              <a:solidFill>
                <a:srgbClr val="000000"/>
              </a:solidFill>
            </a:endParaRPr>
          </a:p>
          <a:p>
            <a:endParaRPr lang="it-IT" sz="1400" i="1" dirty="0">
              <a:solidFill>
                <a:srgbClr val="000000"/>
              </a:solidFill>
            </a:endParaRPr>
          </a:p>
        </p:txBody>
      </p:sp>
      <p:pic>
        <p:nvPicPr>
          <p:cNvPr id="15"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14" name="Rectangle 13"/>
          <p:cNvSpPr/>
          <p:nvPr/>
        </p:nvSpPr>
        <p:spPr>
          <a:xfrm>
            <a:off x="8028384" y="1340768"/>
            <a:ext cx="8424936" cy="369332"/>
          </a:xfrm>
          <a:prstGeom prst="rect">
            <a:avLst/>
          </a:prstGeom>
        </p:spPr>
        <p:txBody>
          <a:bodyPr wrap="square">
            <a:spAutoFit/>
          </a:bodyPr>
          <a:lstStyle/>
          <a:p>
            <a:endParaRPr lang="it-IT" u="sng" dirty="0">
              <a:solidFill>
                <a:srgbClr val="000000"/>
              </a:solidFill>
              <a:latin typeface="AvantGarde Md BT" pitchFamily="34" charset="0"/>
              <a:cs typeface="Times New Roman" pitchFamily="18" charset="0"/>
            </a:endParaRPr>
          </a:p>
          <a:p>
            <a:r>
              <a:rPr lang="it-IT" dirty="0">
                <a:solidFill>
                  <a:srgbClr val="000000"/>
                </a:solidFill>
                <a:latin typeface="AvantGarde Md BT" pitchFamily="34" charset="0"/>
                <a:cs typeface="Times New Roman" pitchFamily="18" charset="0"/>
              </a:rPr>
              <a:t>   </a:t>
            </a:r>
          </a:p>
        </p:txBody>
      </p:sp>
      <p:sp>
        <p:nvSpPr>
          <p:cNvPr id="2" name="CasellaDiTesto 1">
            <a:extLst>
              <a:ext uri="{FF2B5EF4-FFF2-40B4-BE49-F238E27FC236}">
                <a16:creationId xmlns:a16="http://schemas.microsoft.com/office/drawing/2014/main" id="{0980191A-F6C3-D110-F168-DF9B99D36975}"/>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DA4F4DBC-9D1A-8F28-4E8E-4DECF14C7228}"/>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6634"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6636" name="Rectangle 14"/>
          <p:cNvSpPr>
            <a:spLocks noChangeArrowheads="1"/>
          </p:cNvSpPr>
          <p:nvPr/>
        </p:nvSpPr>
        <p:spPr bwMode="auto">
          <a:xfrm>
            <a:off x="107504" y="4941168"/>
            <a:ext cx="8928992" cy="1061829"/>
          </a:xfrm>
          <a:prstGeom prst="rect">
            <a:avLst/>
          </a:prstGeom>
          <a:noFill/>
          <a:ln w="9525">
            <a:noFill/>
            <a:miter lim="800000"/>
            <a:headEnd/>
            <a:tailEnd/>
          </a:ln>
        </p:spPr>
        <p:txBody>
          <a:bodyPr wrap="square" anchor="ctr">
            <a:spAutoFit/>
          </a:bodyPr>
          <a:lstStyle/>
          <a:p>
            <a:pPr indent="144463" algn="just"/>
            <a:r>
              <a:rPr lang="it-IT" sz="1400" i="1" dirty="0">
                <a:solidFill>
                  <a:srgbClr val="000000"/>
                </a:solidFill>
                <a:latin typeface="AvantGarde Md BT" pitchFamily="34" charset="0"/>
              </a:rPr>
              <a:t>“L’urbanistica per accordi si coniuga con quella per progetti e dal piano si passa al contratto, ma  il tema centrale rimane il progetto che se non è condiviso e quindi partecipato al vuoto urbano  sostituisce un pieno urbano senza senso”                                                             - </a:t>
            </a:r>
            <a:r>
              <a:rPr lang="it-IT" sz="1400" dirty="0">
                <a:solidFill>
                  <a:srgbClr val="000000"/>
                </a:solidFill>
                <a:latin typeface="AvantGarde Md BT" pitchFamily="34" charset="0"/>
              </a:rPr>
              <a:t>Paolo Urbani- Ripensare la città-2021-</a:t>
            </a:r>
            <a:endParaRPr lang="it-IT" sz="1400" i="1" dirty="0">
              <a:solidFill>
                <a:srgbClr val="000000"/>
              </a:solidFill>
              <a:latin typeface="AvantGarde Md BT" pitchFamily="34" charset="0"/>
              <a:cs typeface="Times New Roman" pitchFamily="18" charset="0"/>
            </a:endParaRPr>
          </a:p>
          <a:p>
            <a:pPr indent="144463"/>
            <a:endParaRPr lang="it-IT" sz="1200" dirty="0">
              <a:solidFill>
                <a:srgbClr val="000000"/>
              </a:solidFill>
              <a:latin typeface="Book Antiqua" pitchFamily="18" charset="0"/>
              <a:cs typeface="Times New Roman" pitchFamily="18" charset="0"/>
            </a:endParaRPr>
          </a:p>
          <a:p>
            <a:pPr indent="144463"/>
            <a:endParaRPr lang="it-IT" dirty="0">
              <a:solidFill>
                <a:srgbClr val="000000"/>
              </a:solidFill>
            </a:endParaRPr>
          </a:p>
        </p:txBody>
      </p:sp>
      <p:sp>
        <p:nvSpPr>
          <p:cNvPr id="26637" name="Rectangle 14"/>
          <p:cNvSpPr>
            <a:spLocks noChangeArrowheads="1"/>
          </p:cNvSpPr>
          <p:nvPr/>
        </p:nvSpPr>
        <p:spPr bwMode="auto">
          <a:xfrm>
            <a:off x="323528" y="260649"/>
            <a:ext cx="8712968" cy="2616101"/>
          </a:xfrm>
          <a:prstGeom prst="rect">
            <a:avLst/>
          </a:prstGeom>
          <a:noFill/>
          <a:ln w="9525">
            <a:noFill/>
            <a:miter lim="800000"/>
            <a:headEnd/>
            <a:tailEnd/>
          </a:ln>
        </p:spPr>
        <p:txBody>
          <a:bodyPr wrap="square">
            <a:spAutoFit/>
          </a:bodyPr>
          <a:lstStyle/>
          <a:p>
            <a:pPr indent="144463" algn="just"/>
            <a:endParaRPr lang="it-IT" sz="1600" dirty="0">
              <a:solidFill>
                <a:srgbClr val="000000"/>
              </a:solidFill>
              <a:latin typeface="AvantGarde Bk BT" pitchFamily="34" charset="0"/>
              <a:cs typeface="Times New Roman" pitchFamily="18" charset="0"/>
            </a:endParaRPr>
          </a:p>
          <a:p>
            <a:pPr indent="144463" algn="just"/>
            <a:r>
              <a:rPr lang="it-IT" sz="2000" dirty="0">
                <a:solidFill>
                  <a:srgbClr val="000000"/>
                </a:solidFill>
                <a:latin typeface="AvantGarde Md BT" pitchFamily="34" charset="0"/>
                <a:cs typeface="Times New Roman" pitchFamily="18" charset="0"/>
              </a:rPr>
              <a:t>Anche interventi alla scala edilizia, se pensati e progettati  in attuazione dei principi  ispiratori della rigenerazione urbana che abbiamo ampiamente visto e descritto e se progettati nel pieno rispetto della pianificazione e degli strumenti urbanistici e non come forma di “moneta urbanistica”, possano costituire  occasioni  da non trascurare per mettere in campo azioni volte all’ “</a:t>
            </a:r>
            <a:r>
              <a:rPr lang="it-IT" sz="2000" i="1" dirty="0">
                <a:solidFill>
                  <a:srgbClr val="000000"/>
                </a:solidFill>
                <a:latin typeface="AvantGarde Md BT" pitchFamily="34" charset="0"/>
                <a:cs typeface="Times New Roman" pitchFamily="18" charset="0"/>
              </a:rPr>
              <a:t>Urban Rigeneration</a:t>
            </a:r>
            <a:r>
              <a:rPr lang="it-IT" sz="2000" dirty="0">
                <a:solidFill>
                  <a:srgbClr val="000000"/>
                </a:solidFill>
                <a:latin typeface="AvantGarde Md BT" pitchFamily="34" charset="0"/>
                <a:cs typeface="Times New Roman" pitchFamily="18" charset="0"/>
              </a:rPr>
              <a:t>”.</a:t>
            </a:r>
          </a:p>
          <a:p>
            <a:pPr indent="144463"/>
            <a:endParaRPr lang="it-IT" sz="1400" dirty="0">
              <a:solidFill>
                <a:srgbClr val="000000"/>
              </a:solidFill>
              <a:latin typeface="Book Antiqua" pitchFamily="18" charset="0"/>
              <a:cs typeface="Times New Roman" pitchFamily="18" charset="0"/>
            </a:endParaRPr>
          </a:p>
          <a:p>
            <a:pPr indent="144463"/>
            <a:endParaRPr lang="it-IT" sz="1400" dirty="0">
              <a:solidFill>
                <a:srgbClr val="000000"/>
              </a:solidFill>
              <a:latin typeface="Book Antiqua" pitchFamily="18" charset="0"/>
              <a:cs typeface="Times New Roman" pitchFamily="18" charset="0"/>
            </a:endParaRPr>
          </a:p>
        </p:txBody>
      </p:sp>
      <p:pic>
        <p:nvPicPr>
          <p:cNvPr id="15"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pic>
        <p:nvPicPr>
          <p:cNvPr id="22" name="Picture 21" descr="5a1ef0bda0d55665470000e2.jpg"/>
          <p:cNvPicPr>
            <a:picLocks noChangeAspect="1"/>
          </p:cNvPicPr>
          <p:nvPr/>
        </p:nvPicPr>
        <p:blipFill>
          <a:blip r:embed="rId4" cstate="print"/>
          <a:stretch>
            <a:fillRect/>
          </a:stretch>
        </p:blipFill>
        <p:spPr>
          <a:xfrm>
            <a:off x="0" y="2636912"/>
            <a:ext cx="3275856" cy="2186634"/>
          </a:xfrm>
          <a:prstGeom prst="rect">
            <a:avLst/>
          </a:prstGeom>
        </p:spPr>
      </p:pic>
      <p:pic>
        <p:nvPicPr>
          <p:cNvPr id="23" name="Picture 22" descr="001-Nuvola-Cino-Zucchi-p-630x420.jpg"/>
          <p:cNvPicPr>
            <a:picLocks noChangeAspect="1"/>
          </p:cNvPicPr>
          <p:nvPr/>
        </p:nvPicPr>
        <p:blipFill>
          <a:blip r:embed="rId5" cstate="print"/>
          <a:srcRect l="-1095" t="-3333"/>
          <a:stretch>
            <a:fillRect/>
          </a:stretch>
        </p:blipFill>
        <p:spPr>
          <a:xfrm>
            <a:off x="5796136" y="2564904"/>
            <a:ext cx="3347864" cy="2281316"/>
          </a:xfrm>
          <a:prstGeom prst="rect">
            <a:avLst/>
          </a:prstGeom>
        </p:spPr>
      </p:pic>
      <p:pic>
        <p:nvPicPr>
          <p:cNvPr id="24" name="Picture 23" descr="download (3).jpg"/>
          <p:cNvPicPr>
            <a:picLocks noChangeAspect="1"/>
          </p:cNvPicPr>
          <p:nvPr/>
        </p:nvPicPr>
        <p:blipFill>
          <a:blip r:embed="rId6" cstate="print"/>
          <a:srcRect l="13456" r="5806"/>
          <a:stretch>
            <a:fillRect/>
          </a:stretch>
        </p:blipFill>
        <p:spPr>
          <a:xfrm>
            <a:off x="3275856" y="2636912"/>
            <a:ext cx="2592288" cy="2203698"/>
          </a:xfrm>
          <a:prstGeom prst="rect">
            <a:avLst/>
          </a:prstGeom>
        </p:spPr>
      </p:pic>
      <p:sp>
        <p:nvSpPr>
          <p:cNvPr id="2" name="CasellaDiTesto 1">
            <a:extLst>
              <a:ext uri="{FF2B5EF4-FFF2-40B4-BE49-F238E27FC236}">
                <a16:creationId xmlns:a16="http://schemas.microsoft.com/office/drawing/2014/main" id="{CEA8E0EB-A1BD-173C-7535-28A12575F8A3}"/>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961C75C9-9659-4D01-9A36-0741AE07BB7F}"/>
              </a:ext>
            </a:extLst>
          </p:cNvPr>
          <p:cNvPicPr>
            <a:picLocks noChangeAspect="1"/>
          </p:cNvPicPr>
          <p:nvPr/>
        </p:nvPicPr>
        <p:blipFill>
          <a:blip r:embed="rId7"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6634"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6637" name="Rectangle 14"/>
          <p:cNvSpPr>
            <a:spLocks noChangeArrowheads="1"/>
          </p:cNvSpPr>
          <p:nvPr/>
        </p:nvSpPr>
        <p:spPr bwMode="auto">
          <a:xfrm>
            <a:off x="1763688" y="2348880"/>
            <a:ext cx="8712968" cy="1384995"/>
          </a:xfrm>
          <a:prstGeom prst="rect">
            <a:avLst/>
          </a:prstGeom>
          <a:noFill/>
          <a:ln w="9525">
            <a:noFill/>
            <a:miter lim="800000"/>
            <a:headEnd/>
            <a:tailEnd/>
          </a:ln>
        </p:spPr>
        <p:txBody>
          <a:bodyPr wrap="square">
            <a:spAutoFit/>
          </a:bodyPr>
          <a:lstStyle/>
          <a:p>
            <a:pPr indent="144463" algn="just"/>
            <a:endParaRPr lang="it-IT" sz="1600" dirty="0">
              <a:solidFill>
                <a:srgbClr val="000000"/>
              </a:solidFill>
              <a:latin typeface="AvantGarde Bk BT" pitchFamily="34" charset="0"/>
              <a:cs typeface="Times New Roman" pitchFamily="18" charset="0"/>
            </a:endParaRPr>
          </a:p>
          <a:p>
            <a:pPr indent="144463" algn="just"/>
            <a:r>
              <a:rPr lang="it-IT" sz="4000" dirty="0">
                <a:solidFill>
                  <a:srgbClr val="000000"/>
                </a:solidFill>
                <a:latin typeface="AvantGarde Bk BT" pitchFamily="34" charset="0"/>
                <a:cs typeface="Times New Roman" pitchFamily="18" charset="0"/>
              </a:rPr>
              <a:t>Grazie per l’attenzione</a:t>
            </a:r>
          </a:p>
          <a:p>
            <a:pPr indent="144463"/>
            <a:endParaRPr lang="it-IT" sz="1400" dirty="0">
              <a:solidFill>
                <a:srgbClr val="000000"/>
              </a:solidFill>
              <a:latin typeface="Book Antiqua" pitchFamily="18" charset="0"/>
              <a:cs typeface="Times New Roman" pitchFamily="18" charset="0"/>
            </a:endParaRPr>
          </a:p>
          <a:p>
            <a:pPr indent="144463"/>
            <a:endParaRPr lang="it-IT" sz="1400" dirty="0">
              <a:solidFill>
                <a:srgbClr val="000000"/>
              </a:solidFill>
              <a:latin typeface="Book Antiqua" pitchFamily="18" charset="0"/>
              <a:cs typeface="Times New Roman" pitchFamily="18" charset="0"/>
            </a:endParaRPr>
          </a:p>
        </p:txBody>
      </p:sp>
      <p:pic>
        <p:nvPicPr>
          <p:cNvPr id="15"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19"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47A2DAF8-8EF1-CE78-F0A8-C35213699F35}"/>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1504DB13-B7D8-9A3D-69EF-E94A7A098054}"/>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3075"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307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25"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9" name="CasellaDiTesto 8"/>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sp>
        <p:nvSpPr>
          <p:cNvPr id="3082"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5" name="Rectangle 14"/>
          <p:cNvSpPr/>
          <p:nvPr/>
        </p:nvSpPr>
        <p:spPr>
          <a:xfrm>
            <a:off x="395288" y="765175"/>
            <a:ext cx="8351837" cy="400050"/>
          </a:xfrm>
          <a:prstGeom prst="rect">
            <a:avLst/>
          </a:prstGeom>
        </p:spPr>
        <p:txBody>
          <a:bodyPr>
            <a:spAutoFit/>
          </a:bodyPr>
          <a:lstStyle/>
          <a:p>
            <a:pPr>
              <a:defRPr/>
            </a:pPr>
            <a:r>
              <a:rPr lang="it-IT" sz="2000" dirty="0">
                <a:solidFill>
                  <a:schemeClr val="accent1">
                    <a:lumMod val="10000"/>
                  </a:schemeClr>
                </a:solidFill>
                <a:latin typeface="AvantGarde Md BT" pitchFamily="34" charset="0"/>
                <a:ea typeface="ＭＳ Ｐゴシック" pitchFamily="1" charset="-128"/>
                <a:cs typeface="Arial" pitchFamily="34" charset="0"/>
              </a:rPr>
              <a:t>Rigenerazione Urbana e Contenimento del Consumo di suolo </a:t>
            </a:r>
            <a:endParaRPr lang="it-IT" sz="2000" dirty="0">
              <a:solidFill>
                <a:schemeClr val="accent1">
                  <a:lumMod val="10000"/>
                </a:schemeClr>
              </a:solidFill>
              <a:ea typeface="ＭＳ Ｐゴシック" pitchFamily="1" charset="-128"/>
            </a:endParaRPr>
          </a:p>
        </p:txBody>
      </p:sp>
      <p:sp>
        <p:nvSpPr>
          <p:cNvPr id="3084" name="Rectangle 19"/>
          <p:cNvSpPr>
            <a:spLocks noChangeArrowheads="1"/>
          </p:cNvSpPr>
          <p:nvPr/>
        </p:nvSpPr>
        <p:spPr bwMode="auto">
          <a:xfrm>
            <a:off x="395288" y="1125538"/>
            <a:ext cx="3024187" cy="4446587"/>
          </a:xfrm>
          <a:prstGeom prst="rect">
            <a:avLst/>
          </a:prstGeom>
          <a:noFill/>
          <a:ln w="9525">
            <a:noFill/>
            <a:miter lim="800000"/>
            <a:headEnd/>
            <a:tailEnd/>
          </a:ln>
        </p:spPr>
        <p:txBody>
          <a:bodyPr>
            <a:spAutoFit/>
          </a:bodyPr>
          <a:lstStyle/>
          <a:p>
            <a:endParaRPr lang="it-IT" sz="1800" dirty="0">
              <a:solidFill>
                <a:srgbClr val="000000"/>
              </a:solidFill>
              <a:latin typeface="AvantGarde Bk BT" pitchFamily="34" charset="0"/>
              <a:cs typeface="Arial" charset="0"/>
            </a:endParaRPr>
          </a:p>
          <a:p>
            <a:pPr algn="just"/>
            <a:r>
              <a:rPr lang="it-IT" sz="1600" dirty="0">
                <a:solidFill>
                  <a:srgbClr val="000000"/>
                </a:solidFill>
                <a:latin typeface="AvantGarde Md BT" pitchFamily="34" charset="0"/>
              </a:rPr>
              <a:t>Tematica al centro di un ampio dibattito sia a livello sociale che istituzionale ormai da molti anni, con l’obbiettivo di affrontare in chiave non solo urbanistica, il problema della diffusione e della dispersione urbana e dell’eccessivo “consumo di suolo” che a livello urbano si manifesta soprattutto nella progressiva cancellazione della linea di confine, una volta netta e chiara, tra città, campagna, altri centri abitati, borghi minori e natura. </a:t>
            </a:r>
          </a:p>
          <a:p>
            <a:pPr algn="r"/>
            <a:endParaRPr lang="it-IT" dirty="0"/>
          </a:p>
        </p:txBody>
      </p:sp>
      <p:sp>
        <p:nvSpPr>
          <p:cNvPr id="21" name="Rectangle 20"/>
          <p:cNvSpPr/>
          <p:nvPr/>
        </p:nvSpPr>
        <p:spPr>
          <a:xfrm>
            <a:off x="808038" y="2635250"/>
            <a:ext cx="781050" cy="307975"/>
          </a:xfrm>
          <a:prstGeom prst="rect">
            <a:avLst/>
          </a:prstGeom>
        </p:spPr>
        <p:txBody>
          <a:bodyPr wrap="none">
            <a:spAutoFit/>
          </a:bodyPr>
          <a:lstStyle/>
          <a:p>
            <a:pPr algn="ctr">
              <a:defRPr/>
            </a:pPr>
            <a:r>
              <a:rPr lang="it-IT" sz="1400" dirty="0">
                <a:solidFill>
                  <a:schemeClr val="bg1">
                    <a:lumMod val="85000"/>
                  </a:schemeClr>
                </a:solidFill>
                <a:latin typeface="AvantGarde Md BT" pitchFamily="34" charset="0"/>
                <a:ea typeface="ＭＳ Ｐゴシック" pitchFamily="1" charset="-128"/>
                <a:cs typeface="Arial" pitchFamily="34" charset="0"/>
              </a:rPr>
              <a:t>            </a:t>
            </a:r>
            <a:endParaRPr lang="it-IT" sz="1400" dirty="0">
              <a:solidFill>
                <a:schemeClr val="accent1">
                  <a:lumMod val="10000"/>
                </a:schemeClr>
              </a:solidFill>
              <a:latin typeface="AvantGarde Md BT" pitchFamily="34" charset="0"/>
              <a:ea typeface="ＭＳ Ｐゴシック" pitchFamily="1" charset="-128"/>
              <a:cs typeface="Arial" pitchFamily="34" charset="0"/>
            </a:endParaRPr>
          </a:p>
        </p:txBody>
      </p:sp>
      <p:pic>
        <p:nvPicPr>
          <p:cNvPr id="3086" name="Picture 18" descr="download (2).jpg"/>
          <p:cNvPicPr>
            <a:picLocks noChangeAspect="1"/>
          </p:cNvPicPr>
          <p:nvPr/>
        </p:nvPicPr>
        <p:blipFill>
          <a:blip r:embed="rId4" cstate="print"/>
          <a:srcRect/>
          <a:stretch>
            <a:fillRect/>
          </a:stretch>
        </p:blipFill>
        <p:spPr bwMode="auto">
          <a:xfrm>
            <a:off x="3492500" y="1557338"/>
            <a:ext cx="5365750" cy="3149600"/>
          </a:xfrm>
          <a:prstGeom prst="rect">
            <a:avLst/>
          </a:prstGeom>
          <a:noFill/>
          <a:ln w="9525">
            <a:noFill/>
            <a:miter lim="800000"/>
            <a:headEnd/>
            <a:tailEnd/>
          </a:ln>
        </p:spPr>
      </p:pic>
      <p:sp>
        <p:nvSpPr>
          <p:cNvPr id="3087" name="Rectangle 21"/>
          <p:cNvSpPr>
            <a:spLocks noChangeArrowheads="1"/>
          </p:cNvSpPr>
          <p:nvPr/>
        </p:nvSpPr>
        <p:spPr bwMode="auto">
          <a:xfrm>
            <a:off x="3390875" y="4779963"/>
            <a:ext cx="6480100" cy="646331"/>
          </a:xfrm>
          <a:prstGeom prst="rect">
            <a:avLst/>
          </a:prstGeom>
          <a:noFill/>
          <a:ln w="9525">
            <a:noFill/>
            <a:miter lim="800000"/>
            <a:headEnd/>
            <a:tailEnd/>
          </a:ln>
        </p:spPr>
        <p:txBody>
          <a:bodyPr wrap="square">
            <a:spAutoFit/>
          </a:bodyPr>
          <a:lstStyle/>
          <a:p>
            <a:r>
              <a:rPr lang="it-IT" sz="1800" dirty="0">
                <a:solidFill>
                  <a:srgbClr val="000000"/>
                </a:solidFill>
                <a:latin typeface="AvantGarde Md BT" pitchFamily="34" charset="0"/>
              </a:rPr>
              <a:t>“SPRAWL URBANO” - IMMAGINE DI UNA CITTÀ DIFFUSA</a:t>
            </a:r>
          </a:p>
          <a:p>
            <a:endParaRPr lang="it-IT" sz="1800" dirty="0">
              <a:solidFill>
                <a:srgbClr val="000000"/>
              </a:solidFill>
              <a:latin typeface="AvantGarde Md BT" pitchFamily="34" charset="0"/>
            </a:endParaRPr>
          </a:p>
        </p:txBody>
      </p:sp>
      <p:pic>
        <p:nvPicPr>
          <p:cNvPr id="3" name="image1.png" descr="image1.png">
            <a:extLst>
              <a:ext uri="{FF2B5EF4-FFF2-40B4-BE49-F238E27FC236}">
                <a16:creationId xmlns:a16="http://schemas.microsoft.com/office/drawing/2014/main" id="{D08442D6-2166-3836-9E42-4B3E6F29F373}"/>
              </a:ext>
            </a:extLst>
          </p:cNvPr>
          <p:cNvPicPr>
            <a:picLocks noChangeAspect="1"/>
          </p:cNvPicPr>
          <p:nvPr/>
        </p:nvPicPr>
        <p:blipFill>
          <a:blip r:embed="rId5" cstate="print"/>
          <a:stretch>
            <a:fillRect/>
          </a:stretch>
        </p:blipFill>
        <p:spPr>
          <a:xfrm>
            <a:off x="6372200" y="5995756"/>
            <a:ext cx="2735936" cy="732048"/>
          </a:xfrm>
          <a:prstGeom prst="rect">
            <a:avLst/>
          </a:prstGeom>
          <a:ln w="12700">
            <a:miter lim="400000"/>
          </a:ln>
        </p:spPr>
      </p:pic>
      <p:sp>
        <p:nvSpPr>
          <p:cNvPr id="4" name="CasellaDiTesto 3">
            <a:extLst>
              <a:ext uri="{FF2B5EF4-FFF2-40B4-BE49-F238E27FC236}">
                <a16:creationId xmlns:a16="http://schemas.microsoft.com/office/drawing/2014/main" id="{3DC0B3EC-87A5-997E-4C29-F49B7911C9FA}"/>
              </a:ext>
            </a:extLst>
          </p:cNvPr>
          <p:cNvSpPr txBox="1"/>
          <p:nvPr/>
        </p:nvSpPr>
        <p:spPr>
          <a:xfrm>
            <a:off x="343111" y="5235562"/>
            <a:ext cx="8756486" cy="58477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it-IT" sz="1600" dirty="0">
                <a:solidFill>
                  <a:srgbClr val="000000"/>
                </a:solidFill>
                <a:latin typeface="AvantGarde Md BT" pitchFamily="34" charset="0"/>
              </a:rPr>
              <a:t>P</a:t>
            </a:r>
            <a:r>
              <a:rPr kumimoji="0" lang="it-IT" sz="1600" b="0" i="0" u="none" strike="noStrike" kern="1200" cap="none" spc="0" normalizeH="0" baseline="0" noProof="0" dirty="0">
                <a:ln>
                  <a:noFill/>
                </a:ln>
                <a:solidFill>
                  <a:srgbClr val="000000"/>
                </a:solidFill>
                <a:effectLst/>
                <a:uLnTx/>
                <a:uFillTx/>
                <a:latin typeface="AvantGarde Md BT" pitchFamily="34" charset="0"/>
                <a:ea typeface="ＭＳ Ｐゴシック" pitchFamily="34" charset="-128"/>
                <a:cs typeface="+mn-cs"/>
              </a:rPr>
              <a:t>iena conferma e </a:t>
            </a:r>
            <a:r>
              <a:rPr kumimoji="0" lang="it-IT" sz="1600" b="0" i="0" u="none" strike="noStrike" kern="1200" cap="none" spc="0" normalizeH="0" baseline="0" noProof="0" dirty="0" err="1">
                <a:ln>
                  <a:noFill/>
                </a:ln>
                <a:solidFill>
                  <a:srgbClr val="000000"/>
                </a:solidFill>
                <a:effectLst/>
                <a:uLnTx/>
                <a:uFillTx/>
                <a:latin typeface="AvantGarde Md BT" pitchFamily="34" charset="0"/>
                <a:ea typeface="ＭＳ Ｐゴシック" pitchFamily="34" charset="-128"/>
                <a:cs typeface="+mn-cs"/>
              </a:rPr>
              <a:t>attualita’</a:t>
            </a:r>
            <a:r>
              <a:rPr kumimoji="0" lang="it-IT" sz="1600" b="0" i="0" u="none" strike="noStrike" kern="1200" cap="none" spc="0" normalizeH="0" baseline="0" noProof="0" dirty="0">
                <a:ln>
                  <a:noFill/>
                </a:ln>
                <a:solidFill>
                  <a:srgbClr val="000000"/>
                </a:solidFill>
                <a:effectLst/>
                <a:uLnTx/>
                <a:uFillTx/>
                <a:latin typeface="AvantGarde Md BT" pitchFamily="34" charset="0"/>
                <a:ea typeface="ＭＳ Ｐゴシック" pitchFamily="34" charset="-128"/>
                <a:cs typeface="+mn-cs"/>
              </a:rPr>
              <a:t> della definizione -“</a:t>
            </a:r>
            <a:r>
              <a:rPr kumimoji="0" lang="it-IT" sz="1600" b="0" i="1" u="none" strike="noStrike" kern="1200" cap="none" spc="0" normalizeH="0" baseline="0" noProof="0" dirty="0">
                <a:ln>
                  <a:noFill/>
                </a:ln>
                <a:solidFill>
                  <a:srgbClr val="000000"/>
                </a:solidFill>
                <a:effectLst/>
                <a:uLnTx/>
                <a:uFillTx/>
                <a:latin typeface="AvantGarde Md BT" pitchFamily="34" charset="0"/>
                <a:ea typeface="ＭＳ Ｐゴシック" pitchFamily="34" charset="-128"/>
                <a:cs typeface="+mn-cs"/>
              </a:rPr>
              <a:t>Non </a:t>
            </a:r>
            <a:r>
              <a:rPr kumimoji="0" lang="it-IT" sz="1600" b="0" i="1" u="none" strike="noStrike" kern="1200" cap="none" spc="0" normalizeH="0" baseline="0" noProof="0" dirty="0" err="1">
                <a:ln>
                  <a:noFill/>
                </a:ln>
                <a:solidFill>
                  <a:srgbClr val="000000"/>
                </a:solidFill>
                <a:effectLst/>
                <a:uLnTx/>
                <a:uFillTx/>
                <a:latin typeface="AvantGarde Md BT" pitchFamily="34" charset="0"/>
                <a:ea typeface="ＭＳ Ｐゴシック" pitchFamily="34" charset="-128"/>
                <a:cs typeface="+mn-cs"/>
              </a:rPr>
              <a:t>lieu</a:t>
            </a:r>
            <a:r>
              <a:rPr kumimoji="0" lang="it-IT" sz="1600" b="0" i="1" u="none" strike="noStrike" kern="1200" cap="none" spc="0" normalizeH="0" baseline="0" noProof="0" dirty="0">
                <a:ln>
                  <a:noFill/>
                </a:ln>
                <a:solidFill>
                  <a:srgbClr val="000000"/>
                </a:solidFill>
                <a:effectLst/>
                <a:uLnTx/>
                <a:uFillTx/>
                <a:latin typeface="AvantGarde Md BT" pitchFamily="34" charset="0"/>
                <a:ea typeface="ＭＳ Ｐゴシック" pitchFamily="34" charset="-128"/>
                <a:cs typeface="+mn-cs"/>
              </a:rPr>
              <a:t> </a:t>
            </a:r>
            <a:r>
              <a:rPr kumimoji="0" lang="it-IT" sz="1600" b="0" i="0" u="none" strike="noStrike" kern="1200" cap="none" spc="0" normalizeH="0" baseline="0" noProof="0" dirty="0">
                <a:ln>
                  <a:noFill/>
                </a:ln>
                <a:solidFill>
                  <a:srgbClr val="000000"/>
                </a:solidFill>
                <a:effectLst/>
                <a:uLnTx/>
                <a:uFillTx/>
                <a:latin typeface="AvantGarde Md BT" pitchFamily="34" charset="0"/>
                <a:ea typeface="ＭＳ Ｐゴシック" pitchFamily="34" charset="-128"/>
                <a:cs typeface="+mn-cs"/>
              </a:rPr>
              <a:t>” - Marc </a:t>
            </a:r>
            <a:r>
              <a:rPr kumimoji="0" lang="it-IT" sz="1600" b="0" i="0" u="none" strike="noStrike" kern="1200" cap="none" spc="0" normalizeH="0" baseline="0" noProof="0" dirty="0" err="1">
                <a:ln>
                  <a:noFill/>
                </a:ln>
                <a:solidFill>
                  <a:srgbClr val="000000"/>
                </a:solidFill>
                <a:effectLst/>
                <a:uLnTx/>
                <a:uFillTx/>
                <a:latin typeface="AvantGarde Md BT" pitchFamily="34" charset="0"/>
                <a:ea typeface="ＭＳ Ｐゴシック" pitchFamily="34" charset="-128"/>
                <a:cs typeface="+mn-cs"/>
              </a:rPr>
              <a:t>Augè</a:t>
            </a:r>
            <a:r>
              <a:rPr kumimoji="0" lang="it-IT" sz="1600" b="0" i="0" u="none" strike="noStrike" kern="1200" cap="none" spc="0" normalizeH="0" baseline="0" noProof="0" dirty="0">
                <a:ln>
                  <a:noFill/>
                </a:ln>
                <a:solidFill>
                  <a:srgbClr val="000000"/>
                </a:solidFill>
                <a:effectLst/>
                <a:uLnTx/>
                <a:uFillTx/>
                <a:latin typeface="AvantGarde Md BT" pitchFamily="34" charset="0"/>
                <a:ea typeface="ＭＳ Ｐゴシック" pitchFamily="34" charset="-128"/>
                <a:cs typeface="+mn-cs"/>
              </a:rPr>
              <a:t> - «Introduzione a una antropologia della </a:t>
            </a:r>
            <a:r>
              <a:rPr kumimoji="0" lang="it-IT" sz="1600" b="0" i="0" u="none" strike="noStrike" kern="1200" cap="none" spc="0" normalizeH="0" baseline="0" noProof="0" dirty="0" err="1">
                <a:ln>
                  <a:noFill/>
                </a:ln>
                <a:solidFill>
                  <a:srgbClr val="000000"/>
                </a:solidFill>
                <a:effectLst/>
                <a:uLnTx/>
                <a:uFillTx/>
                <a:latin typeface="AvantGarde Md BT" pitchFamily="34" charset="0"/>
                <a:ea typeface="ＭＳ Ｐゴシック" pitchFamily="34" charset="-128"/>
                <a:cs typeface="+mn-cs"/>
              </a:rPr>
              <a:t>submodernità</a:t>
            </a:r>
            <a:r>
              <a:rPr kumimoji="0" lang="it-IT" sz="1600" b="0" i="0" u="none" strike="noStrike" kern="1200" cap="none" spc="0" normalizeH="0" baseline="0" noProof="0" dirty="0">
                <a:ln>
                  <a:noFill/>
                </a:ln>
                <a:solidFill>
                  <a:srgbClr val="000000"/>
                </a:solidFill>
                <a:effectLst/>
                <a:uLnTx/>
                <a:uFillTx/>
                <a:latin typeface="AvantGarde Md BT" pitchFamily="34" charset="0"/>
                <a:ea typeface="ＭＳ Ｐゴシック" pitchFamily="34" charset="-128"/>
                <a:cs typeface="+mn-cs"/>
              </a:rPr>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4106"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5" name="Rectangle 14"/>
          <p:cNvSpPr/>
          <p:nvPr/>
        </p:nvSpPr>
        <p:spPr>
          <a:xfrm>
            <a:off x="323850" y="476250"/>
            <a:ext cx="8351838" cy="708025"/>
          </a:xfrm>
          <a:prstGeom prst="rect">
            <a:avLst/>
          </a:prstGeom>
        </p:spPr>
        <p:txBody>
          <a:bodyPr>
            <a:spAutoFit/>
          </a:bodyPr>
          <a:lstStyle/>
          <a:p>
            <a:pPr>
              <a:defRPr/>
            </a:pPr>
            <a:r>
              <a:rPr lang="it-IT" sz="2000" dirty="0">
                <a:solidFill>
                  <a:schemeClr val="accent1">
                    <a:lumMod val="10000"/>
                  </a:schemeClr>
                </a:solidFill>
                <a:latin typeface="AvantGarde Md BT" pitchFamily="34" charset="0"/>
                <a:ea typeface="ＭＳ Ｐゴシック" pitchFamily="1" charset="-128"/>
                <a:cs typeface="Arial" pitchFamily="34" charset="0"/>
              </a:rPr>
              <a:t>I temi della rigenerazione urbana</a:t>
            </a:r>
          </a:p>
          <a:p>
            <a:pPr>
              <a:defRPr/>
            </a:pPr>
            <a:endParaRPr lang="it-IT" sz="2000" dirty="0">
              <a:solidFill>
                <a:schemeClr val="accent1">
                  <a:lumMod val="10000"/>
                </a:schemeClr>
              </a:solidFill>
              <a:ea typeface="ＭＳ Ｐゴシック" pitchFamily="1" charset="-128"/>
            </a:endParaRPr>
          </a:p>
        </p:txBody>
      </p:sp>
      <p:sp>
        <p:nvSpPr>
          <p:cNvPr id="20" name="Rectangle 19"/>
          <p:cNvSpPr/>
          <p:nvPr/>
        </p:nvSpPr>
        <p:spPr>
          <a:xfrm>
            <a:off x="2124075" y="2943225"/>
            <a:ext cx="7632700" cy="1862138"/>
          </a:xfrm>
          <a:prstGeom prst="rect">
            <a:avLst/>
          </a:prstGeom>
        </p:spPr>
        <p:txBody>
          <a:bodyPr>
            <a:spAutoFit/>
          </a:bodyPr>
          <a:lstStyle/>
          <a:p>
            <a:pPr>
              <a:defRPr/>
            </a:pPr>
            <a:endParaRPr lang="it-IT" sz="1800" dirty="0">
              <a:solidFill>
                <a:schemeClr val="bg2">
                  <a:lumMod val="50000"/>
                </a:schemeClr>
              </a:solidFill>
              <a:latin typeface="AvantGarde Bk BT" pitchFamily="34" charset="0"/>
              <a:ea typeface="ＭＳ Ｐゴシック" pitchFamily="1" charset="-128"/>
              <a:cs typeface="Arial" pitchFamily="34" charset="0"/>
            </a:endParaRPr>
          </a:p>
          <a:p>
            <a:pPr>
              <a:defRPr/>
            </a:pPr>
            <a:endParaRPr lang="it-IT" sz="1800" dirty="0">
              <a:solidFill>
                <a:schemeClr val="bg2">
                  <a:lumMod val="50000"/>
                </a:schemeClr>
              </a:solidFill>
              <a:latin typeface="AvantGarde Bk BT" pitchFamily="34" charset="0"/>
              <a:ea typeface="ＭＳ Ｐゴシック" pitchFamily="1" charset="-128"/>
              <a:cs typeface="Arial" pitchFamily="34" charset="0"/>
            </a:endParaRPr>
          </a:p>
          <a:p>
            <a:pPr>
              <a:defRPr/>
            </a:pPr>
            <a:r>
              <a:rPr lang="it-IT" sz="1400" dirty="0">
                <a:solidFill>
                  <a:schemeClr val="accent1">
                    <a:lumMod val="10000"/>
                  </a:schemeClr>
                </a:solidFill>
                <a:latin typeface="AvantGarde Md BT" pitchFamily="34" charset="0"/>
                <a:ea typeface="ＭＳ Ｐゴシック" pitchFamily="1" charset="-128"/>
              </a:rPr>
              <a:t>-Tutela dell'ambiente e dell'ecosistema   </a:t>
            </a:r>
          </a:p>
          <a:p>
            <a:pPr>
              <a:defRPr/>
            </a:pPr>
            <a:r>
              <a:rPr lang="it-IT" sz="1400" dirty="0">
                <a:solidFill>
                  <a:schemeClr val="accent1">
                    <a:lumMod val="10000"/>
                  </a:schemeClr>
                </a:solidFill>
                <a:latin typeface="AvantGarde Md BT" pitchFamily="34" charset="0"/>
                <a:ea typeface="ＭＳ Ｐゴシック" pitchFamily="1" charset="-128"/>
              </a:rPr>
              <a:t>-Tutela dei beni culturali</a:t>
            </a:r>
          </a:p>
          <a:p>
            <a:pPr>
              <a:defRPr/>
            </a:pPr>
            <a:r>
              <a:rPr lang="it-IT" sz="1400" dirty="0">
                <a:solidFill>
                  <a:schemeClr val="accent1">
                    <a:lumMod val="10000"/>
                  </a:schemeClr>
                </a:solidFill>
                <a:latin typeface="AvantGarde Md BT" pitchFamily="34" charset="0"/>
                <a:ea typeface="ＭＳ Ｐゴシック" pitchFamily="1" charset="-128"/>
              </a:rPr>
              <a:t>-Coesione sociale e Territoriale-Determinazione dei livelli essenziali delle prestazioni concernenti i diritti civili e sociali</a:t>
            </a:r>
          </a:p>
          <a:p>
            <a:pPr>
              <a:defRPr/>
            </a:pPr>
            <a:r>
              <a:rPr lang="it-IT" sz="1400" dirty="0">
                <a:solidFill>
                  <a:schemeClr val="accent1">
                    <a:lumMod val="10000"/>
                  </a:schemeClr>
                </a:solidFill>
                <a:latin typeface="AvantGarde Md BT" pitchFamily="34" charset="0"/>
                <a:ea typeface="ＭＳ Ｐゴシック" pitchFamily="1" charset="-128"/>
              </a:rPr>
              <a:t>-Governo del territorio</a:t>
            </a:r>
            <a:r>
              <a:rPr lang="it-IT" sz="1400" dirty="0">
                <a:solidFill>
                  <a:schemeClr val="accent1">
                    <a:lumMod val="10000"/>
                  </a:schemeClr>
                </a:solidFill>
                <a:latin typeface="AvantGarde Md BT" pitchFamily="34" charset="0"/>
                <a:ea typeface="ＭＳ Ｐゴシック" pitchFamily="1" charset="-128"/>
                <a:cs typeface="Arial" pitchFamily="34" charset="0"/>
              </a:rPr>
              <a:t> </a:t>
            </a:r>
          </a:p>
          <a:p>
            <a:pPr algn="r">
              <a:defRPr/>
            </a:pPr>
            <a:endParaRPr lang="it-IT" dirty="0">
              <a:ea typeface="ＭＳ Ｐゴシック" pitchFamily="1" charset="-128"/>
            </a:endParaRPr>
          </a:p>
        </p:txBody>
      </p:sp>
      <p:sp>
        <p:nvSpPr>
          <p:cNvPr id="21" name="Rectangle 20"/>
          <p:cNvSpPr/>
          <p:nvPr/>
        </p:nvSpPr>
        <p:spPr>
          <a:xfrm>
            <a:off x="-4467225" y="2852738"/>
            <a:ext cx="11518900" cy="400050"/>
          </a:xfrm>
          <a:prstGeom prst="rect">
            <a:avLst/>
          </a:prstGeom>
        </p:spPr>
        <p:txBody>
          <a:bodyPr wrap="none">
            <a:spAutoFit/>
          </a:bodyPr>
          <a:lstStyle/>
          <a:p>
            <a:pPr algn="ctr">
              <a:defRPr/>
            </a:pPr>
            <a:r>
              <a:rPr lang="it-IT" sz="1400" dirty="0">
                <a:solidFill>
                  <a:schemeClr val="bg1">
                    <a:lumMod val="85000"/>
                  </a:schemeClr>
                </a:solidFill>
                <a:latin typeface="AvantGarde Md BT" pitchFamily="34" charset="0"/>
                <a:ea typeface="ＭＳ Ｐゴシック" pitchFamily="1" charset="-128"/>
                <a:cs typeface="Arial" pitchFamily="34" charset="0"/>
              </a:rPr>
              <a:t>                                                                                                 </a:t>
            </a:r>
            <a:r>
              <a:rPr lang="it-IT" sz="2000" dirty="0">
                <a:solidFill>
                  <a:schemeClr val="accent1">
                    <a:lumMod val="10000"/>
                  </a:schemeClr>
                </a:solidFill>
                <a:latin typeface="AvantGarde Md BT" pitchFamily="34" charset="0"/>
                <a:ea typeface="ＭＳ Ｐゴシック" pitchFamily="1" charset="-128"/>
                <a:cs typeface="Arial" pitchFamily="34" charset="0"/>
              </a:rPr>
              <a:t>Art.117 Costituzione – Diversi livelli territoriali di governo</a:t>
            </a:r>
          </a:p>
        </p:txBody>
      </p:sp>
      <p:sp>
        <p:nvSpPr>
          <p:cNvPr id="4110" name="Rectangle 15"/>
          <p:cNvSpPr>
            <a:spLocks noChangeArrowheads="1"/>
          </p:cNvSpPr>
          <p:nvPr/>
        </p:nvSpPr>
        <p:spPr bwMode="auto">
          <a:xfrm>
            <a:off x="468313" y="1125538"/>
            <a:ext cx="8351837" cy="1384300"/>
          </a:xfrm>
          <a:prstGeom prst="rect">
            <a:avLst/>
          </a:prstGeom>
          <a:noFill/>
          <a:ln w="9525">
            <a:noFill/>
            <a:miter lim="800000"/>
            <a:headEnd/>
            <a:tailEnd/>
          </a:ln>
        </p:spPr>
        <p:txBody>
          <a:bodyPr>
            <a:spAutoFit/>
          </a:bodyPr>
          <a:lstStyle/>
          <a:p>
            <a:pPr algn="just"/>
            <a:r>
              <a:rPr lang="it-IT" sz="1400" dirty="0">
                <a:solidFill>
                  <a:srgbClr val="000000"/>
                </a:solidFill>
                <a:latin typeface="AvantGarde Md BT" pitchFamily="34" charset="0"/>
              </a:rPr>
              <a:t>La necessità di contenimento del consumo di suolo, nel suo legame funzionale e strutturale con la rigenerazione urbana, intercetta e lega indissolubilmente insieme una pluralità di campi di materie rilevanti per il diritto, dall’urbanistica al diritto dell’ambiente, dall’agricoltura alla tutela del patrimonio culturale e del paesaggio; da questa pluralità di campi d’applicazione, di competenze, di attribuzioni e di obbiettivi discende inevitabilmente una oggettiva difficoltà di attuazione e realizzazione di interventi di “</a:t>
            </a:r>
            <a:r>
              <a:rPr lang="it-IT" sz="1400" i="1" dirty="0">
                <a:solidFill>
                  <a:srgbClr val="000000"/>
                </a:solidFill>
                <a:latin typeface="AvantGarde Md BT" pitchFamily="34" charset="0"/>
              </a:rPr>
              <a:t>Rigenerazione Urbana</a:t>
            </a:r>
            <a:r>
              <a:rPr lang="it-IT" sz="1400" dirty="0">
                <a:solidFill>
                  <a:srgbClr val="000000"/>
                </a:solidFill>
                <a:latin typeface="AvantGarde Md BT" pitchFamily="34" charset="0"/>
              </a:rPr>
              <a:t>”.</a:t>
            </a:r>
            <a:endParaRPr lang="it-IT" sz="1400" dirty="0">
              <a:latin typeface="AvantGarde Md BT" pitchFamily="34" charset="0"/>
            </a:endParaRPr>
          </a:p>
        </p:txBody>
      </p:sp>
      <p:pic>
        <p:nvPicPr>
          <p:cNvPr id="16"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7"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2"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D1395605-1F23-E8FA-5604-5670AA96F9E2}"/>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1DBF7D9A-3EE3-AECC-CB60-5DE526BD8287}"/>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116013" y="404813"/>
            <a:ext cx="7416800" cy="509587"/>
          </a:xfrm>
        </p:spPr>
        <p:txBody>
          <a:bodyPr/>
          <a:lstStyle/>
          <a:p>
            <a:pPr eaLnBrk="1" hangingPunct="1"/>
            <a:endParaRPr lang="it-IT"/>
          </a:p>
        </p:txBody>
      </p:sp>
      <p:sp>
        <p:nvSpPr>
          <p:cNvPr id="5123" name="Rectangle 8"/>
          <p:cNvSpPr>
            <a:spLocks noChangeArrowheads="1"/>
          </p:cNvSpPr>
          <p:nvPr/>
        </p:nvSpPr>
        <p:spPr bwMode="auto">
          <a:xfrm>
            <a:off x="1954213" y="630238"/>
            <a:ext cx="184150" cy="228600"/>
          </a:xfrm>
          <a:prstGeom prst="rect">
            <a:avLst/>
          </a:prstGeom>
          <a:noFill/>
          <a:ln w="9525">
            <a:noFill/>
            <a:miter lim="800000"/>
            <a:headEnd/>
            <a:tailEnd/>
          </a:ln>
        </p:spPr>
        <p:txBody>
          <a:bodyPr wrap="none">
            <a:spAutoFit/>
          </a:bodyPr>
          <a:lstStyle/>
          <a:p>
            <a:endParaRPr lang="it-IT"/>
          </a:p>
        </p:txBody>
      </p:sp>
      <p:sp>
        <p:nvSpPr>
          <p:cNvPr id="5124" name="Text Box 10"/>
          <p:cNvSpPr txBox="1">
            <a:spLocks noChangeArrowheads="1"/>
          </p:cNvSpPr>
          <p:nvPr/>
        </p:nvSpPr>
        <p:spPr bwMode="auto">
          <a:xfrm>
            <a:off x="1116013" y="776288"/>
            <a:ext cx="7404100" cy="427037"/>
          </a:xfrm>
          <a:prstGeom prst="rect">
            <a:avLst/>
          </a:prstGeom>
          <a:noFill/>
          <a:ln w="9525">
            <a:noFill/>
            <a:miter lim="800000"/>
            <a:headEnd/>
            <a:tailEnd/>
          </a:ln>
        </p:spPr>
        <p:txBody>
          <a:bodyPr>
            <a:spAutoFit/>
          </a:bodyPr>
          <a:lstStyle/>
          <a:p>
            <a:pPr>
              <a:spcBef>
                <a:spcPct val="50000"/>
              </a:spcBef>
            </a:pPr>
            <a:r>
              <a:rPr lang="it-IT" sz="2200">
                <a:solidFill>
                  <a:srgbClr val="000000"/>
                </a:solidFill>
              </a:rPr>
              <a:t>Selezionare per scrivere o eliminare il sottotitolo</a:t>
            </a:r>
            <a:endParaRPr lang="it-IT" sz="2200">
              <a:solidFill>
                <a:schemeClr val="tx1"/>
              </a:solidFill>
            </a:endParaRPr>
          </a:p>
        </p:txBody>
      </p:sp>
      <p:sp>
        <p:nvSpPr>
          <p:cNvPr id="10" name="Rectangle 11"/>
          <p:cNvSpPr>
            <a:spLocks noChangeArrowheads="1"/>
          </p:cNvSpPr>
          <p:nvPr/>
        </p:nvSpPr>
        <p:spPr bwMode="auto">
          <a:xfrm>
            <a:off x="0" y="0"/>
            <a:ext cx="9144000" cy="3429000"/>
          </a:xfrm>
          <a:prstGeom prst="rect">
            <a:avLst/>
          </a:prstGeom>
          <a:solidFill>
            <a:schemeClr val="tx1"/>
          </a:solidFill>
          <a:ln w="9525">
            <a:noFill/>
            <a:miter lim="800000"/>
            <a:headEnd/>
            <a:tailEnd/>
          </a:ln>
          <a:effectLst/>
        </p:spPr>
        <p:txBody>
          <a:bodyPr wrap="none" anchor="ctr"/>
          <a:lstStyle/>
          <a:p>
            <a:pPr>
              <a:defRPr/>
            </a:pPr>
            <a:r>
              <a:rPr lang="it-IT" sz="2000" dirty="0">
                <a:solidFill>
                  <a:schemeClr val="bg1">
                    <a:lumMod val="85000"/>
                  </a:schemeClr>
                </a:solidFill>
                <a:latin typeface="AvantGarde Md BT" pitchFamily="34" charset="0"/>
                <a:ea typeface="ＭＳ Ｐゴシック" pitchFamily="1" charset="-128"/>
                <a:cs typeface="Arial" pitchFamily="34" charset="0"/>
              </a:rPr>
              <a:t> </a:t>
            </a:r>
            <a:r>
              <a:rPr lang="it-IT" sz="2000" i="1" dirty="0">
                <a:solidFill>
                  <a:schemeClr val="bg1">
                    <a:lumMod val="85000"/>
                  </a:schemeClr>
                </a:solidFill>
                <a:latin typeface="AvantGarde Md BT" pitchFamily="34" charset="0"/>
                <a:ea typeface="ＭＳ Ｐゴシック" pitchFamily="1" charset="-128"/>
                <a:cs typeface="Arial" pitchFamily="34" charset="0"/>
              </a:rPr>
              <a:t>- tutela ambientale  </a:t>
            </a:r>
          </a:p>
          <a:p>
            <a:pPr>
              <a:defRPr/>
            </a:pPr>
            <a:r>
              <a:rPr lang="it-IT" sz="2000" i="1" dirty="0">
                <a:solidFill>
                  <a:schemeClr val="bg1">
                    <a:lumMod val="85000"/>
                  </a:schemeClr>
                </a:solidFill>
                <a:latin typeface="AvantGarde Md BT" pitchFamily="34" charset="0"/>
                <a:ea typeface="ＭＳ Ｐゴシック" pitchFamily="1" charset="-128"/>
                <a:cs typeface="Arial" pitchFamily="34" charset="0"/>
              </a:rPr>
              <a:t> - tutela del paesaggio storico </a:t>
            </a:r>
          </a:p>
          <a:p>
            <a:pPr>
              <a:defRPr/>
            </a:pPr>
            <a:r>
              <a:rPr lang="it-IT" sz="2000" i="1" dirty="0">
                <a:solidFill>
                  <a:schemeClr val="bg1">
                    <a:lumMod val="85000"/>
                  </a:schemeClr>
                </a:solidFill>
                <a:latin typeface="AvantGarde Md BT" pitchFamily="34" charset="0"/>
                <a:ea typeface="ＭＳ Ｐゴシック" pitchFamily="1" charset="-128"/>
                <a:cs typeface="Arial" pitchFamily="34" charset="0"/>
              </a:rPr>
              <a:t> - tutela del rapporto tra citta’ e campagna </a:t>
            </a:r>
          </a:p>
          <a:p>
            <a:pPr>
              <a:defRPr/>
            </a:pPr>
            <a:r>
              <a:rPr lang="it-IT" sz="2000" i="1" dirty="0">
                <a:solidFill>
                  <a:schemeClr val="bg1">
                    <a:lumMod val="85000"/>
                  </a:schemeClr>
                </a:solidFill>
                <a:latin typeface="AvantGarde Md BT" pitchFamily="34" charset="0"/>
                <a:ea typeface="ＭＳ Ｐゴシック" pitchFamily="1" charset="-128"/>
                <a:cs typeface="Arial" pitchFamily="34" charset="0"/>
              </a:rPr>
              <a:t> - intervento pubblico</a:t>
            </a:r>
            <a:endParaRPr lang="it-IT" sz="2000" i="1" dirty="0">
              <a:ea typeface="ＭＳ Ｐゴシック" pitchFamily="1" charset="-128"/>
            </a:endParaRPr>
          </a:p>
        </p:txBody>
      </p:sp>
      <p:sp>
        <p:nvSpPr>
          <p:cNvPr id="21" name="Rectangle 20"/>
          <p:cNvSpPr/>
          <p:nvPr/>
        </p:nvSpPr>
        <p:spPr>
          <a:xfrm>
            <a:off x="214313" y="2781300"/>
            <a:ext cx="8929687" cy="1200150"/>
          </a:xfrm>
          <a:prstGeom prst="rect">
            <a:avLst/>
          </a:prstGeom>
        </p:spPr>
        <p:txBody>
          <a:bodyPr>
            <a:spAutoFit/>
          </a:bodyPr>
          <a:lstStyle/>
          <a:p>
            <a:pPr>
              <a:defRPr/>
            </a:pPr>
            <a:r>
              <a:rPr lang="it-IT" sz="3600" dirty="0">
                <a:solidFill>
                  <a:srgbClr val="000000"/>
                </a:solidFill>
                <a:latin typeface="AvantGarde Md BT" pitchFamily="34" charset="0"/>
                <a:ea typeface="ＭＳ Ｐゴシック" pitchFamily="1" charset="-128"/>
                <a:cs typeface="Arial" pitchFamily="34" charset="0"/>
              </a:rPr>
              <a:t>POLITICHE DI RIGENERAZIONE URBANA E </a:t>
            </a:r>
            <a:r>
              <a:rPr lang="it-IT" sz="3600" dirty="0">
                <a:solidFill>
                  <a:schemeClr val="bg2">
                    <a:lumMod val="75000"/>
                  </a:schemeClr>
                </a:solidFill>
                <a:latin typeface="AvantGarde Md BT" pitchFamily="34" charset="0"/>
                <a:ea typeface="ＭＳ Ｐゴシック" pitchFamily="1" charset="-128"/>
                <a:cs typeface="Arial" pitchFamily="34" charset="0"/>
              </a:rPr>
              <a:t>CONTENIMENTO DEL CONSUMO DI SUOLO</a:t>
            </a:r>
            <a:endParaRPr lang="it-IT" sz="3600" dirty="0">
              <a:solidFill>
                <a:schemeClr val="bg2">
                  <a:lumMod val="75000"/>
                </a:schemeClr>
              </a:solidFill>
              <a:ea typeface="ＭＳ Ｐゴシック" pitchFamily="1" charset="-128"/>
            </a:endParaRPr>
          </a:p>
        </p:txBody>
      </p:sp>
      <p:sp>
        <p:nvSpPr>
          <p:cNvPr id="13" name="Rectangle 12"/>
          <p:cNvSpPr/>
          <p:nvPr/>
        </p:nvSpPr>
        <p:spPr>
          <a:xfrm>
            <a:off x="107950" y="4410868"/>
            <a:ext cx="8640763" cy="1322388"/>
          </a:xfrm>
          <a:prstGeom prst="rect">
            <a:avLst/>
          </a:prstGeom>
        </p:spPr>
        <p:txBody>
          <a:bodyPr>
            <a:spAutoFit/>
          </a:bodyPr>
          <a:lstStyle/>
          <a:p>
            <a:pPr algn="r">
              <a:defRPr/>
            </a:pPr>
            <a:r>
              <a:rPr lang="it-IT" sz="2000" i="1" dirty="0">
                <a:solidFill>
                  <a:schemeClr val="tx2">
                    <a:lumMod val="50000"/>
                  </a:schemeClr>
                </a:solidFill>
                <a:latin typeface="AvantGarde Md BT" pitchFamily="34" charset="0"/>
                <a:ea typeface="ＭＳ Ｐゴシック" pitchFamily="1" charset="-128"/>
                <a:cs typeface="Arial" pitchFamily="34" charset="0"/>
              </a:rPr>
              <a:t>crescita e sviluppo - </a:t>
            </a:r>
          </a:p>
          <a:p>
            <a:pPr algn="r">
              <a:defRPr/>
            </a:pPr>
            <a:r>
              <a:rPr lang="it-IT" sz="2000" i="1" dirty="0">
                <a:solidFill>
                  <a:schemeClr val="tx2">
                    <a:lumMod val="50000"/>
                  </a:schemeClr>
                </a:solidFill>
                <a:latin typeface="AvantGarde Md BT" pitchFamily="34" charset="0"/>
                <a:ea typeface="ＭＳ Ｐゴシック" pitchFamily="1" charset="-128"/>
                <a:cs typeface="Arial" pitchFamily="34" charset="0"/>
              </a:rPr>
              <a:t>rilancio dell’edilizia -</a:t>
            </a:r>
          </a:p>
          <a:p>
            <a:pPr algn="r">
              <a:defRPr/>
            </a:pPr>
            <a:r>
              <a:rPr lang="it-IT" sz="2000" i="1" dirty="0">
                <a:solidFill>
                  <a:schemeClr val="tx2">
                    <a:lumMod val="50000"/>
                  </a:schemeClr>
                </a:solidFill>
                <a:latin typeface="AvantGarde Md BT" pitchFamily="34" charset="0"/>
                <a:ea typeface="ＭＳ Ｐゴシック" pitchFamily="1" charset="-128"/>
                <a:cs typeface="Arial" pitchFamily="34" charset="0"/>
              </a:rPr>
              <a:t>liberta’ di iniziativa economica e proprieta’ privata - </a:t>
            </a:r>
          </a:p>
          <a:p>
            <a:pPr algn="r">
              <a:defRPr/>
            </a:pPr>
            <a:r>
              <a:rPr lang="it-IT" sz="2000" i="1" dirty="0">
                <a:solidFill>
                  <a:schemeClr val="tx2">
                    <a:lumMod val="50000"/>
                  </a:schemeClr>
                </a:solidFill>
                <a:latin typeface="AvantGarde Md BT" pitchFamily="34" charset="0"/>
                <a:ea typeface="ＭＳ Ｐゴシック" pitchFamily="1" charset="-128"/>
                <a:cs typeface="Arial" pitchFamily="34" charset="0"/>
              </a:rPr>
              <a:t>negoziazione </a:t>
            </a:r>
            <a:r>
              <a:rPr lang="it-IT" sz="2000" i="1" dirty="0">
                <a:solidFill>
                  <a:srgbClr val="000000"/>
                </a:solidFill>
                <a:latin typeface="AvantGarde Md BT" pitchFamily="34" charset="0"/>
                <a:ea typeface="ＭＳ Ｐゴシック" pitchFamily="1" charset="-128"/>
                <a:cs typeface="Arial" pitchFamily="34" charset="0"/>
              </a:rPr>
              <a:t>-</a:t>
            </a:r>
            <a:endParaRPr lang="it-IT" sz="2000" i="1" dirty="0">
              <a:solidFill>
                <a:srgbClr val="000000"/>
              </a:solidFill>
              <a:ea typeface="ＭＳ Ｐゴシック" pitchFamily="1" charset="-128"/>
            </a:endParaRPr>
          </a:p>
        </p:txBody>
      </p:sp>
      <p:pic>
        <p:nvPicPr>
          <p:cNvPr id="15"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4"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96520151-849B-140F-2CB2-936D51792A5C}"/>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710F074B-6522-0966-FB76-A8E766E60421}"/>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0"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6154"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5" name="Rectangle 14"/>
          <p:cNvSpPr/>
          <p:nvPr/>
        </p:nvSpPr>
        <p:spPr>
          <a:xfrm>
            <a:off x="395288" y="188913"/>
            <a:ext cx="8351837" cy="646112"/>
          </a:xfrm>
          <a:prstGeom prst="rect">
            <a:avLst/>
          </a:prstGeom>
        </p:spPr>
        <p:txBody>
          <a:bodyPr>
            <a:spAutoFit/>
          </a:bodyPr>
          <a:lstStyle/>
          <a:p>
            <a:pPr>
              <a:defRPr/>
            </a:pPr>
            <a:r>
              <a:rPr lang="it-IT" sz="3600" dirty="0">
                <a:solidFill>
                  <a:schemeClr val="bg2">
                    <a:lumMod val="50000"/>
                  </a:schemeClr>
                </a:solidFill>
                <a:latin typeface="AvantGarde Md BT" pitchFamily="34" charset="0"/>
                <a:ea typeface="ＭＳ Ｐゴシック" pitchFamily="1" charset="-128"/>
                <a:cs typeface="Arial" pitchFamily="34" charset="0"/>
              </a:rPr>
              <a:t>DEFINIZIONI</a:t>
            </a:r>
            <a:endParaRPr lang="it-IT" sz="3600" dirty="0">
              <a:solidFill>
                <a:schemeClr val="bg2">
                  <a:lumMod val="50000"/>
                </a:schemeClr>
              </a:solidFill>
              <a:ea typeface="ＭＳ Ｐゴシック" pitchFamily="1" charset="-128"/>
            </a:endParaRPr>
          </a:p>
        </p:txBody>
      </p:sp>
      <p:sp>
        <p:nvSpPr>
          <p:cNvPr id="20" name="Rectangle 19"/>
          <p:cNvSpPr/>
          <p:nvPr/>
        </p:nvSpPr>
        <p:spPr>
          <a:xfrm>
            <a:off x="2124075" y="2492375"/>
            <a:ext cx="7632700" cy="508000"/>
          </a:xfrm>
          <a:prstGeom prst="rect">
            <a:avLst/>
          </a:prstGeom>
        </p:spPr>
        <p:txBody>
          <a:bodyPr>
            <a:spAutoFit/>
          </a:bodyPr>
          <a:lstStyle/>
          <a:p>
            <a:pPr>
              <a:defRPr/>
            </a:pPr>
            <a:endParaRPr lang="it-IT" sz="1800" dirty="0">
              <a:solidFill>
                <a:schemeClr val="bg2">
                  <a:lumMod val="50000"/>
                </a:schemeClr>
              </a:solidFill>
              <a:latin typeface="AvantGarde Bk BT" pitchFamily="34" charset="0"/>
              <a:ea typeface="ＭＳ Ｐゴシック" pitchFamily="1" charset="-128"/>
              <a:cs typeface="Arial" pitchFamily="34" charset="0"/>
            </a:endParaRPr>
          </a:p>
          <a:p>
            <a:pPr algn="r">
              <a:defRPr/>
            </a:pPr>
            <a:endParaRPr lang="it-IT" dirty="0">
              <a:ea typeface="ＭＳ Ｐゴシック" pitchFamily="1" charset="-128"/>
            </a:endParaRPr>
          </a:p>
        </p:txBody>
      </p:sp>
      <p:sp>
        <p:nvSpPr>
          <p:cNvPr id="21" name="Rectangle 20"/>
          <p:cNvSpPr/>
          <p:nvPr/>
        </p:nvSpPr>
        <p:spPr>
          <a:xfrm>
            <a:off x="3114675" y="260350"/>
            <a:ext cx="8551863" cy="954088"/>
          </a:xfrm>
          <a:prstGeom prst="rect">
            <a:avLst/>
          </a:prstGeom>
        </p:spPr>
        <p:txBody>
          <a:bodyPr>
            <a:spAutoFit/>
          </a:bodyPr>
          <a:lstStyle/>
          <a:p>
            <a:pPr>
              <a:defRPr/>
            </a:pPr>
            <a:r>
              <a:rPr lang="it-IT" sz="1400" dirty="0">
                <a:solidFill>
                  <a:schemeClr val="bg1">
                    <a:lumMod val="85000"/>
                  </a:schemeClr>
                </a:solidFill>
                <a:latin typeface="AvantGarde Bk BT" pitchFamily="34" charset="0"/>
                <a:ea typeface="ＭＳ Ｐゴシック" pitchFamily="1" charset="-128"/>
                <a:cs typeface="Arial" pitchFamily="34" charset="0"/>
              </a:rPr>
              <a:t> </a:t>
            </a:r>
            <a:r>
              <a:rPr lang="it-IT" sz="1400" dirty="0">
                <a:solidFill>
                  <a:schemeClr val="bg2">
                    <a:lumMod val="50000"/>
                  </a:schemeClr>
                </a:solidFill>
                <a:latin typeface="AvantGarde Bk BT" pitchFamily="34" charset="0"/>
                <a:ea typeface="ＭＳ Ｐゴシック" pitchFamily="1" charset="-128"/>
                <a:cs typeface="Arial" pitchFamily="34" charset="0"/>
              </a:rPr>
              <a:t>“</a:t>
            </a:r>
            <a:r>
              <a:rPr lang="it-IT" sz="1400" b="1" i="1" dirty="0">
                <a:solidFill>
                  <a:schemeClr val="bg2">
                    <a:lumMod val="50000"/>
                  </a:schemeClr>
                </a:solidFill>
                <a:latin typeface="AvantGarde Bk BT" pitchFamily="34" charset="0"/>
                <a:ea typeface="ＭＳ Ｐゴシック" pitchFamily="1" charset="-128"/>
              </a:rPr>
              <a:t>dal concetto di Recupero e Riqualificazione alla Rigenerazione” </a:t>
            </a:r>
          </a:p>
          <a:p>
            <a:pPr>
              <a:defRPr/>
            </a:pPr>
            <a:r>
              <a:rPr lang="it-IT" sz="1400" b="1" i="1" dirty="0">
                <a:solidFill>
                  <a:schemeClr val="bg2">
                    <a:lumMod val="50000"/>
                  </a:schemeClr>
                </a:solidFill>
                <a:latin typeface="AvantGarde Bk BT" pitchFamily="34" charset="0"/>
                <a:ea typeface="ＭＳ Ｐゴシック" pitchFamily="1" charset="-128"/>
              </a:rPr>
              <a:t>SVILUPPO CONCETTUALE DEL TEMA</a:t>
            </a:r>
          </a:p>
          <a:p>
            <a:pPr algn="ctr">
              <a:defRPr/>
            </a:pPr>
            <a:endParaRPr lang="it-IT" sz="1400" dirty="0">
              <a:solidFill>
                <a:schemeClr val="bg2">
                  <a:lumMod val="50000"/>
                </a:schemeClr>
              </a:solidFill>
              <a:ea typeface="ＭＳ Ｐゴシック" pitchFamily="1" charset="-128"/>
            </a:endParaRPr>
          </a:p>
          <a:p>
            <a:pPr algn="ctr">
              <a:defRPr/>
            </a:pPr>
            <a:endParaRPr lang="it-IT" sz="1400" dirty="0">
              <a:solidFill>
                <a:schemeClr val="bg1">
                  <a:lumMod val="85000"/>
                </a:schemeClr>
              </a:solidFill>
              <a:latin typeface="AvantGarde Md BT" pitchFamily="34" charset="0"/>
              <a:ea typeface="ＭＳ Ｐゴシック" pitchFamily="1" charset="-128"/>
              <a:cs typeface="Arial" pitchFamily="34" charset="0"/>
            </a:endParaRPr>
          </a:p>
        </p:txBody>
      </p:sp>
      <p:sp>
        <p:nvSpPr>
          <p:cNvPr id="6158" name="Rectangle 16"/>
          <p:cNvSpPr>
            <a:spLocks noChangeArrowheads="1"/>
          </p:cNvSpPr>
          <p:nvPr/>
        </p:nvSpPr>
        <p:spPr bwMode="auto">
          <a:xfrm>
            <a:off x="179388" y="765175"/>
            <a:ext cx="8785225" cy="5324475"/>
          </a:xfrm>
          <a:prstGeom prst="rect">
            <a:avLst/>
          </a:prstGeom>
          <a:noFill/>
          <a:ln w="9525">
            <a:noFill/>
            <a:miter lim="800000"/>
            <a:headEnd/>
            <a:tailEnd/>
          </a:ln>
        </p:spPr>
        <p:txBody>
          <a:bodyPr>
            <a:spAutoFit/>
          </a:bodyPr>
          <a:lstStyle/>
          <a:p>
            <a:pPr algn="just">
              <a:buFontTx/>
              <a:buChar char="-"/>
            </a:pPr>
            <a:r>
              <a:rPr lang="it-IT" sz="1400" u="sng" dirty="0">
                <a:solidFill>
                  <a:srgbClr val="0C1C1D"/>
                </a:solidFill>
                <a:latin typeface="AvantGarde Bk BT" pitchFamily="34" charset="0"/>
                <a:cs typeface="Arial" charset="0"/>
              </a:rPr>
              <a:t>VOCABOLARIO R. BAROCCHI</a:t>
            </a:r>
            <a:r>
              <a:rPr lang="it-IT" sz="1400" dirty="0">
                <a:solidFill>
                  <a:srgbClr val="0C1C1D"/>
                </a:solidFill>
                <a:latin typeface="AvantGarde Bk BT" pitchFamily="34" charset="0"/>
                <a:cs typeface="Arial" charset="0"/>
              </a:rPr>
              <a:t>: </a:t>
            </a:r>
            <a:r>
              <a:rPr lang="it-IT" sz="1400" i="1" dirty="0">
                <a:solidFill>
                  <a:srgbClr val="000000"/>
                </a:solidFill>
                <a:latin typeface="AvantGarde Bk BT" pitchFamily="34" charset="0"/>
              </a:rPr>
              <a:t>“rinnovamento urbano” come: “Intervento urbanistico complesso consistente nella sostituzione sistematica e pianificata di volumi e edifici antichi con volumi e edifici nuovi per soddisfare nuovi bisogni della comunità e per corrispondere a nuove concezioni urbanistiche”.</a:t>
            </a:r>
            <a:endParaRPr lang="it-IT" sz="1400" dirty="0">
              <a:solidFill>
                <a:srgbClr val="000000"/>
              </a:solidFill>
              <a:latin typeface="AvantGarde Bk BT" pitchFamily="34" charset="0"/>
            </a:endParaRPr>
          </a:p>
          <a:p>
            <a:pPr algn="just"/>
            <a:endParaRPr lang="it-IT" sz="1400" dirty="0">
              <a:solidFill>
                <a:srgbClr val="000000"/>
              </a:solidFill>
              <a:latin typeface="AvantGarde Bk BT" pitchFamily="34" charset="0"/>
            </a:endParaRPr>
          </a:p>
          <a:p>
            <a:pPr algn="just">
              <a:buFontTx/>
              <a:buChar char="-"/>
            </a:pPr>
            <a:r>
              <a:rPr lang="it-IT" sz="1400" u="sng" dirty="0">
                <a:solidFill>
                  <a:srgbClr val="000000"/>
                </a:solidFill>
                <a:latin typeface="AvantGarde Bk BT" pitchFamily="34" charset="0"/>
              </a:rPr>
              <a:t>DINO BORRI</a:t>
            </a:r>
            <a:r>
              <a:rPr lang="it-IT" sz="1400" dirty="0">
                <a:solidFill>
                  <a:srgbClr val="000000"/>
                </a:solidFill>
                <a:latin typeface="AvantGarde Bk BT" pitchFamily="34" charset="0"/>
              </a:rPr>
              <a:t>: </a:t>
            </a:r>
            <a:r>
              <a:rPr lang="it-IT" sz="1400" i="1" dirty="0">
                <a:solidFill>
                  <a:srgbClr val="000000"/>
                </a:solidFill>
                <a:latin typeface="AvantGarde Bk BT" pitchFamily="34" charset="0"/>
              </a:rPr>
              <a:t>“riqualificazione - Attività pianificatoria, programmatoria o progettuale, finalizzata al recupero di una valida dimensione qualitativa e funzionale di strutture urbane e/o edilizie, nell’insieme o in singole parti, compromesse da obsolescenza o da degrado”. </a:t>
            </a:r>
          </a:p>
          <a:p>
            <a:pPr algn="just">
              <a:buFontTx/>
              <a:buChar char="-"/>
            </a:pPr>
            <a:endParaRPr lang="it-IT" sz="1400" dirty="0">
              <a:solidFill>
                <a:srgbClr val="000000"/>
              </a:solidFill>
              <a:latin typeface="AvantGarde Bk BT" pitchFamily="34" charset="0"/>
            </a:endParaRPr>
          </a:p>
          <a:p>
            <a:pPr algn="just">
              <a:buFontTx/>
              <a:buChar char="-"/>
            </a:pPr>
            <a:r>
              <a:rPr lang="it-IT" sz="1400" u="sng" dirty="0">
                <a:solidFill>
                  <a:srgbClr val="000000"/>
                </a:solidFill>
                <a:latin typeface="AvantGarde Bk BT" pitchFamily="34" charset="0"/>
              </a:rPr>
              <a:t>INU</a:t>
            </a:r>
            <a:r>
              <a:rPr lang="it-IT" sz="1400" dirty="0">
                <a:solidFill>
                  <a:srgbClr val="000000"/>
                </a:solidFill>
                <a:latin typeface="AvantGarde Bk BT" pitchFamily="34" charset="0"/>
              </a:rPr>
              <a:t> “</a:t>
            </a:r>
            <a:r>
              <a:rPr lang="it-IT" sz="1400" i="1" dirty="0">
                <a:solidFill>
                  <a:srgbClr val="000000"/>
                </a:solidFill>
                <a:latin typeface="AvantGarde Bk BT" pitchFamily="34" charset="0"/>
              </a:rPr>
              <a:t>non è una categoria di intervento confinata nel settore tecnico, può diventare un progetto collettivo, un patto sociale nel quale ridefinire i ruoli di tutti gli attori, pubblici e privati, per declinare il futuro delle città nelle quali vorremmo vivere, assegnando ai valori sociali e ambientali una rilevanza economica, mettendo al centro dell’attenzione l’abilità e le relazioni indotte dalla qualità degli spazi pubblici”.</a:t>
            </a:r>
            <a:r>
              <a:rPr lang="it-IT" sz="1400" i="1" dirty="0">
                <a:latin typeface="AvantGarde Bk BT" pitchFamily="34" charset="0"/>
              </a:rPr>
              <a:t> </a:t>
            </a:r>
          </a:p>
          <a:p>
            <a:pPr algn="just">
              <a:buFontTx/>
              <a:buChar char="-"/>
            </a:pPr>
            <a:endParaRPr lang="it-IT" sz="1400" dirty="0">
              <a:latin typeface="AvantGarde Bk BT" pitchFamily="34" charset="0"/>
            </a:endParaRPr>
          </a:p>
          <a:p>
            <a:pPr algn="just"/>
            <a:r>
              <a:rPr lang="it-IT" sz="1400" i="1" u="sng" dirty="0">
                <a:solidFill>
                  <a:srgbClr val="000000"/>
                </a:solidFill>
                <a:latin typeface="AvantGarde Bk BT" pitchFamily="34" charset="0"/>
              </a:rPr>
              <a:t>-ANCI LOMBARDIA</a:t>
            </a:r>
            <a:r>
              <a:rPr lang="it-IT" sz="1400" i="1" dirty="0">
                <a:solidFill>
                  <a:srgbClr val="000000"/>
                </a:solidFill>
                <a:latin typeface="AvantGarde Bk BT" pitchFamily="34" charset="0"/>
              </a:rPr>
              <a:t> “essa ha una natura multidimensionale …</a:t>
            </a:r>
            <a:endParaRPr lang="it-IT" sz="1400" dirty="0">
              <a:solidFill>
                <a:srgbClr val="000000"/>
              </a:solidFill>
              <a:latin typeface="AvantGarde Bk BT" pitchFamily="34" charset="0"/>
            </a:endParaRPr>
          </a:p>
          <a:p>
            <a:pPr algn="just"/>
            <a:r>
              <a:rPr lang="it-IT" sz="1400" i="1" dirty="0">
                <a:solidFill>
                  <a:srgbClr val="000000"/>
                </a:solidFill>
                <a:latin typeface="AvantGarde Bk BT" pitchFamily="34" charset="0"/>
              </a:rPr>
              <a:t>La rigenerazione urbana alla scala di governo del territorio ha per definizione una natura multi-scalare agendo tra la dimensione territoriale e quella urbana. […] essa si basa su processi di coinvolgimento degli attori lungo la più ampia filiera della multi-level governance”.</a:t>
            </a:r>
          </a:p>
          <a:p>
            <a:pPr algn="just"/>
            <a:endParaRPr lang="it-IT" sz="1400" i="1" dirty="0">
              <a:solidFill>
                <a:srgbClr val="000000"/>
              </a:solidFill>
              <a:latin typeface="AvantGarde Bk BT" pitchFamily="34" charset="0"/>
            </a:endParaRPr>
          </a:p>
          <a:p>
            <a:pPr algn="just"/>
            <a:r>
              <a:rPr lang="it-IT" sz="1400" u="sng" dirty="0">
                <a:solidFill>
                  <a:srgbClr val="000000"/>
                </a:solidFill>
                <a:latin typeface="AvantGarde Bk BT" pitchFamily="34" charset="0"/>
              </a:rPr>
              <a:t>-SENATORE GAETANO QUAGLIARIELLO</a:t>
            </a:r>
            <a:r>
              <a:rPr lang="it-IT" sz="1400" dirty="0">
                <a:solidFill>
                  <a:srgbClr val="000000"/>
                </a:solidFill>
                <a:latin typeface="AvantGarde Bk BT" pitchFamily="34" charset="0"/>
              </a:rPr>
              <a:t> (nel ddl AS 63) </a:t>
            </a:r>
            <a:r>
              <a:rPr lang="it-IT" sz="1400" i="1" dirty="0">
                <a:solidFill>
                  <a:srgbClr val="000000"/>
                </a:solidFill>
                <a:latin typeface="AvantGarde Bk BT" pitchFamily="34" charset="0"/>
              </a:rPr>
              <a:t>“insieme organico di interventi riguardanti edifici pubblici e privati, con destinazione d'uso residenziale, produttiva o commerciale, nonché spazi pubblici o destinati a servizi pubblici, che attraverso iniziative di demolizione e ricostruzione, riqualificazione edilizia, sostituzione edilizia, ristrutturazione e nuova costruzione, al fine di ottenere una riqualificazione sociale e un rilancio economico …”</a:t>
            </a:r>
          </a:p>
          <a:p>
            <a:endParaRPr lang="it-IT" sz="1800" dirty="0">
              <a:solidFill>
                <a:srgbClr val="000000"/>
              </a:solidFill>
            </a:endParaRPr>
          </a:p>
        </p:txBody>
      </p:sp>
      <p:pic>
        <p:nvPicPr>
          <p:cNvPr id="16"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7"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2"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5CD1F8DC-0FCA-F679-9C3C-DE0CB6FB4F16}"/>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72AA46C5-B15C-1649-9D66-90659E70BD7A}"/>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4"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7178"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15" name="Rectangle 14"/>
          <p:cNvSpPr/>
          <p:nvPr/>
        </p:nvSpPr>
        <p:spPr>
          <a:xfrm>
            <a:off x="395288" y="260350"/>
            <a:ext cx="8351837" cy="646113"/>
          </a:xfrm>
          <a:prstGeom prst="rect">
            <a:avLst/>
          </a:prstGeom>
        </p:spPr>
        <p:txBody>
          <a:bodyPr>
            <a:spAutoFit/>
          </a:bodyPr>
          <a:lstStyle/>
          <a:p>
            <a:pPr>
              <a:defRPr/>
            </a:pPr>
            <a:r>
              <a:rPr lang="it-IT" sz="3600" dirty="0">
                <a:solidFill>
                  <a:schemeClr val="bg2">
                    <a:lumMod val="50000"/>
                  </a:schemeClr>
                </a:solidFill>
                <a:latin typeface="AvantGarde Md BT" pitchFamily="34" charset="0"/>
                <a:ea typeface="ＭＳ Ｐゴシック" pitchFamily="1" charset="-128"/>
                <a:cs typeface="Arial" pitchFamily="34" charset="0"/>
              </a:rPr>
              <a:t>DEFINIZIONI</a:t>
            </a:r>
            <a:endParaRPr lang="it-IT" sz="3600" dirty="0">
              <a:solidFill>
                <a:schemeClr val="bg2">
                  <a:lumMod val="50000"/>
                </a:schemeClr>
              </a:solidFill>
              <a:ea typeface="ＭＳ Ｐゴシック" pitchFamily="1" charset="-128"/>
            </a:endParaRPr>
          </a:p>
        </p:txBody>
      </p:sp>
      <p:sp>
        <p:nvSpPr>
          <p:cNvPr id="20" name="Rectangle 19"/>
          <p:cNvSpPr/>
          <p:nvPr/>
        </p:nvSpPr>
        <p:spPr>
          <a:xfrm>
            <a:off x="2124075" y="2492375"/>
            <a:ext cx="7632700" cy="508000"/>
          </a:xfrm>
          <a:prstGeom prst="rect">
            <a:avLst/>
          </a:prstGeom>
        </p:spPr>
        <p:txBody>
          <a:bodyPr>
            <a:spAutoFit/>
          </a:bodyPr>
          <a:lstStyle/>
          <a:p>
            <a:pPr>
              <a:defRPr/>
            </a:pPr>
            <a:endParaRPr lang="it-IT" sz="1800" dirty="0">
              <a:solidFill>
                <a:schemeClr val="bg2">
                  <a:lumMod val="50000"/>
                </a:schemeClr>
              </a:solidFill>
              <a:latin typeface="AvantGarde Bk BT" pitchFamily="34" charset="0"/>
              <a:ea typeface="ＭＳ Ｐゴシック" pitchFamily="1" charset="-128"/>
              <a:cs typeface="Arial" pitchFamily="34" charset="0"/>
            </a:endParaRPr>
          </a:p>
          <a:p>
            <a:pPr algn="r">
              <a:defRPr/>
            </a:pPr>
            <a:endParaRPr lang="it-IT" dirty="0">
              <a:ea typeface="ＭＳ Ｐゴシック" pitchFamily="1" charset="-128"/>
            </a:endParaRPr>
          </a:p>
        </p:txBody>
      </p:sp>
      <p:sp>
        <p:nvSpPr>
          <p:cNvPr id="21" name="Rectangle 20"/>
          <p:cNvSpPr/>
          <p:nvPr/>
        </p:nvSpPr>
        <p:spPr>
          <a:xfrm>
            <a:off x="-1764704" y="836712"/>
            <a:ext cx="7861300" cy="522287"/>
          </a:xfrm>
          <a:prstGeom prst="rect">
            <a:avLst/>
          </a:prstGeom>
        </p:spPr>
        <p:txBody>
          <a:bodyPr wrap="none">
            <a:spAutoFit/>
          </a:bodyPr>
          <a:lstStyle/>
          <a:p>
            <a:pPr algn="ctr">
              <a:defRPr/>
            </a:pPr>
            <a:r>
              <a:rPr lang="it-IT" sz="1400" dirty="0">
                <a:solidFill>
                  <a:schemeClr val="bg1">
                    <a:lumMod val="85000"/>
                  </a:schemeClr>
                </a:solidFill>
                <a:latin typeface="AvantGarde Md BT" pitchFamily="34" charset="0"/>
                <a:ea typeface="ＭＳ Ｐゴシック" pitchFamily="1" charset="-128"/>
                <a:cs typeface="Arial" pitchFamily="34" charset="0"/>
              </a:rPr>
              <a:t>                                           </a:t>
            </a:r>
            <a:r>
              <a:rPr lang="it-IT" sz="1400" dirty="0">
                <a:solidFill>
                  <a:schemeClr val="bg2">
                    <a:lumMod val="50000"/>
                  </a:schemeClr>
                </a:solidFill>
                <a:latin typeface="AvantGarde Md BT" pitchFamily="34" charset="0"/>
                <a:ea typeface="ＭＳ Ｐゴシック" pitchFamily="1" charset="-128"/>
                <a:cs typeface="Arial" pitchFamily="34" charset="0"/>
              </a:rPr>
              <a:t>“</a:t>
            </a:r>
            <a:r>
              <a:rPr lang="it-IT" sz="1400" b="1" i="1" dirty="0">
                <a:solidFill>
                  <a:schemeClr val="bg2">
                    <a:lumMod val="50000"/>
                  </a:schemeClr>
                </a:solidFill>
                <a:ea typeface="ＭＳ Ｐゴシック" pitchFamily="1" charset="-128"/>
              </a:rPr>
              <a:t>dal concetto di Recupero e Riqualificazione alla Rigenerazione”</a:t>
            </a:r>
            <a:endParaRPr lang="it-IT" sz="1400" dirty="0">
              <a:solidFill>
                <a:schemeClr val="bg2">
                  <a:lumMod val="50000"/>
                </a:schemeClr>
              </a:solidFill>
              <a:ea typeface="ＭＳ Ｐゴシック" pitchFamily="1" charset="-128"/>
            </a:endParaRPr>
          </a:p>
          <a:p>
            <a:pPr algn="ctr">
              <a:defRPr/>
            </a:pPr>
            <a:endParaRPr lang="it-IT" sz="1400" dirty="0">
              <a:solidFill>
                <a:schemeClr val="bg1">
                  <a:lumMod val="85000"/>
                </a:schemeClr>
              </a:solidFill>
              <a:latin typeface="AvantGarde Md BT" pitchFamily="34" charset="0"/>
              <a:ea typeface="ＭＳ Ｐゴシック" pitchFamily="1" charset="-128"/>
              <a:cs typeface="Arial" pitchFamily="34" charset="0"/>
            </a:endParaRPr>
          </a:p>
        </p:txBody>
      </p:sp>
      <p:sp>
        <p:nvSpPr>
          <p:cNvPr id="7182" name="Rectangle 16"/>
          <p:cNvSpPr>
            <a:spLocks noChangeArrowheads="1"/>
          </p:cNvSpPr>
          <p:nvPr/>
        </p:nvSpPr>
        <p:spPr bwMode="auto">
          <a:xfrm>
            <a:off x="395536" y="1268760"/>
            <a:ext cx="7560840" cy="461665"/>
          </a:xfrm>
          <a:prstGeom prst="rect">
            <a:avLst/>
          </a:prstGeom>
          <a:noFill/>
          <a:ln w="9525">
            <a:noFill/>
            <a:miter lim="800000"/>
            <a:headEnd/>
            <a:tailEnd/>
          </a:ln>
        </p:spPr>
        <p:txBody>
          <a:bodyPr wrap="square">
            <a:spAutoFit/>
          </a:bodyPr>
          <a:lstStyle/>
          <a:p>
            <a:r>
              <a:rPr lang="it-IT" sz="2400" dirty="0">
                <a:solidFill>
                  <a:srgbClr val="000000"/>
                </a:solidFill>
                <a:latin typeface="AvantGarde Md BT" pitchFamily="34" charset="0"/>
              </a:rPr>
              <a:t>“</a:t>
            </a:r>
            <a:r>
              <a:rPr lang="it-IT" sz="2400" i="1" dirty="0">
                <a:solidFill>
                  <a:srgbClr val="000000"/>
                </a:solidFill>
                <a:latin typeface="AvantGarde Md BT" pitchFamily="34" charset="0"/>
              </a:rPr>
              <a:t>URBAN REGENERATION </a:t>
            </a:r>
            <a:r>
              <a:rPr lang="it-IT" sz="2400" dirty="0">
                <a:solidFill>
                  <a:srgbClr val="000000"/>
                </a:solidFill>
                <a:latin typeface="AvantGarde Md BT" pitchFamily="34" charset="0"/>
              </a:rPr>
              <a:t>” -programmi-             </a:t>
            </a:r>
          </a:p>
        </p:txBody>
      </p:sp>
      <p:sp>
        <p:nvSpPr>
          <p:cNvPr id="7183" name="Rettangolo 1"/>
          <p:cNvSpPr>
            <a:spLocks noChangeArrowheads="1"/>
          </p:cNvSpPr>
          <p:nvPr/>
        </p:nvSpPr>
        <p:spPr bwMode="auto">
          <a:xfrm>
            <a:off x="4427984" y="4293096"/>
            <a:ext cx="4536504" cy="461665"/>
          </a:xfrm>
          <a:prstGeom prst="rect">
            <a:avLst/>
          </a:prstGeom>
          <a:noFill/>
          <a:ln w="9525">
            <a:noFill/>
            <a:miter lim="800000"/>
            <a:headEnd/>
            <a:tailEnd/>
          </a:ln>
        </p:spPr>
        <p:txBody>
          <a:bodyPr wrap="square">
            <a:spAutoFit/>
          </a:bodyPr>
          <a:lstStyle/>
          <a:p>
            <a:r>
              <a:rPr lang="it-IT" sz="2400" dirty="0">
                <a:solidFill>
                  <a:srgbClr val="000000"/>
                </a:solidFill>
                <a:latin typeface="AvantGarde Md BT" pitchFamily="34" charset="0"/>
              </a:rPr>
              <a:t>“</a:t>
            </a:r>
            <a:r>
              <a:rPr lang="it-IT" sz="2400" i="1" dirty="0">
                <a:solidFill>
                  <a:srgbClr val="000000"/>
                </a:solidFill>
                <a:latin typeface="AvantGarde Md BT" pitchFamily="34" charset="0"/>
              </a:rPr>
              <a:t>URBAN RENEWAL</a:t>
            </a:r>
            <a:r>
              <a:rPr lang="it-IT" sz="2400" dirty="0">
                <a:solidFill>
                  <a:srgbClr val="000000"/>
                </a:solidFill>
                <a:latin typeface="AvantGarde Md BT" pitchFamily="34" charset="0"/>
              </a:rPr>
              <a:t>” -progetti-</a:t>
            </a:r>
          </a:p>
        </p:txBody>
      </p:sp>
      <p:pic>
        <p:nvPicPr>
          <p:cNvPr id="7184" name="Immagine 2"/>
          <p:cNvPicPr>
            <a:picLocks noChangeAspect="1"/>
          </p:cNvPicPr>
          <p:nvPr/>
        </p:nvPicPr>
        <p:blipFill>
          <a:blip r:embed="rId3" cstate="print"/>
          <a:srcRect b="2551"/>
          <a:stretch>
            <a:fillRect/>
          </a:stretch>
        </p:blipFill>
        <p:spPr bwMode="auto">
          <a:xfrm>
            <a:off x="395536" y="1844824"/>
            <a:ext cx="3959349" cy="2894581"/>
          </a:xfrm>
          <a:prstGeom prst="rect">
            <a:avLst/>
          </a:prstGeom>
          <a:noFill/>
          <a:ln w="9525">
            <a:noFill/>
            <a:miter lim="800000"/>
            <a:headEnd/>
            <a:tailEnd/>
          </a:ln>
        </p:spPr>
      </p:pic>
      <p:sp>
        <p:nvSpPr>
          <p:cNvPr id="18" name="Rectangle 17"/>
          <p:cNvSpPr/>
          <p:nvPr/>
        </p:nvSpPr>
        <p:spPr>
          <a:xfrm>
            <a:off x="395536" y="4869160"/>
            <a:ext cx="8497887" cy="954087"/>
          </a:xfrm>
          <a:prstGeom prst="rect">
            <a:avLst/>
          </a:prstGeom>
        </p:spPr>
        <p:txBody>
          <a:bodyPr>
            <a:spAutoFit/>
          </a:bodyPr>
          <a:lstStyle/>
          <a:p>
            <a:pPr algn="just">
              <a:defRPr/>
            </a:pPr>
            <a:r>
              <a:rPr lang="it-IT" sz="1400" dirty="0">
                <a:solidFill>
                  <a:schemeClr val="tx2">
                    <a:lumMod val="50000"/>
                  </a:schemeClr>
                </a:solidFill>
                <a:latin typeface="AvantGarde Md BT" pitchFamily="34" charset="0"/>
              </a:rPr>
              <a:t>“Rigenerazione urbana” vuol dire mettere al centro la vita delle persone, partire dalle zone con più problemi, affrontare le carenze di un territorio, ricostruire le comunità, coinvolgere gli imprenditori privati insieme ai residenti: progetti complessi, che non possono che essere guidati da un soggetto pubblico.</a:t>
            </a:r>
          </a:p>
        </p:txBody>
      </p:sp>
      <p:pic>
        <p:nvPicPr>
          <p:cNvPr id="19" name="Picture 16"/>
          <p:cNvPicPr>
            <a:picLocks noChangeAspect="1" noChangeArrowheads="1"/>
          </p:cNvPicPr>
          <p:nvPr/>
        </p:nvPicPr>
        <p:blipFill>
          <a:blip r:embed="rId4"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22" name="Picture 16"/>
          <p:cNvPicPr>
            <a:picLocks noChangeAspect="1" noChangeArrowheads="1"/>
          </p:cNvPicPr>
          <p:nvPr/>
        </p:nvPicPr>
        <p:blipFill>
          <a:blip r:embed="rId4"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6"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pic>
        <p:nvPicPr>
          <p:cNvPr id="29" name="Picture 28" descr="viaticino.png"/>
          <p:cNvPicPr>
            <a:picLocks noChangeAspect="1"/>
          </p:cNvPicPr>
          <p:nvPr/>
        </p:nvPicPr>
        <p:blipFill>
          <a:blip r:embed="rId5" cstate="print"/>
          <a:srcRect l="4086" r="7369"/>
          <a:stretch>
            <a:fillRect/>
          </a:stretch>
        </p:blipFill>
        <p:spPr>
          <a:xfrm>
            <a:off x="4355976" y="1858738"/>
            <a:ext cx="4644008" cy="1899380"/>
          </a:xfrm>
          <a:prstGeom prst="rect">
            <a:avLst/>
          </a:prstGeom>
        </p:spPr>
      </p:pic>
      <p:sp>
        <p:nvSpPr>
          <p:cNvPr id="2" name="CasellaDiTesto 1">
            <a:extLst>
              <a:ext uri="{FF2B5EF4-FFF2-40B4-BE49-F238E27FC236}">
                <a16:creationId xmlns:a16="http://schemas.microsoft.com/office/drawing/2014/main" id="{DC3658FE-4254-7496-28BE-1DDA02F7D952}"/>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14BB9356-5C24-E26A-1A05-0A678B260950}"/>
              </a:ext>
            </a:extLst>
          </p:cNvPr>
          <p:cNvPicPr>
            <a:picLocks noChangeAspect="1"/>
          </p:cNvPicPr>
          <p:nvPr/>
        </p:nvPicPr>
        <p:blipFill>
          <a:blip r:embed="rId6" cstate="print"/>
          <a:stretch>
            <a:fillRect/>
          </a:stretch>
        </p:blipFill>
        <p:spPr>
          <a:xfrm>
            <a:off x="6372200" y="5995756"/>
            <a:ext cx="2735936" cy="732048"/>
          </a:xfrm>
          <a:prstGeom prst="rect">
            <a:avLst/>
          </a:prstGeom>
          <a:ln w="12700">
            <a:miter lim="400000"/>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8" name="AutoShape 5"/>
          <p:cNvSpPr>
            <a:spLocks noChangeArrowheads="1"/>
          </p:cNvSpPr>
          <p:nvPr/>
        </p:nvSpPr>
        <p:spPr bwMode="auto">
          <a:xfrm>
            <a:off x="0" y="0"/>
            <a:ext cx="9144000" cy="120650"/>
          </a:xfrm>
          <a:prstGeom prst="rect">
            <a:avLst/>
          </a:prstGeom>
          <a:solidFill>
            <a:srgbClr val="822333"/>
          </a:solidFill>
          <a:ln w="9525">
            <a:noFill/>
            <a:miter lim="800000"/>
            <a:headEnd/>
            <a:tailEnd/>
          </a:ln>
        </p:spPr>
        <p:txBody>
          <a:bodyPr/>
          <a:lstStyle/>
          <a:p>
            <a:endParaRPr lang="it-IT"/>
          </a:p>
        </p:txBody>
      </p:sp>
      <p:sp>
        <p:nvSpPr>
          <p:cNvPr id="8202" name="Rectangle 15"/>
          <p:cNvSpPr>
            <a:spLocks noChangeArrowheads="1"/>
          </p:cNvSpPr>
          <p:nvPr/>
        </p:nvSpPr>
        <p:spPr bwMode="auto">
          <a:xfrm>
            <a:off x="3132138" y="1052513"/>
            <a:ext cx="4103687" cy="914400"/>
          </a:xfrm>
          <a:prstGeom prst="rect">
            <a:avLst/>
          </a:prstGeom>
          <a:noFill/>
          <a:ln w="9525" algn="ctr">
            <a:noFill/>
            <a:round/>
            <a:headEnd/>
            <a:tailEnd/>
          </a:ln>
        </p:spPr>
        <p:txBody>
          <a:bodyPr/>
          <a:lstStyle/>
          <a:p>
            <a:endParaRPr lang="it-IT"/>
          </a:p>
        </p:txBody>
      </p:sp>
      <p:sp>
        <p:nvSpPr>
          <p:cNvPr id="20" name="Rectangle 19"/>
          <p:cNvSpPr/>
          <p:nvPr/>
        </p:nvSpPr>
        <p:spPr>
          <a:xfrm>
            <a:off x="2124075" y="2492375"/>
            <a:ext cx="7632700" cy="508000"/>
          </a:xfrm>
          <a:prstGeom prst="rect">
            <a:avLst/>
          </a:prstGeom>
        </p:spPr>
        <p:txBody>
          <a:bodyPr>
            <a:spAutoFit/>
          </a:bodyPr>
          <a:lstStyle/>
          <a:p>
            <a:pPr>
              <a:defRPr/>
            </a:pPr>
            <a:endParaRPr lang="it-IT" sz="1800" dirty="0">
              <a:solidFill>
                <a:schemeClr val="bg2">
                  <a:lumMod val="50000"/>
                </a:schemeClr>
              </a:solidFill>
              <a:latin typeface="AvantGarde Bk BT" pitchFamily="34" charset="0"/>
              <a:ea typeface="ＭＳ Ｐゴシック" pitchFamily="1" charset="-128"/>
              <a:cs typeface="Arial" pitchFamily="34" charset="0"/>
            </a:endParaRPr>
          </a:p>
          <a:p>
            <a:pPr algn="r">
              <a:defRPr/>
            </a:pPr>
            <a:endParaRPr lang="it-IT" dirty="0">
              <a:ea typeface="ＭＳ Ｐゴシック" pitchFamily="1" charset="-128"/>
            </a:endParaRPr>
          </a:p>
        </p:txBody>
      </p:sp>
      <p:sp>
        <p:nvSpPr>
          <p:cNvPr id="21" name="Rectangle 20"/>
          <p:cNvSpPr/>
          <p:nvPr/>
        </p:nvSpPr>
        <p:spPr>
          <a:xfrm>
            <a:off x="-1765300" y="260350"/>
            <a:ext cx="7975600" cy="522288"/>
          </a:xfrm>
          <a:prstGeom prst="rect">
            <a:avLst/>
          </a:prstGeom>
        </p:spPr>
        <p:txBody>
          <a:bodyPr wrap="none">
            <a:spAutoFit/>
          </a:bodyPr>
          <a:lstStyle/>
          <a:p>
            <a:pPr algn="ctr">
              <a:defRPr/>
            </a:pPr>
            <a:r>
              <a:rPr lang="it-IT" sz="1400" dirty="0">
                <a:solidFill>
                  <a:schemeClr val="bg1">
                    <a:lumMod val="85000"/>
                  </a:schemeClr>
                </a:solidFill>
                <a:latin typeface="AvantGarde Md BT" pitchFamily="34" charset="0"/>
                <a:ea typeface="ＭＳ Ｐゴシック" pitchFamily="1" charset="-128"/>
                <a:cs typeface="Arial" pitchFamily="34" charset="0"/>
              </a:rPr>
              <a:t>                                         </a:t>
            </a:r>
            <a:r>
              <a:rPr lang="it-IT" sz="1400" dirty="0">
                <a:solidFill>
                  <a:schemeClr val="bg2">
                    <a:lumMod val="50000"/>
                  </a:schemeClr>
                </a:solidFill>
                <a:latin typeface="AvantGarde Md BT" pitchFamily="34" charset="0"/>
                <a:ea typeface="ＭＳ Ｐゴシック" pitchFamily="1" charset="-128"/>
                <a:cs typeface="Arial" pitchFamily="34" charset="0"/>
              </a:rPr>
              <a:t>“</a:t>
            </a:r>
            <a:r>
              <a:rPr lang="it-IT" sz="1400" b="1" i="1" dirty="0">
                <a:solidFill>
                  <a:schemeClr val="bg2">
                    <a:lumMod val="50000"/>
                  </a:schemeClr>
                </a:solidFill>
                <a:latin typeface="+mn-lt"/>
                <a:ea typeface="ＭＳ Ｐゴシック" pitchFamily="1" charset="-128"/>
              </a:rPr>
              <a:t>Tracce di </a:t>
            </a:r>
            <a:r>
              <a:rPr lang="it-IT" sz="1400" b="1" i="1" dirty="0">
                <a:solidFill>
                  <a:schemeClr val="bg2">
                    <a:lumMod val="50000"/>
                  </a:schemeClr>
                </a:solidFill>
                <a:ea typeface="ＭＳ Ｐゴシック" pitchFamily="1" charset="-128"/>
              </a:rPr>
              <a:t>Rigenerzione Urbana nel Diritto Urbanistico Nazionale”</a:t>
            </a:r>
            <a:endParaRPr lang="it-IT" sz="1400" dirty="0">
              <a:solidFill>
                <a:schemeClr val="bg2">
                  <a:lumMod val="50000"/>
                </a:schemeClr>
              </a:solidFill>
              <a:ea typeface="ＭＳ Ｐゴシック" pitchFamily="1" charset="-128"/>
            </a:endParaRPr>
          </a:p>
          <a:p>
            <a:pPr algn="ctr">
              <a:defRPr/>
            </a:pPr>
            <a:endParaRPr lang="it-IT" sz="1400" dirty="0">
              <a:solidFill>
                <a:schemeClr val="bg1">
                  <a:lumMod val="85000"/>
                </a:schemeClr>
              </a:solidFill>
              <a:latin typeface="AvantGarde Md BT" pitchFamily="34" charset="0"/>
              <a:ea typeface="ＭＳ Ｐゴシック" pitchFamily="1" charset="-128"/>
              <a:cs typeface="Arial" pitchFamily="34" charset="0"/>
            </a:endParaRPr>
          </a:p>
        </p:txBody>
      </p:sp>
      <p:sp>
        <p:nvSpPr>
          <p:cNvPr id="8205" name="Rectangle 16"/>
          <p:cNvSpPr>
            <a:spLocks noChangeArrowheads="1"/>
          </p:cNvSpPr>
          <p:nvPr/>
        </p:nvSpPr>
        <p:spPr bwMode="auto">
          <a:xfrm>
            <a:off x="539750" y="1557338"/>
            <a:ext cx="8280400" cy="646112"/>
          </a:xfrm>
          <a:prstGeom prst="rect">
            <a:avLst/>
          </a:prstGeom>
          <a:noFill/>
          <a:ln w="9525">
            <a:noFill/>
            <a:miter lim="800000"/>
            <a:headEnd/>
            <a:tailEnd/>
          </a:ln>
        </p:spPr>
        <p:txBody>
          <a:bodyPr>
            <a:spAutoFit/>
          </a:bodyPr>
          <a:lstStyle/>
          <a:p>
            <a:pPr>
              <a:buFontTx/>
              <a:buChar char="-"/>
            </a:pPr>
            <a:endParaRPr lang="it-IT" sz="1800">
              <a:solidFill>
                <a:srgbClr val="000000"/>
              </a:solidFill>
            </a:endParaRPr>
          </a:p>
          <a:p>
            <a:endParaRPr lang="it-IT" sz="1800">
              <a:solidFill>
                <a:srgbClr val="000000"/>
              </a:solidFill>
            </a:endParaRPr>
          </a:p>
        </p:txBody>
      </p:sp>
      <p:graphicFrame>
        <p:nvGraphicFramePr>
          <p:cNvPr id="22" name="Table 21"/>
          <p:cNvGraphicFramePr>
            <a:graphicFrameLocks noGrp="1"/>
          </p:cNvGraphicFramePr>
          <p:nvPr/>
        </p:nvGraphicFramePr>
        <p:xfrm>
          <a:off x="539750" y="549275"/>
          <a:ext cx="7993063" cy="2538415"/>
        </p:xfrm>
        <a:graphic>
          <a:graphicData uri="http://schemas.openxmlformats.org/drawingml/2006/table">
            <a:tbl>
              <a:tblPr/>
              <a:tblGrid>
                <a:gridCol w="1511300">
                  <a:extLst>
                    <a:ext uri="{9D8B030D-6E8A-4147-A177-3AD203B41FA5}">
                      <a16:colId xmlns:a16="http://schemas.microsoft.com/office/drawing/2014/main" val="20000"/>
                    </a:ext>
                  </a:extLst>
                </a:gridCol>
                <a:gridCol w="3703638">
                  <a:extLst>
                    <a:ext uri="{9D8B030D-6E8A-4147-A177-3AD203B41FA5}">
                      <a16:colId xmlns:a16="http://schemas.microsoft.com/office/drawing/2014/main" val="20001"/>
                    </a:ext>
                  </a:extLst>
                </a:gridCol>
                <a:gridCol w="2778125">
                  <a:extLst>
                    <a:ext uri="{9D8B030D-6E8A-4147-A177-3AD203B41FA5}">
                      <a16:colId xmlns:a16="http://schemas.microsoft.com/office/drawing/2014/main" val="20002"/>
                    </a:ext>
                  </a:extLst>
                </a:gridCol>
              </a:tblGrid>
              <a:tr h="360363">
                <a:tc rowSpan="2">
                  <a:txBody>
                    <a:bodyPr/>
                    <a:lstStyle/>
                    <a:p>
                      <a:pPr marL="71438"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Calibri" pitchFamily="34" charset="0"/>
                          <a:cs typeface="Times New Roman" pitchFamily="18" charset="0"/>
                        </a:rPr>
                        <a:t>PIANO</a:t>
                      </a:r>
                      <a:endParaRPr kumimoji="0" lang="it-IT" sz="1000" b="0" i="0" u="none" strike="noStrike" cap="none" normalizeH="0" baseline="0">
                        <a:ln>
                          <a:noFill/>
                        </a:ln>
                        <a:solidFill>
                          <a:srgbClr val="000000"/>
                        </a:solidFill>
                        <a:effectLst/>
                        <a:latin typeface="Calibri" pitchFamily="34" charset="0"/>
                        <a:ea typeface="Calibri" pitchFamily="34" charset="0"/>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Calibri" pitchFamily="34" charset="0"/>
                          <a:cs typeface="Times New Roman" pitchFamily="18" charset="0"/>
                        </a:rPr>
                        <a:t>L.15 gennaio 1885, n. 2892</a:t>
                      </a:r>
                      <a:endParaRPr kumimoji="0" lang="it-IT" sz="1000" b="0" i="0" u="none" strike="noStrike" cap="none" normalizeH="0" baseline="0">
                        <a:ln>
                          <a:noFill/>
                        </a:ln>
                        <a:solidFill>
                          <a:srgbClr val="000000"/>
                        </a:solidFill>
                        <a:effectLst/>
                        <a:latin typeface="Calibri" pitchFamily="34" charset="0"/>
                        <a:ea typeface="Calibri" pitchFamily="34" charset="0"/>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Calibri" pitchFamily="34" charset="0"/>
                          <a:cs typeface="Times New Roman" pitchFamily="18" charset="0"/>
                        </a:rPr>
                        <a:t>Piano di risanamento della città di Napoli</a:t>
                      </a:r>
                      <a:endParaRPr kumimoji="0" lang="it-IT" sz="1000" b="0" i="0" u="none" strike="noStrike" cap="none" normalizeH="0" baseline="0">
                        <a:ln>
                          <a:noFill/>
                        </a:ln>
                        <a:solidFill>
                          <a:srgbClr val="000000"/>
                        </a:solidFill>
                        <a:effectLst/>
                        <a:latin typeface="Calibri" pitchFamily="34" charset="0"/>
                        <a:ea typeface="Calibri" pitchFamily="34" charset="0"/>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extLst>
                  <a:ext uri="{0D108BD9-81ED-4DB2-BD59-A6C34878D82A}">
                    <a16:rowId xmlns:a16="http://schemas.microsoft.com/office/drawing/2014/main" val="10000"/>
                  </a:ext>
                </a:extLst>
              </a:tr>
              <a:tr h="244475">
                <a:tc vMerge="1">
                  <a:txBody>
                    <a:bodyPr/>
                    <a:lstStyle/>
                    <a:p>
                      <a:endParaRPr lang="it-IT"/>
                    </a:p>
                  </a:txBody>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L.457/1968</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Piano di recupero</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1"/>
                  </a:ext>
                </a:extLst>
              </a:tr>
              <a:tr h="258763">
                <a:tc>
                  <a:txBody>
                    <a:bodyPr/>
                    <a:lstStyle/>
                    <a:p>
                      <a:pPr marL="71438"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Calibri" pitchFamily="34" charset="0"/>
                          <a:cs typeface="Times New Roman" pitchFamily="18" charset="0"/>
                        </a:rPr>
                        <a:t>PIANO</a:t>
                      </a:r>
                      <a:endParaRPr kumimoji="0" lang="it-IT" sz="1000" b="0" i="0" u="none" strike="noStrike" cap="none" normalizeH="0" baseline="0">
                        <a:ln>
                          <a:noFill/>
                        </a:ln>
                        <a:solidFill>
                          <a:srgbClr val="000000"/>
                        </a:solidFill>
                        <a:effectLst/>
                        <a:latin typeface="Calibri" pitchFamily="34" charset="0"/>
                        <a:ea typeface="Calibri" pitchFamily="34" charset="0"/>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L179/1992</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Programmi di riqualificazione Urbana</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extLst>
                  <a:ext uri="{0D108BD9-81ED-4DB2-BD59-A6C34878D82A}">
                    <a16:rowId xmlns:a16="http://schemas.microsoft.com/office/drawing/2014/main" val="10002"/>
                  </a:ext>
                </a:extLst>
              </a:tr>
              <a:tr h="276225">
                <a:tc rowSpan="2">
                  <a:txBody>
                    <a:bodyPr/>
                    <a:lstStyle/>
                    <a:p>
                      <a:pPr marL="71438"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PROGRAMI</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L493/1993</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Programmi di Recuero Urbano</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3"/>
                  </a:ext>
                </a:extLst>
              </a:tr>
              <a:tr h="517525">
                <a:tc vMerge="1">
                  <a:txBody>
                    <a:bodyPr/>
                    <a:lstStyle/>
                    <a:p>
                      <a:endParaRPr lang="it-IT"/>
                    </a:p>
                  </a:txBody>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DM 8/10/1998</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Programmi di riqualificazione urbana e di sviluppo sostenibile del territorio </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4"/>
                  </a:ext>
                </a:extLst>
              </a:tr>
              <a:tr h="306388">
                <a:tc>
                  <a:txBody>
                    <a:bodyPr/>
                    <a:lstStyle/>
                    <a:p>
                      <a:pPr marL="71438"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PRINCIPI</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DL 70/2011</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Prime disposizioni urgenti per l'economia</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BFBFBF"/>
                    </a:solidFill>
                  </a:tcPr>
                </a:tc>
                <a:extLst>
                  <a:ext uri="{0D108BD9-81ED-4DB2-BD59-A6C34878D82A}">
                    <a16:rowId xmlns:a16="http://schemas.microsoft.com/office/drawing/2014/main" val="10005"/>
                  </a:ext>
                </a:extLst>
              </a:tr>
              <a:tr h="287338">
                <a:tc>
                  <a:txBody>
                    <a:bodyPr/>
                    <a:lstStyle/>
                    <a:p>
                      <a:pPr marL="71438"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CONTRATTI</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L 134/2012</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Contratti di Valorizzazione Urbana</a:t>
                      </a:r>
                      <a:endParaRPr kumimoji="0" lang="it-IT" sz="1000" b="0" i="0" u="none" strike="noStrike" cap="none" normalizeH="0" baseline="0">
                        <a:ln>
                          <a:noFill/>
                        </a:ln>
                        <a:solidFill>
                          <a:srgbClr val="000000"/>
                        </a:solidFill>
                        <a:effectLst/>
                        <a:latin typeface="Calibri" pitchFamily="34" charset="0"/>
                        <a:ea typeface="ＭＳ Ｐゴシック" pitchFamily="34" charset="-128"/>
                        <a:cs typeface="Times New Roman" pitchFamily="18" charset="0"/>
                      </a:endParaRP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extLst>
                  <a:ext uri="{0D108BD9-81ED-4DB2-BD59-A6C34878D82A}">
                    <a16:rowId xmlns:a16="http://schemas.microsoft.com/office/drawing/2014/main" val="10006"/>
                  </a:ext>
                </a:extLst>
              </a:tr>
              <a:tr h="287338">
                <a:tc>
                  <a:txBody>
                    <a:bodyPr/>
                    <a:lstStyle/>
                    <a:p>
                      <a:pPr marL="71438"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CORRETTIVI</a:t>
                      </a: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D.L. 76/2020 converitoin legge 120/2021</a:t>
                      </a: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tc>
                  <a:txBody>
                    <a:bodyPr/>
                    <a:lstStyle/>
                    <a:p>
                      <a:pPr marL="0" marR="0" lvl="0" indent="0" algn="l" defTabSz="914400" rtl="0" eaLnBrk="1" fontAlgn="base" latinLnBrk="0" hangingPunct="1">
                        <a:lnSpc>
                          <a:spcPts val="1763"/>
                        </a:lnSpc>
                        <a:spcBef>
                          <a:spcPct val="0"/>
                        </a:spcBef>
                        <a:spcAft>
                          <a:spcPts val="1000"/>
                        </a:spcAft>
                        <a:buClrTx/>
                        <a:buSzTx/>
                        <a:buFontTx/>
                        <a:buNone/>
                        <a:tabLst/>
                      </a:pPr>
                      <a:r>
                        <a:rPr kumimoji="0" lang="it-IT" sz="1000" b="0" i="0" u="none" strike="noStrike" cap="none" normalizeH="0" baseline="0">
                          <a:ln>
                            <a:noFill/>
                          </a:ln>
                          <a:solidFill>
                            <a:srgbClr val="000000"/>
                          </a:solidFill>
                          <a:effectLst/>
                          <a:latin typeface="Arial" charset="0"/>
                          <a:ea typeface="ＭＳ Ｐゴシック" pitchFamily="34" charset="-128"/>
                          <a:cs typeface="Times New Roman" pitchFamily="18" charset="0"/>
                        </a:rPr>
                        <a:t>Art. 2bis-art 14-art 17 DPR 380/2001</a:t>
                      </a:r>
                    </a:p>
                  </a:txBody>
                  <a:tcPr marL="63814" marR="63814"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808080"/>
                    </a:solidFill>
                  </a:tcPr>
                </a:tc>
                <a:extLst>
                  <a:ext uri="{0D108BD9-81ED-4DB2-BD59-A6C34878D82A}">
                    <a16:rowId xmlns:a16="http://schemas.microsoft.com/office/drawing/2014/main" val="10007"/>
                  </a:ext>
                </a:extLst>
              </a:tr>
            </a:tbl>
          </a:graphicData>
        </a:graphic>
      </p:graphicFrame>
      <p:sp>
        <p:nvSpPr>
          <p:cNvPr id="17" name="Rectangle 16"/>
          <p:cNvSpPr/>
          <p:nvPr/>
        </p:nvSpPr>
        <p:spPr>
          <a:xfrm>
            <a:off x="395288" y="3068638"/>
            <a:ext cx="224742" cy="307777"/>
          </a:xfrm>
          <a:prstGeom prst="rect">
            <a:avLst/>
          </a:prstGeom>
        </p:spPr>
        <p:txBody>
          <a:bodyPr wrap="none">
            <a:spAutoFit/>
          </a:bodyPr>
          <a:lstStyle/>
          <a:p>
            <a:pPr>
              <a:defRPr/>
            </a:pPr>
            <a:r>
              <a:rPr lang="it-IT" sz="1400" dirty="0">
                <a:solidFill>
                  <a:schemeClr val="bg1">
                    <a:lumMod val="85000"/>
                  </a:schemeClr>
                </a:solidFill>
                <a:latin typeface="AvantGarde Md BT" pitchFamily="34" charset="0"/>
                <a:ea typeface="ＭＳ Ｐゴシック" pitchFamily="1" charset="-128"/>
                <a:cs typeface="Arial" pitchFamily="34" charset="0"/>
              </a:rPr>
              <a:t> </a:t>
            </a:r>
          </a:p>
        </p:txBody>
      </p:sp>
      <p:pic>
        <p:nvPicPr>
          <p:cNvPr id="18"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9"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6"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 name="CasellaDiTesto 1">
            <a:extLst>
              <a:ext uri="{FF2B5EF4-FFF2-40B4-BE49-F238E27FC236}">
                <a16:creationId xmlns:a16="http://schemas.microsoft.com/office/drawing/2014/main" id="{AC97205E-5218-D0B2-520B-964FAEE3E866}"/>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D900C021-DF15-BC0E-4F85-21E7CD3706BE}"/>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
        <p:nvSpPr>
          <p:cNvPr id="5" name="CasellaDiTesto 4">
            <a:extLst>
              <a:ext uri="{FF2B5EF4-FFF2-40B4-BE49-F238E27FC236}">
                <a16:creationId xmlns:a16="http://schemas.microsoft.com/office/drawing/2014/main" id="{177EC7FD-7BD8-AB13-0C8C-64293110C299}"/>
              </a:ext>
            </a:extLst>
          </p:cNvPr>
          <p:cNvSpPr txBox="1"/>
          <p:nvPr/>
        </p:nvSpPr>
        <p:spPr>
          <a:xfrm>
            <a:off x="472811" y="3437276"/>
            <a:ext cx="8060001" cy="2308324"/>
          </a:xfrm>
          <a:prstGeom prst="rect">
            <a:avLst/>
          </a:prstGeom>
          <a:noFill/>
        </p:spPr>
        <p:txBody>
          <a:bodyPr wrap="square">
            <a:spAutoFit/>
          </a:bodyPr>
          <a:lstStyle/>
          <a:p>
            <a:pPr indent="144463" algn="just"/>
            <a:r>
              <a:rPr lang="it-IT" sz="1200" dirty="0">
                <a:solidFill>
                  <a:srgbClr val="000000"/>
                </a:solidFill>
                <a:latin typeface="AvantGarde Bk BT" pitchFamily="34" charset="0"/>
                <a:cs typeface="Arial" charset="0"/>
              </a:rPr>
              <a:t>-MARZO 2021 – DPCM “</a:t>
            </a:r>
            <a:r>
              <a:rPr lang="it-IT" sz="1200" i="1" dirty="0">
                <a:solidFill>
                  <a:srgbClr val="000000"/>
                </a:solidFill>
                <a:latin typeface="AvantGarde Bk BT" pitchFamily="34" charset="0"/>
                <a:cs typeface="Arial" charset="0"/>
              </a:rPr>
              <a:t>Assegnazione ai comuni di contributi per investimenti in progetti di rigenerazione urbana, volti alla riduzione di fenomeni di marginalizzazione e degrado sociale” </a:t>
            </a:r>
            <a:r>
              <a:rPr lang="it-IT" sz="1200" dirty="0">
                <a:solidFill>
                  <a:srgbClr val="000000"/>
                </a:solidFill>
                <a:latin typeface="AvantGarde Bk BT" pitchFamily="34" charset="0"/>
                <a:cs typeface="Arial" charset="0"/>
              </a:rPr>
              <a:t>- 8,5 miliardi di euro previsti dal “Programma innovativo nazionale per la qualità dell'abitare” e ne stabilisce i criteri per l’assegnazione ai Comuni. </a:t>
            </a:r>
          </a:p>
          <a:p>
            <a:pPr indent="144463" algn="just"/>
            <a:endParaRPr lang="it-IT" sz="1200" dirty="0">
              <a:solidFill>
                <a:srgbClr val="000000"/>
              </a:solidFill>
              <a:latin typeface="AvantGarde Bk BT" pitchFamily="34" charset="0"/>
            </a:endParaRPr>
          </a:p>
          <a:p>
            <a:pPr indent="144463" algn="just"/>
            <a:r>
              <a:rPr lang="it-IT" sz="1200" dirty="0">
                <a:solidFill>
                  <a:srgbClr val="000000"/>
                </a:solidFill>
                <a:latin typeface="AvantGarde Bk BT" pitchFamily="34" charset="0"/>
                <a:cs typeface="Arial" charset="0"/>
              </a:rPr>
              <a:t>-APRILE 2021 – TESTO UNIFICATO SULLA RIGENERAZIONE URBANA (Testo Unificato al Senato-Aprile 2021 </a:t>
            </a:r>
            <a:r>
              <a:rPr lang="it-IT" sz="1200" i="1" dirty="0">
                <a:solidFill>
                  <a:srgbClr val="000000"/>
                </a:solidFill>
                <a:latin typeface="AvantGarde Bk BT" pitchFamily="34" charset="0"/>
                <a:cs typeface="Times New Roman" pitchFamily="18" charset="0"/>
              </a:rPr>
              <a:t>Nuovo Testo della congiunzione n. 1131, 970, 985, 1302, 1943, 1981- Pubblicato su Sole 24 ore).</a:t>
            </a:r>
            <a:endParaRPr lang="it-IT" sz="1200" dirty="0">
              <a:solidFill>
                <a:srgbClr val="000000"/>
              </a:solidFill>
              <a:latin typeface="AvantGarde Bk BT" pitchFamily="34" charset="0"/>
            </a:endParaRPr>
          </a:p>
          <a:p>
            <a:pPr indent="144463" algn="just"/>
            <a:r>
              <a:rPr lang="it-IT" sz="1200" dirty="0">
                <a:solidFill>
                  <a:srgbClr val="000000"/>
                </a:solidFill>
                <a:latin typeface="AvantGarde Bk BT" pitchFamily="34" charset="0"/>
                <a:cs typeface="Arial" charset="0"/>
              </a:rPr>
              <a:t>In linea alle disposizioni del </a:t>
            </a:r>
            <a:r>
              <a:rPr lang="it-IT" sz="1200" i="1" dirty="0">
                <a:solidFill>
                  <a:srgbClr val="000000"/>
                </a:solidFill>
                <a:latin typeface="AvantGarde Bk BT" pitchFamily="34" charset="0"/>
                <a:cs typeface="Arial" charset="0"/>
              </a:rPr>
              <a:t>Green deal europeo</a:t>
            </a:r>
            <a:r>
              <a:rPr lang="it-IT" sz="1200" dirty="0">
                <a:solidFill>
                  <a:srgbClr val="000000"/>
                </a:solidFill>
                <a:latin typeface="AvantGarde Bk BT" pitchFamily="34" charset="0"/>
                <a:cs typeface="Arial" charset="0"/>
              </a:rPr>
              <a:t>- favorire la sostenibilità e la funzionalità degli spazi pubblici e privati nelle città, declina la rigenera­zione urbana come un insieme articolato di trasformazioni sia urbanistiche, che edilizie da attuare principalmente su aree ed edifici con un forte degrado, riconducendola quindi, nella materia del cosiddetto governo del territorio. </a:t>
            </a:r>
          </a:p>
          <a:p>
            <a:pPr indent="144463" algn="just"/>
            <a:r>
              <a:rPr lang="it-IT" sz="1200" dirty="0">
                <a:solidFill>
                  <a:srgbClr val="000000"/>
                </a:solidFill>
                <a:latin typeface="AvantGarde Bk BT" pitchFamily="34" charset="0"/>
                <a:cs typeface="Arial" charset="0"/>
              </a:rPr>
              <a:t>E’ previsto l’istituzione di Fondo nazionale per la </a:t>
            </a:r>
            <a:r>
              <a:rPr lang="it-IT" sz="1200" dirty="0" err="1">
                <a:solidFill>
                  <a:srgbClr val="000000"/>
                </a:solidFill>
                <a:latin typeface="AvantGarde Bk BT" pitchFamily="34" charset="0"/>
                <a:cs typeface="Arial" charset="0"/>
              </a:rPr>
              <a:t>rigenerazine</a:t>
            </a:r>
            <a:r>
              <a:rPr lang="it-IT" sz="1200" dirty="0">
                <a:solidFill>
                  <a:srgbClr val="000000"/>
                </a:solidFill>
                <a:latin typeface="AvantGarde Bk BT" pitchFamily="34" charset="0"/>
                <a:cs typeface="Arial" charset="0"/>
              </a:rPr>
              <a:t> Urbana con una dotazione pari a </a:t>
            </a:r>
            <a:r>
              <a:rPr lang="it-IT" sz="1200" dirty="0" err="1">
                <a:solidFill>
                  <a:srgbClr val="000000"/>
                </a:solidFill>
                <a:latin typeface="AvantGarde Bk BT" pitchFamily="34" charset="0"/>
                <a:cs typeface="Arial" charset="0"/>
              </a:rPr>
              <a:t>a</a:t>
            </a:r>
            <a:r>
              <a:rPr lang="it-IT" sz="1200" dirty="0">
                <a:solidFill>
                  <a:srgbClr val="000000"/>
                </a:solidFill>
                <a:latin typeface="AvantGarde Bk BT" pitchFamily="34" charset="0"/>
                <a:cs typeface="Arial" charset="0"/>
              </a:rPr>
              <a:t> 500 ml di euro/anno dal 2021/2040 destinate al </a:t>
            </a:r>
            <a:r>
              <a:rPr lang="it-IT" sz="1200" dirty="0" err="1">
                <a:solidFill>
                  <a:srgbClr val="000000"/>
                </a:solidFill>
                <a:latin typeface="AvantGarde Bk BT" pitchFamily="34" charset="0"/>
                <a:cs typeface="Arial" charset="0"/>
              </a:rPr>
              <a:t>finaziamento</a:t>
            </a:r>
            <a:r>
              <a:rPr lang="it-IT" sz="1200" dirty="0">
                <a:solidFill>
                  <a:srgbClr val="000000"/>
                </a:solidFill>
                <a:latin typeface="AvantGarde Bk BT" pitchFamily="34" charset="0"/>
                <a:cs typeface="Arial" charset="0"/>
              </a:rPr>
              <a:t> di progetti dei Comuni.</a:t>
            </a:r>
            <a:endParaRPr lang="it-IT" sz="1200" dirty="0">
              <a:solidFill>
                <a:srgbClr val="000000"/>
              </a:solidFill>
              <a:latin typeface="AvantGarde Bk BT"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6"/>
          <p:cNvPicPr>
            <a:picLocks noChangeAspect="1" noChangeArrowheads="1"/>
          </p:cNvPicPr>
          <p:nvPr/>
        </p:nvPicPr>
        <p:blipFill>
          <a:blip r:embed="rId3" cstate="print"/>
          <a:srcRect/>
          <a:stretch>
            <a:fillRect/>
          </a:stretch>
        </p:blipFill>
        <p:spPr bwMode="auto">
          <a:xfrm>
            <a:off x="0" y="5815013"/>
            <a:ext cx="9144000" cy="1042987"/>
          </a:xfrm>
          <a:prstGeom prst="rect">
            <a:avLst/>
          </a:prstGeom>
          <a:solidFill>
            <a:srgbClr val="822333"/>
          </a:solidFill>
          <a:ln w="9525">
            <a:noFill/>
            <a:miter lim="800000"/>
            <a:headEnd/>
            <a:tailEnd/>
          </a:ln>
        </p:spPr>
      </p:pic>
      <p:pic>
        <p:nvPicPr>
          <p:cNvPr id="16" name="Picture 16"/>
          <p:cNvPicPr>
            <a:picLocks noChangeAspect="1" noChangeArrowheads="1"/>
          </p:cNvPicPr>
          <p:nvPr/>
        </p:nvPicPr>
        <p:blipFill>
          <a:blip r:embed="rId3" cstate="print"/>
          <a:srcRect b="12547"/>
          <a:stretch>
            <a:fillRect/>
          </a:stretch>
        </p:blipFill>
        <p:spPr bwMode="auto">
          <a:xfrm>
            <a:off x="0" y="6165850"/>
            <a:ext cx="2089150" cy="692150"/>
          </a:xfrm>
          <a:prstGeom prst="rect">
            <a:avLst/>
          </a:prstGeom>
          <a:solidFill>
            <a:srgbClr val="822333"/>
          </a:solidFill>
          <a:ln w="9525">
            <a:noFill/>
            <a:miter lim="800000"/>
            <a:headEnd/>
            <a:tailEnd/>
          </a:ln>
        </p:spPr>
      </p:pic>
      <p:sp>
        <p:nvSpPr>
          <p:cNvPr id="21" name="Segnaposto piè di pagina 5"/>
          <p:cNvSpPr txBox="1">
            <a:spLocks/>
          </p:cNvSpPr>
          <p:nvPr/>
        </p:nvSpPr>
        <p:spPr bwMode="auto">
          <a:xfrm>
            <a:off x="5726113" y="5803900"/>
            <a:ext cx="3417887" cy="457200"/>
          </a:xfrm>
          <a:prstGeom prst="rect">
            <a:avLst/>
          </a:prstGeom>
          <a:noFill/>
          <a:ln>
            <a:noFill/>
          </a:ln>
        </p:spPr>
        <p:txBody>
          <a:bodyPr/>
          <a:lstStyle>
            <a:defPPr>
              <a:defRPr lang="it-IT"/>
            </a:defPPr>
            <a:lvl1pPr algn="l" rtl="0" eaLnBrk="0" fontAlgn="base" hangingPunct="0">
              <a:spcBef>
                <a:spcPct val="0"/>
              </a:spcBef>
              <a:spcAft>
                <a:spcPct val="0"/>
              </a:spcAft>
              <a:defRPr sz="1100" kern="1200">
                <a:solidFill>
                  <a:schemeClr val="bg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sz="900" kern="1200">
                <a:solidFill>
                  <a:schemeClr val="bg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900" kern="1200">
                <a:solidFill>
                  <a:schemeClr val="bg1"/>
                </a:solidFill>
                <a:latin typeface="Arial" panose="020B0604020202020204" pitchFamily="34" charset="0"/>
                <a:ea typeface="ＭＳ Ｐゴシック" panose="020B0600070205080204" pitchFamily="34" charset="-128"/>
                <a:cs typeface="+mn-cs"/>
              </a:defRPr>
            </a:lvl9pPr>
          </a:lstStyle>
          <a:p>
            <a:pPr>
              <a:lnSpc>
                <a:spcPts val="1923"/>
              </a:lnSpc>
              <a:defRPr/>
            </a:pPr>
            <a:endParaRPr lang="en-US" sz="1200" spc="117" dirty="0">
              <a:cs typeface="Arial" panose="020B0604020202020204" pitchFamily="34" charset="0"/>
            </a:endParaRPr>
          </a:p>
          <a:p>
            <a:pPr>
              <a:lnSpc>
                <a:spcPts val="1923"/>
              </a:lnSpc>
              <a:defRPr/>
            </a:pPr>
            <a:endParaRPr lang="en-US" spc="117" dirty="0">
              <a:cs typeface="Arial" panose="020B0604020202020204" pitchFamily="34" charset="0"/>
            </a:endParaRPr>
          </a:p>
        </p:txBody>
      </p:sp>
      <p:sp>
        <p:nvSpPr>
          <p:cNvPr id="22" name="CasellaDiTesto 1"/>
          <p:cNvSpPr txBox="1"/>
          <p:nvPr/>
        </p:nvSpPr>
        <p:spPr>
          <a:xfrm>
            <a:off x="5726113" y="6597650"/>
            <a:ext cx="3232150" cy="276225"/>
          </a:xfrm>
          <a:prstGeom prst="rect">
            <a:avLst/>
          </a:prstGeom>
          <a:noFill/>
        </p:spPr>
        <p:txBody>
          <a:bodyPr>
            <a:spAutoFit/>
          </a:bodyPr>
          <a:lstStyle/>
          <a:p>
            <a:pPr algn="r">
              <a:defRPr/>
            </a:pPr>
            <a:r>
              <a:rPr lang="it-IT" sz="1200" dirty="0">
                <a:solidFill>
                  <a:schemeClr val="bg1">
                    <a:lumMod val="65000"/>
                  </a:schemeClr>
                </a:solidFill>
                <a:latin typeface="Arial" panose="020B0604020202020204" pitchFamily="34" charset="0"/>
                <a:ea typeface="ＭＳ Ｐゴシック" pitchFamily="1" charset="-128"/>
                <a:cs typeface="Arial" panose="020B0604020202020204" pitchFamily="34" charset="0"/>
              </a:rPr>
              <a:t>Arch. Barbara Lupi</a:t>
            </a:r>
          </a:p>
        </p:txBody>
      </p:sp>
      <p:sp>
        <p:nvSpPr>
          <p:cNvPr id="2" name="CasellaDiTesto 1">
            <a:extLst>
              <a:ext uri="{FF2B5EF4-FFF2-40B4-BE49-F238E27FC236}">
                <a16:creationId xmlns:a16="http://schemas.microsoft.com/office/drawing/2014/main" id="{39970EB0-3853-AF05-7E35-86A0EF22300A}"/>
              </a:ext>
            </a:extLst>
          </p:cNvPr>
          <p:cNvSpPr txBox="1"/>
          <p:nvPr/>
        </p:nvSpPr>
        <p:spPr>
          <a:xfrm>
            <a:off x="63986" y="5861992"/>
            <a:ext cx="9144000" cy="276999"/>
          </a:xfrm>
          <a:prstGeom prst="rect">
            <a:avLst/>
          </a:prstGeom>
          <a:noFill/>
        </p:spPr>
        <p:txBody>
          <a:bodyPr wrap="square">
            <a:spAutoFit/>
          </a:bodyPr>
          <a:lstStyle/>
          <a:p>
            <a:pPr>
              <a:defRPr/>
            </a:pPr>
            <a:r>
              <a:rPr lang="it-IT" sz="1200" i="1" dirty="0">
                <a:solidFill>
                  <a:schemeClr val="bg1">
                    <a:lumMod val="95000"/>
                  </a:schemeClr>
                </a:solidFill>
                <a:latin typeface="Arial" panose="020B0604020202020204" pitchFamily="34" charset="0"/>
                <a:ea typeface="ＭＳ Ｐゴシック" pitchFamily="1" charset="-128"/>
                <a:cs typeface="Arial" panose="020B0604020202020204" pitchFamily="34" charset="0"/>
              </a:rPr>
              <a:t>RIGENERAZIONE URBANA ex lege Regione Lazio n. 7/2017 – Stato d’attuazione degli interventi diretti- Roma Capitale.</a:t>
            </a:r>
          </a:p>
        </p:txBody>
      </p:sp>
      <p:pic>
        <p:nvPicPr>
          <p:cNvPr id="3" name="image1.png" descr="image1.png">
            <a:extLst>
              <a:ext uri="{FF2B5EF4-FFF2-40B4-BE49-F238E27FC236}">
                <a16:creationId xmlns:a16="http://schemas.microsoft.com/office/drawing/2014/main" id="{7AEA93C0-2C0A-750C-BBF9-E2ACAD65411E}"/>
              </a:ext>
            </a:extLst>
          </p:cNvPr>
          <p:cNvPicPr>
            <a:picLocks noChangeAspect="1"/>
          </p:cNvPicPr>
          <p:nvPr/>
        </p:nvPicPr>
        <p:blipFill>
          <a:blip r:embed="rId4" cstate="print"/>
          <a:stretch>
            <a:fillRect/>
          </a:stretch>
        </p:blipFill>
        <p:spPr>
          <a:xfrm>
            <a:off x="6372200" y="5995756"/>
            <a:ext cx="2735936" cy="732048"/>
          </a:xfrm>
          <a:prstGeom prst="rect">
            <a:avLst/>
          </a:prstGeom>
          <a:ln w="12700">
            <a:miter lim="400000"/>
          </a:ln>
        </p:spPr>
      </p:pic>
      <p:sp>
        <p:nvSpPr>
          <p:cNvPr id="5" name="CasellaDiTesto 4">
            <a:extLst>
              <a:ext uri="{FF2B5EF4-FFF2-40B4-BE49-F238E27FC236}">
                <a16:creationId xmlns:a16="http://schemas.microsoft.com/office/drawing/2014/main" id="{E9E84298-DCC7-3439-E42A-63ABB31E38FE}"/>
              </a:ext>
            </a:extLst>
          </p:cNvPr>
          <p:cNvSpPr txBox="1"/>
          <p:nvPr/>
        </p:nvSpPr>
        <p:spPr>
          <a:xfrm>
            <a:off x="279210" y="332656"/>
            <a:ext cx="8585580" cy="584775"/>
          </a:xfrm>
          <a:prstGeom prst="rect">
            <a:avLst/>
          </a:prstGeom>
          <a:noFill/>
        </p:spPr>
        <p:txBody>
          <a:bodyPr wrap="square">
            <a:spAutoFit/>
          </a:bodyPr>
          <a:lstStyle/>
          <a:p>
            <a:pPr algn="just"/>
            <a:r>
              <a:rPr lang="it-IT" sz="1600" u="sng" dirty="0">
                <a:solidFill>
                  <a:srgbClr val="000000"/>
                </a:solidFill>
                <a:latin typeface="AvantGarde Md BT" pitchFamily="34" charset="0"/>
                <a:cs typeface="Arial" charset="0"/>
              </a:rPr>
              <a:t>DISPOSIZIONI NORMATIVE RIVOLTE A FAVORIRE LA RIGENERAZIONE URBANA IN TERMINI DI SEMPLIFICAZIONE DEGLI INTERVENTI EDILIZI E PRINCIPI DI FLESSIBILITÀ DELLE DESTINAZIONI D’USO</a:t>
            </a:r>
          </a:p>
        </p:txBody>
      </p:sp>
      <p:sp>
        <p:nvSpPr>
          <p:cNvPr id="6" name="CasellaDiTesto 5">
            <a:extLst>
              <a:ext uri="{FF2B5EF4-FFF2-40B4-BE49-F238E27FC236}">
                <a16:creationId xmlns:a16="http://schemas.microsoft.com/office/drawing/2014/main" id="{645BC029-7147-2C9C-BD90-4B7ACD1A21EC}"/>
              </a:ext>
            </a:extLst>
          </p:cNvPr>
          <p:cNvSpPr txBox="1"/>
          <p:nvPr/>
        </p:nvSpPr>
        <p:spPr>
          <a:xfrm>
            <a:off x="467544" y="1340768"/>
            <a:ext cx="8397246" cy="4185761"/>
          </a:xfrm>
          <a:prstGeom prst="rect">
            <a:avLst/>
          </a:prstGeom>
          <a:noFill/>
        </p:spPr>
        <p:txBody>
          <a:bodyPr wrap="square">
            <a:spAutoFit/>
          </a:bodyPr>
          <a:lstStyle/>
          <a:p>
            <a:pPr indent="144463" algn="just"/>
            <a:r>
              <a:rPr lang="it-IT" sz="1400" dirty="0">
                <a:solidFill>
                  <a:srgbClr val="000000"/>
                </a:solidFill>
                <a:latin typeface="AvantGarde Bk BT" pitchFamily="34" charset="0"/>
                <a:cs typeface="Arial" charset="0"/>
              </a:rPr>
              <a:t>Anche i più recenti interventi correttivi del Testo Unico dell’edilizia DPR 380/2001 hanno introdotto rilevanti modifiche volte all’incentivazione degli interventi di rigenerazione Urbana</a:t>
            </a:r>
          </a:p>
          <a:p>
            <a:pPr indent="144463" algn="just"/>
            <a:endParaRPr lang="it-IT" sz="1400" dirty="0">
              <a:solidFill>
                <a:srgbClr val="000000"/>
              </a:solidFill>
              <a:latin typeface="AvantGarde Bk BT" pitchFamily="34" charset="0"/>
              <a:cs typeface="Arial" charset="0"/>
            </a:endParaRPr>
          </a:p>
          <a:p>
            <a:pPr indent="144463" algn="just"/>
            <a:r>
              <a:rPr lang="it-IT" sz="1400" dirty="0">
                <a:solidFill>
                  <a:srgbClr val="000000"/>
                </a:solidFill>
                <a:latin typeface="AvantGarde Bk BT" pitchFamily="34" charset="0"/>
                <a:cs typeface="Arial" charset="0"/>
              </a:rPr>
              <a:t>L.120/2020 di conversione del D.L. 76/2020; L 34/2022; L 91/2022</a:t>
            </a:r>
          </a:p>
          <a:p>
            <a:pPr indent="144463" algn="just"/>
            <a:endParaRPr lang="it-IT" sz="1400" dirty="0">
              <a:solidFill>
                <a:srgbClr val="000000"/>
              </a:solidFill>
              <a:latin typeface="AvantGarde Bk BT" pitchFamily="34" charset="0"/>
              <a:cs typeface="Arial" charset="0"/>
            </a:endParaRPr>
          </a:p>
          <a:p>
            <a:pPr indent="144463" algn="just"/>
            <a:endParaRPr lang="it-IT" sz="1400" dirty="0">
              <a:solidFill>
                <a:srgbClr val="000000"/>
              </a:solidFill>
              <a:latin typeface="AvantGarde Bk BT" pitchFamily="34" charset="0"/>
              <a:cs typeface="Arial" charset="0"/>
            </a:endParaRPr>
          </a:p>
          <a:p>
            <a:pPr indent="144463" algn="just"/>
            <a:endParaRPr lang="it-IT" sz="1400" dirty="0">
              <a:solidFill>
                <a:srgbClr val="000000"/>
              </a:solidFill>
              <a:latin typeface="AvantGarde Bk BT" pitchFamily="34" charset="0"/>
              <a:cs typeface="Arial" charset="0"/>
            </a:endParaRPr>
          </a:p>
          <a:p>
            <a:pPr indent="144463" algn="just"/>
            <a:endParaRPr lang="it-IT" sz="1400" dirty="0">
              <a:solidFill>
                <a:srgbClr val="000000"/>
              </a:solidFill>
              <a:latin typeface="AvantGarde Bk BT" pitchFamily="34" charset="0"/>
              <a:cs typeface="Arial" charset="0"/>
            </a:endParaRPr>
          </a:p>
          <a:p>
            <a:pPr indent="144463" algn="just"/>
            <a:endParaRPr lang="it-IT" sz="1400" dirty="0">
              <a:solidFill>
                <a:srgbClr val="000000"/>
              </a:solidFill>
              <a:latin typeface="AvantGarde Bk BT" pitchFamily="34" charset="0"/>
              <a:cs typeface="Arial" charset="0"/>
            </a:endParaRPr>
          </a:p>
          <a:p>
            <a:pPr indent="144463" algn="just"/>
            <a:endParaRPr lang="it-IT" sz="1400" dirty="0">
              <a:solidFill>
                <a:srgbClr val="000000"/>
              </a:solidFill>
              <a:latin typeface="AvantGarde Bk BT" pitchFamily="34" charset="0"/>
              <a:cs typeface="Arial" charset="0"/>
            </a:endParaRPr>
          </a:p>
          <a:p>
            <a:pPr indent="144463" algn="just"/>
            <a:endParaRPr lang="it-IT" sz="1400" dirty="0">
              <a:solidFill>
                <a:srgbClr val="000000"/>
              </a:solidFill>
              <a:latin typeface="AvantGarde Bk BT" pitchFamily="34" charset="0"/>
              <a:cs typeface="Arial" charset="0"/>
            </a:endParaRPr>
          </a:p>
          <a:p>
            <a:pPr indent="144463" algn="just"/>
            <a:r>
              <a:rPr lang="it-IT" sz="1400" dirty="0">
                <a:solidFill>
                  <a:srgbClr val="000000"/>
                </a:solidFill>
                <a:latin typeface="AvantGarde Bk BT" pitchFamily="34" charset="0"/>
                <a:cs typeface="Arial" charset="0"/>
              </a:rPr>
              <a:t>-Art. 2 bis comma 1 ter DPR 380/2001- Interventi di Demolizione e Ricostruzione con ampliamenti fuori sagoma e superamento limiti di altezza di cui al dm 1444/1968;</a:t>
            </a:r>
          </a:p>
          <a:p>
            <a:pPr indent="144463" algn="just"/>
            <a:r>
              <a:rPr lang="it-IT" sz="1400" dirty="0">
                <a:solidFill>
                  <a:srgbClr val="000000"/>
                </a:solidFill>
                <a:latin typeface="AvantGarde Bk BT" pitchFamily="34" charset="0"/>
                <a:cs typeface="Arial" charset="0"/>
              </a:rPr>
              <a:t>-Art. 3 semplificazione degli interventi edilizi;</a:t>
            </a:r>
          </a:p>
          <a:p>
            <a:pPr indent="144463" algn="just"/>
            <a:r>
              <a:rPr lang="it-IT" sz="1400" dirty="0">
                <a:solidFill>
                  <a:srgbClr val="000000"/>
                </a:solidFill>
                <a:latin typeface="AvantGarde Bk BT" pitchFamily="34" charset="0"/>
                <a:cs typeface="Arial" charset="0"/>
              </a:rPr>
              <a:t>-Art. 14 comma 2 bis  Estensione del Permesso di Costruire in deroga anche agli interventi di Ristrutturazione Edilizia limitatamente alle finalità di Rigenerazione Urbana, Contenimento del consumo di Suolo, recupero sociale e urbano dell’insediamento;</a:t>
            </a:r>
          </a:p>
          <a:p>
            <a:pPr indent="144463" algn="just"/>
            <a:r>
              <a:rPr lang="it-IT" sz="1400" dirty="0">
                <a:solidFill>
                  <a:srgbClr val="000000"/>
                </a:solidFill>
                <a:latin typeface="AvantGarde Bk BT" pitchFamily="34" charset="0"/>
                <a:cs typeface="Arial" charset="0"/>
              </a:rPr>
              <a:t>-Art. 17 comma 4 bis riduzione del 20% del contributo di costruzione per interventi di rigenerazione  urbana;</a:t>
            </a:r>
          </a:p>
          <a:p>
            <a:pPr indent="144463" algn="just"/>
            <a:r>
              <a:rPr lang="it-IT" sz="1400" dirty="0">
                <a:solidFill>
                  <a:srgbClr val="000000"/>
                </a:solidFill>
                <a:latin typeface="AvantGarde Bk BT" pitchFamily="34" charset="0"/>
                <a:cs typeface="Arial" charset="0"/>
              </a:rPr>
              <a:t>-Art. 28 bis  permesso di costruire convenzionato;</a:t>
            </a:r>
            <a:endParaRPr lang="it-IT" sz="1400" dirty="0">
              <a:solidFill>
                <a:srgbClr val="000000"/>
              </a:solidFill>
              <a:latin typeface="AvantGarde Bk BT" pitchFamily="34" charset="0"/>
            </a:endParaRPr>
          </a:p>
        </p:txBody>
      </p:sp>
      <p:pic>
        <p:nvPicPr>
          <p:cNvPr id="7" name="Picture 25" descr="2116142-200.png">
            <a:extLst>
              <a:ext uri="{FF2B5EF4-FFF2-40B4-BE49-F238E27FC236}">
                <a16:creationId xmlns:a16="http://schemas.microsoft.com/office/drawing/2014/main" id="{9361F7A9-EC13-2184-3745-E25026AFDDE6}"/>
              </a:ext>
            </a:extLst>
          </p:cNvPr>
          <p:cNvPicPr>
            <a:picLocks noChangeAspect="1"/>
          </p:cNvPicPr>
          <p:nvPr/>
        </p:nvPicPr>
        <p:blipFill>
          <a:blip r:embed="rId5" cstate="print"/>
          <a:stretch>
            <a:fillRect/>
          </a:stretch>
        </p:blipFill>
        <p:spPr>
          <a:xfrm>
            <a:off x="2987824" y="1553731"/>
            <a:ext cx="2899723" cy="2736304"/>
          </a:xfrm>
          <a:prstGeom prst="rect">
            <a:avLst/>
          </a:prstGeom>
        </p:spPr>
      </p:pic>
    </p:spTree>
  </p:cSld>
  <p:clrMapOvr>
    <a:masterClrMapping/>
  </p:clrMapOvr>
</p:sld>
</file>

<file path=ppt/theme/theme1.xml><?xml version="1.0" encoding="utf-8"?>
<a:theme xmlns:a="http://schemas.openxmlformats.org/drawingml/2006/main" name="la sapienza">
  <a:themeElements>
    <a:clrScheme name="">
      <a:dk1>
        <a:srgbClr val="822433"/>
      </a:dk1>
      <a:lt1>
        <a:srgbClr val="FFFFFF"/>
      </a:lt1>
      <a:dk2>
        <a:srgbClr val="822433"/>
      </a:dk2>
      <a:lt2>
        <a:srgbClr val="808080"/>
      </a:lt2>
      <a:accent1>
        <a:srgbClr val="BBE0E3"/>
      </a:accent1>
      <a:accent2>
        <a:srgbClr val="FFFF00"/>
      </a:accent2>
      <a:accent3>
        <a:srgbClr val="FFFFFF"/>
      </a:accent3>
      <a:accent4>
        <a:srgbClr val="6E1D2A"/>
      </a:accent4>
      <a:accent5>
        <a:srgbClr val="DAEDEF"/>
      </a:accent5>
      <a:accent6>
        <a:srgbClr val="E7E700"/>
      </a:accent6>
      <a:hlink>
        <a:srgbClr val="0000FF"/>
      </a:hlink>
      <a:folHlink>
        <a:srgbClr val="FF0000"/>
      </a:folHlink>
    </a:clrScheme>
    <a:fontScheme name="la sapienza">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900" b="0" i="0" u="none" strike="noStrike" cap="none" normalizeH="0" baseline="0" smtClean="0">
            <a:ln>
              <a:noFill/>
            </a:ln>
            <a:solidFill>
              <a:schemeClr val="bg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it-IT" sz="900" b="0" i="0" u="none" strike="noStrike" cap="none" normalizeH="0" baseline="0" smtClean="0">
            <a:ln>
              <a:noFill/>
            </a:ln>
            <a:solidFill>
              <a:schemeClr val="bg1"/>
            </a:solidFill>
            <a:effectLst/>
            <a:latin typeface="Arial" charset="0"/>
            <a:ea typeface="ＭＳ Ｐゴシック" pitchFamily="1" charset="-128"/>
          </a:defRPr>
        </a:defPPr>
      </a:lstStyle>
    </a:lnDef>
  </a:objectDefaults>
  <a:extraClrSchemeLst>
    <a:extraClrScheme>
      <a:clrScheme name="la sapienza 1">
        <a:dk1>
          <a:srgbClr val="000000"/>
        </a:dk1>
        <a:lt1>
          <a:srgbClr val="FFFFFF"/>
        </a:lt1>
        <a:dk2>
          <a:srgbClr val="FFFFFF"/>
        </a:dk2>
        <a:lt2>
          <a:srgbClr val="2D2015"/>
        </a:lt2>
        <a:accent1>
          <a:srgbClr val="7C7C7C"/>
        </a:accent1>
        <a:accent2>
          <a:srgbClr val="FFFF7E"/>
        </a:accent2>
        <a:accent3>
          <a:srgbClr val="FFFFFF"/>
        </a:accent3>
        <a:accent4>
          <a:srgbClr val="000000"/>
        </a:accent4>
        <a:accent5>
          <a:srgbClr val="BFBFBF"/>
        </a:accent5>
        <a:accent6>
          <a:srgbClr val="E7E772"/>
        </a:accent6>
        <a:hlink>
          <a:srgbClr val="066778"/>
        </a:hlink>
        <a:folHlink>
          <a:srgbClr val="8300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Marco:Applications:Microsoft Office 2004:Modelli:Modelli personali:la sapienza.pot</Template>
  <TotalTime>6281</TotalTime>
  <Words>5990</Words>
  <Application>Microsoft Office PowerPoint</Application>
  <PresentationFormat>Presentazione su schermo (4:3)</PresentationFormat>
  <Paragraphs>400</Paragraphs>
  <Slides>29</Slides>
  <Notes>27</Notes>
  <HiddenSlides>0</HiddenSlides>
  <MMClips>0</MMClips>
  <ScaleCrop>false</ScaleCrop>
  <HeadingPairs>
    <vt:vector size="6" baseType="variant">
      <vt:variant>
        <vt:lpstr>Caratteri utilizzati</vt:lpstr>
      </vt:variant>
      <vt:variant>
        <vt:i4>8</vt:i4>
      </vt:variant>
      <vt:variant>
        <vt:lpstr>Tema</vt:lpstr>
      </vt:variant>
      <vt:variant>
        <vt:i4>1</vt:i4>
      </vt:variant>
      <vt:variant>
        <vt:lpstr>Titoli diapositive</vt:lpstr>
      </vt:variant>
      <vt:variant>
        <vt:i4>29</vt:i4>
      </vt:variant>
    </vt:vector>
  </HeadingPairs>
  <TitlesOfParts>
    <vt:vector size="38" baseType="lpstr">
      <vt:lpstr>Arial</vt:lpstr>
      <vt:lpstr>AvantGarde Bk BT</vt:lpstr>
      <vt:lpstr>AvantGarde Md BT</vt:lpstr>
      <vt:lpstr>Book Antiqua</vt:lpstr>
      <vt:lpstr>Calibri</vt:lpstr>
      <vt:lpstr>inherit</vt:lpstr>
      <vt:lpstr>Roboto</vt:lpstr>
      <vt:lpstr>Symbol</vt:lpstr>
      <vt:lpstr>la sapienza</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 -</dc:creator>
  <cp:lastModifiedBy>LUPI BARBARA</cp:lastModifiedBy>
  <cp:revision>306</cp:revision>
  <cp:lastPrinted>2023-05-05T13:15:01Z</cp:lastPrinted>
  <dcterms:created xsi:type="dcterms:W3CDTF">2006-11-20T16:13:10Z</dcterms:created>
  <dcterms:modified xsi:type="dcterms:W3CDTF">2023-05-08T07:16:52Z</dcterms:modified>
</cp:coreProperties>
</file>